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6" y="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4EC-2842-4B42-96AF-C8E7A9064304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3E1C-0E65-4D74-88D8-5B54E57EF0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40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4EC-2842-4B42-96AF-C8E7A9064304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3E1C-0E65-4D74-88D8-5B54E57EF0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699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4EC-2842-4B42-96AF-C8E7A9064304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3E1C-0E65-4D74-88D8-5B54E57EF0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13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4EC-2842-4B42-96AF-C8E7A9064304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3E1C-0E65-4D74-88D8-5B54E57EF0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57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4EC-2842-4B42-96AF-C8E7A9064304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3E1C-0E65-4D74-88D8-5B54E57EF0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047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4EC-2842-4B42-96AF-C8E7A9064304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3E1C-0E65-4D74-88D8-5B54E57EF0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797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4EC-2842-4B42-96AF-C8E7A9064304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3E1C-0E65-4D74-88D8-5B54E57EF0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732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4EC-2842-4B42-96AF-C8E7A9064304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3E1C-0E65-4D74-88D8-5B54E57EF0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16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4EC-2842-4B42-96AF-C8E7A9064304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3E1C-0E65-4D74-88D8-5B54E57EF0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63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4EC-2842-4B42-96AF-C8E7A9064304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3E1C-0E65-4D74-88D8-5B54E57EF0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193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14EC-2842-4B42-96AF-C8E7A9064304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3E1C-0E65-4D74-88D8-5B54E57EF0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045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E14EC-2842-4B42-96AF-C8E7A9064304}" type="datetimeFigureOut">
              <a:rPr lang="es-MX" smtClean="0"/>
              <a:t>02/12/2020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3E1C-0E65-4D74-88D8-5B54E57EF0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237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6309360" y="1626067"/>
            <a:ext cx="2587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CONTRALORÍA</a:t>
            </a:r>
          </a:p>
          <a:p>
            <a:pPr algn="ctr"/>
            <a:r>
              <a:rPr lang="es-MX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SOCIAL PFCE</a:t>
            </a:r>
            <a:endParaRPr lang="es-MX" sz="2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" y="0"/>
            <a:ext cx="9144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t="87333" r="87194" b="3467"/>
          <a:stretch/>
        </p:blipFill>
        <p:spPr>
          <a:xfrm>
            <a:off x="128017" y="5989320"/>
            <a:ext cx="1142999" cy="63093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87333" r="68442" b="3467"/>
          <a:stretch/>
        </p:blipFill>
        <p:spPr>
          <a:xfrm>
            <a:off x="1920240" y="5989320"/>
            <a:ext cx="1014984" cy="6309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t="87333" r="87194" b="3467"/>
          <a:stretch/>
        </p:blipFill>
        <p:spPr>
          <a:xfrm>
            <a:off x="3182113" y="5989320"/>
            <a:ext cx="1142999" cy="6309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87333" r="68442" b="3467"/>
          <a:stretch/>
        </p:blipFill>
        <p:spPr>
          <a:xfrm>
            <a:off x="4974336" y="5989320"/>
            <a:ext cx="1014984" cy="63093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t="87333" r="87194" b="3467"/>
          <a:stretch/>
        </p:blipFill>
        <p:spPr>
          <a:xfrm>
            <a:off x="6172201" y="5989320"/>
            <a:ext cx="1142999" cy="63093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87333" r="68442" b="3467"/>
          <a:stretch/>
        </p:blipFill>
        <p:spPr>
          <a:xfrm>
            <a:off x="7964424" y="5989320"/>
            <a:ext cx="1014984" cy="6309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5" t="10800" r="3431" b="68533"/>
          <a:stretch/>
        </p:blipFill>
        <p:spPr>
          <a:xfrm>
            <a:off x="7598663" y="740664"/>
            <a:ext cx="1371601" cy="141732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3600" r="70400" b="70800"/>
          <a:stretch/>
        </p:blipFill>
        <p:spPr>
          <a:xfrm>
            <a:off x="1691640" y="932688"/>
            <a:ext cx="1106424" cy="106984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0" t="59867" r="2099" b="15999"/>
          <a:stretch/>
        </p:blipFill>
        <p:spPr>
          <a:xfrm>
            <a:off x="6172200" y="4105656"/>
            <a:ext cx="2880360" cy="165506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6295642" y="3345025"/>
            <a:ext cx="267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accent1">
                    <a:lumMod val="50000"/>
                  </a:schemeClr>
                </a:solidFill>
              </a:rPr>
              <a:t>¡Acude con el Responsable de  Contraloría Social de tu Universidad y solicita tu integración !</a:t>
            </a:r>
            <a:endParaRPr lang="es-MX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29882"/>
              </p:ext>
            </p:extLst>
          </p:nvPr>
        </p:nvGraphicFramePr>
        <p:xfrm>
          <a:off x="255373" y="502508"/>
          <a:ext cx="2542691" cy="5638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42691"/>
              </a:tblGrid>
              <a:tr h="5074508">
                <a:tc>
                  <a:txBody>
                    <a:bodyPr/>
                    <a:lstStyle/>
                    <a:p>
                      <a:r>
                        <a:rPr lang="es-MX" sz="1200" b="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¿</a:t>
                      </a:r>
                      <a:r>
                        <a:rPr lang="es-MX" sz="1200" b="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MX" sz="800" b="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Que es la Contraloría Social ?</a:t>
                      </a:r>
                    </a:p>
                    <a:p>
                      <a:pPr algn="just"/>
                      <a:r>
                        <a:rPr lang="es-MX" sz="800" baseline="0" dirty="0" smtClean="0"/>
                        <a:t>De acuerdo a la ley General de Desarrollo Social, es el mecanismo, de los beneficiarios, de manera organizada, para verificar el cumplimiento de las metas y la correcta aplicación de los recursos Públicos asignados, a los programas de Desarrollo Social.</a:t>
                      </a:r>
                    </a:p>
                    <a:p>
                      <a:pPr algn="just"/>
                      <a:endParaRPr lang="es-MX" sz="1200" baseline="0" dirty="0" smtClean="0"/>
                    </a:p>
                    <a:p>
                      <a:pPr algn="just"/>
                      <a:r>
                        <a:rPr lang="es-MX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Funciones del Comité de Contraloría Social.</a:t>
                      </a:r>
                    </a:p>
                    <a:p>
                      <a:pPr lvl="0" algn="just"/>
                      <a:r>
                        <a:rPr lang="es-MX" sz="800" baseline="0" dirty="0" smtClean="0"/>
                        <a:t>1.- </a:t>
                      </a: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Vigilar que se difunda información suficiente, veraz y oportuna sobre la operación del programa federal. </a:t>
                      </a:r>
                      <a:endParaRPr lang="es-MX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 Vigilar que el ejercicio de los recursos públicos para las obras, apoyos o servicios sea oportuno transparente y con apego a lo establecido en las reglas de operación. </a:t>
                      </a:r>
                      <a:endParaRPr lang="es-MX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 Vigilar que los beneficiarios del programa federal cumplan con los requisitos para tener esa característica. </a:t>
                      </a:r>
                      <a:endParaRPr lang="es-MX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4.- Vigilar que se cumpla con los periodos de ejecución de las obras o de la entrega de los apoyos o servicios. </a:t>
                      </a:r>
                    </a:p>
                    <a:p>
                      <a:pPr lvl="0" algn="just"/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5.- Vigilar que exista documentación comprobatoria del ejercicio de los recursos públicos y de la entrega de las obras, apoyos o servicios. </a:t>
                      </a:r>
                      <a:endParaRPr lang="es-MX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Vigilar que el programa federal no se utilice con fines políticos, electorales, de lucro u otros distintos al objeto del programa federal. </a:t>
                      </a:r>
                      <a:endParaRPr lang="es-MX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Vigilar que el programa federal no sea aplicado afectando la igualdad entre mujeres y hombres. </a:t>
                      </a:r>
                      <a:endParaRPr lang="es-MX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Vigilar que las autoridades competentes den atención a las quejas y denuncias relacionadas con el programa federal. </a:t>
                      </a:r>
                      <a:endParaRPr lang="es-MX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Recibir las quejas y denuncias sobre la aplicación y ejecución de los programas federales, recabar la información de estas y, en su caso, presentarlas junto con la información recopilada a la Representación Federal o Estatal, a efecto de que se tomen las medidas a que haya lugar.</a:t>
                      </a:r>
                      <a:endParaRPr lang="es-MX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Recibir las quejas y denuncias que puedan dar lugar al financiamiento de responsabilidades administrativas, civiles o penales relacionadas con los programas federales, así como turnarlas a las autoridades competentes para su atención (Instancia Normativa y al OEC o a la SFP</a:t>
                      </a:r>
                      <a:endParaRPr lang="es-MX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75112"/>
              </p:ext>
            </p:extLst>
          </p:nvPr>
        </p:nvGraphicFramePr>
        <p:xfrm>
          <a:off x="3459892" y="609600"/>
          <a:ext cx="2405449" cy="48273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05449"/>
              </a:tblGrid>
              <a:tr h="4827373">
                <a:tc>
                  <a:txBody>
                    <a:bodyPr/>
                    <a:lstStyle/>
                    <a:p>
                      <a:pPr algn="just"/>
                      <a:r>
                        <a:rPr lang="es-MX" sz="8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Mediante el Programa de Contraloría Social tu puedes:</a:t>
                      </a:r>
                    </a:p>
                    <a:p>
                      <a:pPr algn="just"/>
                      <a:endParaRPr lang="es-MX" sz="800" dirty="0" smtClean="0"/>
                    </a:p>
                    <a:p>
                      <a:pPr algn="just"/>
                      <a:r>
                        <a:rPr lang="es-MX" sz="800" dirty="0" smtClean="0"/>
                        <a:t>Promover que se proporcione</a:t>
                      </a:r>
                      <a:r>
                        <a:rPr lang="es-MX" sz="800" baseline="0" dirty="0" smtClean="0"/>
                        <a:t> a la población información completa, oportuna, confiable, y accesible respecto a los programas, acciones y servicios, sus objetivos normas y procedimientos de operación, </a:t>
                      </a:r>
                    </a:p>
                    <a:p>
                      <a:pPr algn="just"/>
                      <a:endParaRPr lang="es-MX" sz="800" baseline="0" dirty="0" smtClean="0"/>
                    </a:p>
                    <a:p>
                      <a:pPr algn="just"/>
                      <a:r>
                        <a:rPr lang="es-MX" sz="800" baseline="0" dirty="0" smtClean="0"/>
                        <a:t>Algunos de sus objetivos son:</a:t>
                      </a:r>
                    </a:p>
                    <a:p>
                      <a:pPr algn="just"/>
                      <a:r>
                        <a:rPr lang="es-MX" sz="800" baseline="0" dirty="0" smtClean="0"/>
                        <a:t>Promover la participación activa de la comunidad.</a:t>
                      </a:r>
                    </a:p>
                    <a:p>
                      <a:pPr algn="just"/>
                      <a:r>
                        <a:rPr lang="es-MX" sz="800" baseline="0" dirty="0" smtClean="0"/>
                        <a:t>Tu como integrante de la comunidad Universitaria, puedes apoyar a los procesos de planeación, establecimiento de prioridades, sistematización, realización, control, vigilancia, supervisión, evaluación de acciones de programas y proyectos, </a:t>
                      </a:r>
                      <a:r>
                        <a:rPr lang="es-MX" sz="800" dirty="0" smtClean="0"/>
                        <a:t> </a:t>
                      </a:r>
                    </a:p>
                    <a:p>
                      <a:pPr algn="just"/>
                      <a:endParaRPr lang="es-MX" sz="800" dirty="0" smtClean="0"/>
                    </a:p>
                    <a:p>
                      <a:pPr algn="just"/>
                      <a:endParaRPr lang="es-MX" sz="800" dirty="0" smtClean="0"/>
                    </a:p>
                    <a:p>
                      <a:pPr algn="just"/>
                      <a:r>
                        <a:rPr lang="es-MX" sz="800" dirty="0" smtClean="0"/>
                        <a:t>Impulsar</a:t>
                      </a:r>
                      <a:r>
                        <a:rPr lang="es-MX" sz="800" baseline="0" dirty="0" smtClean="0"/>
                        <a:t> la comunicación del gobierno con los ciudadanos.</a:t>
                      </a:r>
                    </a:p>
                    <a:p>
                      <a:pPr algn="just"/>
                      <a:r>
                        <a:rPr lang="es-MX" sz="800" baseline="0" dirty="0" smtClean="0"/>
                        <a:t>Para que el Gobierno escuche las propuestas realizadas por la comunidad universitaria.</a:t>
                      </a:r>
                    </a:p>
                    <a:p>
                      <a:pPr algn="just"/>
                      <a:endParaRPr lang="es-MX" sz="800" baseline="0" dirty="0" smtClean="0"/>
                    </a:p>
                    <a:p>
                      <a:pPr algn="just"/>
                      <a:endParaRPr lang="es-MX" sz="800" baseline="0" dirty="0" smtClean="0"/>
                    </a:p>
                    <a:p>
                      <a:pPr algn="just"/>
                      <a:r>
                        <a:rPr lang="es-MX" sz="800" baseline="0" dirty="0" smtClean="0"/>
                        <a:t>Incorporar a la ciudadanía en el combate a la corrupción.</a:t>
                      </a:r>
                    </a:p>
                    <a:p>
                      <a:pPr algn="just"/>
                      <a:r>
                        <a:rPr lang="es-MX" sz="800" baseline="0" dirty="0" smtClean="0"/>
                        <a:t> Tu participación es fundamental, para contribuir a la disminución de los problemas de corrupción y fomentar los principios de transparencia, rendición de cuentas.</a:t>
                      </a:r>
                    </a:p>
                    <a:p>
                      <a:pPr algn="just"/>
                      <a:endParaRPr lang="es-MX" sz="800" baseline="0" dirty="0" smtClean="0"/>
                    </a:p>
                    <a:p>
                      <a:pPr algn="just"/>
                      <a:endParaRPr lang="es-MX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01087"/>
              </p:ext>
            </p:extLst>
          </p:nvPr>
        </p:nvGraphicFramePr>
        <p:xfrm>
          <a:off x="6233241" y="156517"/>
          <a:ext cx="1365422" cy="316379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65422"/>
              </a:tblGrid>
              <a:tr h="3163793">
                <a:tc>
                  <a:txBody>
                    <a:bodyPr/>
                    <a:lstStyle/>
                    <a:p>
                      <a:pPr algn="just"/>
                      <a:r>
                        <a:rPr lang="es-MX" sz="800" b="1" u="sng" dirty="0" smtClean="0"/>
                        <a:t>¿Cómo</a:t>
                      </a:r>
                      <a:r>
                        <a:rPr lang="es-MX" sz="800" b="1" u="sng" baseline="0" dirty="0" smtClean="0"/>
                        <a:t> te puedes organizar?</a:t>
                      </a:r>
                    </a:p>
                    <a:p>
                      <a:pPr algn="just"/>
                      <a:r>
                        <a:rPr lang="es-MX" sz="800" baseline="0" dirty="0" smtClean="0"/>
                        <a:t>Has equipo con integrantes de tu comunidad universitaria e integra un comité, de Contraloría que te permita, realizar acciones de control, vigilancia y evaluación sobre cumplimiento de metas del programa: así como la correcta aplicación de los recursos asignados al programa.</a:t>
                      </a:r>
                    </a:p>
                    <a:p>
                      <a:r>
                        <a:rPr lang="es-MX" sz="800" baseline="0" dirty="0" smtClean="0"/>
                        <a:t>  </a:t>
                      </a:r>
                    </a:p>
                    <a:p>
                      <a:pPr algn="just"/>
                      <a:r>
                        <a:rPr lang="es-MX" sz="800" baseline="0" dirty="0" smtClean="0"/>
                        <a:t>Tu como beneficiario del Programa al convertirte en supervisor y vigilante del apoyo, contribuyes a que las acciones, que realizan los ejecutores se desarrollen con eficiencia, transparencia y honestidad, para generar una cultura de rendición de cuentas.</a:t>
                      </a:r>
                      <a:endParaRPr lang="es-MX" sz="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031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601</Words>
  <Application>Microsoft Office PowerPoint</Application>
  <PresentationFormat>Carta (216 x 279 mm)</PresentationFormat>
  <Paragraphs>36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Rockwell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UTNC</dc:creator>
  <cp:lastModifiedBy>UTNC</cp:lastModifiedBy>
  <cp:revision>11</cp:revision>
  <dcterms:created xsi:type="dcterms:W3CDTF">2020-11-30T15:22:58Z</dcterms:created>
  <dcterms:modified xsi:type="dcterms:W3CDTF">2020-12-02T14:35:58Z</dcterms:modified>
</cp:coreProperties>
</file>