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8" r:id="rId2"/>
    <p:sldId id="256" r:id="rId3"/>
    <p:sldId id="262" r:id="rId4"/>
    <p:sldId id="264" r:id="rId5"/>
    <p:sldId id="306" r:id="rId6"/>
    <p:sldId id="307" r:id="rId7"/>
    <p:sldId id="260" r:id="rId8"/>
    <p:sldId id="271" r:id="rId9"/>
    <p:sldId id="266" r:id="rId10"/>
    <p:sldId id="261" r:id="rId11"/>
    <p:sldId id="305" r:id="rId12"/>
    <p:sldId id="310" r:id="rId13"/>
    <p:sldId id="274" r:id="rId14"/>
    <p:sldId id="275" r:id="rId15"/>
    <p:sldId id="276" r:id="rId16"/>
    <p:sldId id="277" r:id="rId17"/>
    <p:sldId id="270" r:id="rId18"/>
    <p:sldId id="267" r:id="rId19"/>
    <p:sldId id="268" r:id="rId20"/>
    <p:sldId id="269" r:id="rId21"/>
    <p:sldId id="273" r:id="rId22"/>
    <p:sldId id="280" r:id="rId23"/>
    <p:sldId id="281" r:id="rId24"/>
    <p:sldId id="283" r:id="rId25"/>
    <p:sldId id="284" r:id="rId26"/>
    <p:sldId id="285" r:id="rId27"/>
    <p:sldId id="282" r:id="rId28"/>
    <p:sldId id="286" r:id="rId29"/>
    <p:sldId id="287" r:id="rId30"/>
    <p:sldId id="288" r:id="rId31"/>
    <p:sldId id="308" r:id="rId32"/>
    <p:sldId id="290" r:id="rId33"/>
    <p:sldId id="278" r:id="rId34"/>
    <p:sldId id="314" r:id="rId35"/>
    <p:sldId id="315" r:id="rId36"/>
    <p:sldId id="312" r:id="rId37"/>
    <p:sldId id="313" r:id="rId38"/>
    <p:sldId id="291" r:id="rId39"/>
    <p:sldId id="292" r:id="rId40"/>
    <p:sldId id="279" r:id="rId41"/>
    <p:sldId id="300" r:id="rId42"/>
    <p:sldId id="302" r:id="rId43"/>
    <p:sldId id="299" r:id="rId44"/>
    <p:sldId id="303" r:id="rId45"/>
    <p:sldId id="304" r:id="rId4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3C5"/>
    <a:srgbClr val="F8CF7F"/>
    <a:srgbClr val="F2AB00"/>
    <a:srgbClr val="D8A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6"/>
    <p:restoredTop sz="92910" autoAdjust="0"/>
  </p:normalViewPr>
  <p:slideViewPr>
    <p:cSldViewPr snapToGrid="0" snapToObjects="1" showGuides="1">
      <p:cViewPr varScale="1">
        <p:scale>
          <a:sx n="102" d="100"/>
          <a:sy n="102" d="100"/>
        </p:scale>
        <p:origin x="154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3EC72-5D85-564F-8C10-A3CA7CB915D3}" type="datetimeFigureOut">
              <a:rPr lang="es-MX" smtClean="0"/>
              <a:t>09/10/2023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F0DE7-A816-C942-8D2D-AC6BE143519D}" type="slidenum">
              <a:rPr lang="es-MX" smtClean="0"/>
              <a:t>‹Nº›</a:t>
            </a:fld>
            <a:endParaRPr lang="es-MX"/>
          </a:p>
        </p:txBody>
      </p:sp>
    </p:spTree>
    <p:extLst>
      <p:ext uri="{BB962C8B-B14F-4D97-AF65-F5344CB8AC3E}">
        <p14:creationId xmlns:p14="http://schemas.microsoft.com/office/powerpoint/2010/main" val="284855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1</a:t>
            </a:fld>
            <a:endParaRPr lang="es-MX"/>
          </a:p>
        </p:txBody>
      </p:sp>
    </p:spTree>
    <p:extLst>
      <p:ext uri="{BB962C8B-B14F-4D97-AF65-F5344CB8AC3E}">
        <p14:creationId xmlns:p14="http://schemas.microsoft.com/office/powerpoint/2010/main" val="400407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17</a:t>
            </a:fld>
            <a:endParaRPr lang="es-MX"/>
          </a:p>
        </p:txBody>
      </p:sp>
    </p:spTree>
    <p:extLst>
      <p:ext uri="{BB962C8B-B14F-4D97-AF65-F5344CB8AC3E}">
        <p14:creationId xmlns:p14="http://schemas.microsoft.com/office/powerpoint/2010/main" val="3906123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18</a:t>
            </a:fld>
            <a:endParaRPr lang="es-MX"/>
          </a:p>
        </p:txBody>
      </p:sp>
    </p:spTree>
    <p:extLst>
      <p:ext uri="{BB962C8B-B14F-4D97-AF65-F5344CB8AC3E}">
        <p14:creationId xmlns:p14="http://schemas.microsoft.com/office/powerpoint/2010/main" val="1975544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21</a:t>
            </a:fld>
            <a:endParaRPr lang="es-MX"/>
          </a:p>
        </p:txBody>
      </p:sp>
    </p:spTree>
    <p:extLst>
      <p:ext uri="{BB962C8B-B14F-4D97-AF65-F5344CB8AC3E}">
        <p14:creationId xmlns:p14="http://schemas.microsoft.com/office/powerpoint/2010/main" val="340729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23</a:t>
            </a:fld>
            <a:endParaRPr lang="es-MX"/>
          </a:p>
        </p:txBody>
      </p:sp>
    </p:spTree>
    <p:extLst>
      <p:ext uri="{BB962C8B-B14F-4D97-AF65-F5344CB8AC3E}">
        <p14:creationId xmlns:p14="http://schemas.microsoft.com/office/powerpoint/2010/main" val="291549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Reu</a:t>
            </a:r>
          </a:p>
        </p:txBody>
      </p:sp>
      <p:sp>
        <p:nvSpPr>
          <p:cNvPr id="4" name="Marcador de número de diapositiva 3"/>
          <p:cNvSpPr>
            <a:spLocks noGrp="1"/>
          </p:cNvSpPr>
          <p:nvPr>
            <p:ph type="sldNum" sz="quarter" idx="5"/>
          </p:nvPr>
        </p:nvSpPr>
        <p:spPr/>
        <p:txBody>
          <a:bodyPr/>
          <a:lstStyle/>
          <a:p>
            <a:fld id="{070F0DE7-A816-C942-8D2D-AC6BE143519D}" type="slidenum">
              <a:rPr lang="es-MX" smtClean="0"/>
              <a:t>25</a:t>
            </a:fld>
            <a:endParaRPr lang="es-MX"/>
          </a:p>
        </p:txBody>
      </p:sp>
    </p:spTree>
    <p:extLst>
      <p:ext uri="{BB962C8B-B14F-4D97-AF65-F5344CB8AC3E}">
        <p14:creationId xmlns:p14="http://schemas.microsoft.com/office/powerpoint/2010/main" val="3104743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26</a:t>
            </a:fld>
            <a:endParaRPr lang="es-MX"/>
          </a:p>
        </p:txBody>
      </p:sp>
    </p:spTree>
    <p:extLst>
      <p:ext uri="{BB962C8B-B14F-4D97-AF65-F5344CB8AC3E}">
        <p14:creationId xmlns:p14="http://schemas.microsoft.com/office/powerpoint/2010/main" val="1804885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27</a:t>
            </a:fld>
            <a:endParaRPr lang="es-MX"/>
          </a:p>
        </p:txBody>
      </p:sp>
    </p:spTree>
    <p:extLst>
      <p:ext uri="{BB962C8B-B14F-4D97-AF65-F5344CB8AC3E}">
        <p14:creationId xmlns:p14="http://schemas.microsoft.com/office/powerpoint/2010/main" val="1595589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30</a:t>
            </a:fld>
            <a:endParaRPr lang="es-MX"/>
          </a:p>
        </p:txBody>
      </p:sp>
    </p:spTree>
    <p:extLst>
      <p:ext uri="{BB962C8B-B14F-4D97-AF65-F5344CB8AC3E}">
        <p14:creationId xmlns:p14="http://schemas.microsoft.com/office/powerpoint/2010/main" val="322890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33</a:t>
            </a:fld>
            <a:endParaRPr lang="es-MX"/>
          </a:p>
        </p:txBody>
      </p:sp>
    </p:spTree>
    <p:extLst>
      <p:ext uri="{BB962C8B-B14F-4D97-AF65-F5344CB8AC3E}">
        <p14:creationId xmlns:p14="http://schemas.microsoft.com/office/powerpoint/2010/main" val="3412738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40</a:t>
            </a:fld>
            <a:endParaRPr lang="es-MX"/>
          </a:p>
        </p:txBody>
      </p:sp>
    </p:spTree>
    <p:extLst>
      <p:ext uri="{BB962C8B-B14F-4D97-AF65-F5344CB8AC3E}">
        <p14:creationId xmlns:p14="http://schemas.microsoft.com/office/powerpoint/2010/main" val="274944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2</a:t>
            </a:fld>
            <a:endParaRPr lang="es-MX"/>
          </a:p>
        </p:txBody>
      </p:sp>
    </p:spTree>
    <p:extLst>
      <p:ext uri="{BB962C8B-B14F-4D97-AF65-F5344CB8AC3E}">
        <p14:creationId xmlns:p14="http://schemas.microsoft.com/office/powerpoint/2010/main" val="3428023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42</a:t>
            </a:fld>
            <a:endParaRPr lang="es-MX"/>
          </a:p>
        </p:txBody>
      </p:sp>
    </p:spTree>
    <p:extLst>
      <p:ext uri="{BB962C8B-B14F-4D97-AF65-F5344CB8AC3E}">
        <p14:creationId xmlns:p14="http://schemas.microsoft.com/office/powerpoint/2010/main" val="189388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43</a:t>
            </a:fld>
            <a:endParaRPr lang="es-MX"/>
          </a:p>
        </p:txBody>
      </p:sp>
    </p:spTree>
    <p:extLst>
      <p:ext uri="{BB962C8B-B14F-4D97-AF65-F5344CB8AC3E}">
        <p14:creationId xmlns:p14="http://schemas.microsoft.com/office/powerpoint/2010/main" val="2357442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44</a:t>
            </a:fld>
            <a:endParaRPr lang="es-MX"/>
          </a:p>
        </p:txBody>
      </p:sp>
    </p:spTree>
    <p:extLst>
      <p:ext uri="{BB962C8B-B14F-4D97-AF65-F5344CB8AC3E}">
        <p14:creationId xmlns:p14="http://schemas.microsoft.com/office/powerpoint/2010/main" val="4285562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45</a:t>
            </a:fld>
            <a:endParaRPr lang="es-MX"/>
          </a:p>
        </p:txBody>
      </p:sp>
    </p:spTree>
    <p:extLst>
      <p:ext uri="{BB962C8B-B14F-4D97-AF65-F5344CB8AC3E}">
        <p14:creationId xmlns:p14="http://schemas.microsoft.com/office/powerpoint/2010/main" val="164307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4</a:t>
            </a:fld>
            <a:endParaRPr lang="es-MX"/>
          </a:p>
        </p:txBody>
      </p:sp>
    </p:spTree>
    <p:extLst>
      <p:ext uri="{BB962C8B-B14F-4D97-AF65-F5344CB8AC3E}">
        <p14:creationId xmlns:p14="http://schemas.microsoft.com/office/powerpoint/2010/main" val="301853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7</a:t>
            </a:fld>
            <a:endParaRPr lang="es-MX"/>
          </a:p>
        </p:txBody>
      </p:sp>
    </p:spTree>
    <p:extLst>
      <p:ext uri="{BB962C8B-B14F-4D97-AF65-F5344CB8AC3E}">
        <p14:creationId xmlns:p14="http://schemas.microsoft.com/office/powerpoint/2010/main" val="12246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8</a:t>
            </a:fld>
            <a:endParaRPr lang="es-MX"/>
          </a:p>
        </p:txBody>
      </p:sp>
    </p:spTree>
    <p:extLst>
      <p:ext uri="{BB962C8B-B14F-4D97-AF65-F5344CB8AC3E}">
        <p14:creationId xmlns:p14="http://schemas.microsoft.com/office/powerpoint/2010/main" val="391057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9</a:t>
            </a:fld>
            <a:endParaRPr lang="es-MX"/>
          </a:p>
        </p:txBody>
      </p:sp>
    </p:spTree>
    <p:extLst>
      <p:ext uri="{BB962C8B-B14F-4D97-AF65-F5344CB8AC3E}">
        <p14:creationId xmlns:p14="http://schemas.microsoft.com/office/powerpoint/2010/main" val="297246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10</a:t>
            </a:fld>
            <a:endParaRPr lang="es-MX"/>
          </a:p>
        </p:txBody>
      </p:sp>
    </p:spTree>
    <p:extLst>
      <p:ext uri="{BB962C8B-B14F-4D97-AF65-F5344CB8AC3E}">
        <p14:creationId xmlns:p14="http://schemas.microsoft.com/office/powerpoint/2010/main" val="2536140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13</a:t>
            </a:fld>
            <a:endParaRPr lang="es-MX"/>
          </a:p>
        </p:txBody>
      </p:sp>
    </p:spTree>
    <p:extLst>
      <p:ext uri="{BB962C8B-B14F-4D97-AF65-F5344CB8AC3E}">
        <p14:creationId xmlns:p14="http://schemas.microsoft.com/office/powerpoint/2010/main" val="374496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70F0DE7-A816-C942-8D2D-AC6BE143519D}" type="slidenum">
              <a:rPr lang="es-MX" smtClean="0"/>
              <a:t>15</a:t>
            </a:fld>
            <a:endParaRPr lang="es-MX"/>
          </a:p>
        </p:txBody>
      </p:sp>
    </p:spTree>
    <p:extLst>
      <p:ext uri="{BB962C8B-B14F-4D97-AF65-F5344CB8AC3E}">
        <p14:creationId xmlns:p14="http://schemas.microsoft.com/office/powerpoint/2010/main" val="100435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42B9F-F990-F64E-BE96-37379B023EE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3D1A991-9F1C-304C-AD44-44DD28C84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ACD7EAC7-15F6-D44A-BEB5-2F8E0A30D122}"/>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5" name="Marcador de pie de página 4">
            <a:extLst>
              <a:ext uri="{FF2B5EF4-FFF2-40B4-BE49-F238E27FC236}">
                <a16:creationId xmlns:a16="http://schemas.microsoft.com/office/drawing/2014/main" id="{A3D42A84-896C-934E-9E2E-6F23B5BF283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3025975-05B7-5E47-A3CE-4334D83F618A}"/>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4047791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BB06D8-B045-7A46-963C-01C61826E35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75DB3369-67A6-5448-B132-48EA4E20EA13}"/>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0708322-0F43-CB45-941F-5E67C7C6F125}"/>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5" name="Marcador de pie de página 4">
            <a:extLst>
              <a:ext uri="{FF2B5EF4-FFF2-40B4-BE49-F238E27FC236}">
                <a16:creationId xmlns:a16="http://schemas.microsoft.com/office/drawing/2014/main" id="{C5721026-DECC-8E45-A680-A66A9655EF2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A3D1E28-7548-B046-88ED-C9BD46934E7A}"/>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96665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4A585FC-A851-5143-BA00-24667E51E75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20BF67F-7144-2043-99C5-A3AEB74F76D1}"/>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68EC88FE-19B1-3C4E-8001-F1D5CF9D1420}"/>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5" name="Marcador de pie de página 4">
            <a:extLst>
              <a:ext uri="{FF2B5EF4-FFF2-40B4-BE49-F238E27FC236}">
                <a16:creationId xmlns:a16="http://schemas.microsoft.com/office/drawing/2014/main" id="{1E4D2131-659D-0A43-A0E1-CC16A88739D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CE8E5A8-CE1F-F54D-BD78-331E5CB9AFE7}"/>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103621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45B53B-A9D7-AF41-98B0-BC3E8A7B05F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E88C0E4-5D64-7C43-B86B-4BD9EE2D8D81}"/>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01B5A194-0351-404B-9D9D-73FF2452BF89}"/>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5" name="Marcador de pie de página 4">
            <a:extLst>
              <a:ext uri="{FF2B5EF4-FFF2-40B4-BE49-F238E27FC236}">
                <a16:creationId xmlns:a16="http://schemas.microsoft.com/office/drawing/2014/main" id="{5DE96A33-714A-2844-8869-3E8F8881EED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D436B1E-D26D-B74C-8480-BA8A74AC21DB}"/>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171359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21FD2B-DBC8-5B48-8EDA-DF3A62AF001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E0EC27C-0356-CE45-AC05-0F2EDA64F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424265B9-B682-F145-AA4A-46175767BE4B}"/>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5" name="Marcador de pie de página 4">
            <a:extLst>
              <a:ext uri="{FF2B5EF4-FFF2-40B4-BE49-F238E27FC236}">
                <a16:creationId xmlns:a16="http://schemas.microsoft.com/office/drawing/2014/main" id="{01D1321A-9402-5047-9201-84C11E86B3D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D3DEC22-8DA0-9647-B8CB-09989915F547}"/>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340819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2B0A2D-DA31-9E4D-B144-374E30A3C16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803B207-B910-D644-8AC4-B3227163ACF2}"/>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0217CF6B-A8B1-7B46-993E-787B7E403A16}"/>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C8BA3210-CEF6-8F42-BDFD-DF68D36EEB70}"/>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6" name="Marcador de pie de página 5">
            <a:extLst>
              <a:ext uri="{FF2B5EF4-FFF2-40B4-BE49-F238E27FC236}">
                <a16:creationId xmlns:a16="http://schemas.microsoft.com/office/drawing/2014/main" id="{C3E76D54-16AC-584E-9E39-A7D6685C039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37941E9-0D4D-1D49-928A-ECF914FC663D}"/>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59635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1CA7D-BC55-9E40-817C-FE547DD969A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F68FFEE-BAD2-6740-9C46-DD2E9999F4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5620E366-778C-D243-A4FB-ECC9750CAC2B}"/>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D590F3FB-FBC0-F64F-BA6E-23FBD3976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1AAAC099-34A6-F149-96EC-109D7A18C64A}"/>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7DAE568E-4456-FD40-B8B2-AA802F14B1B1}"/>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8" name="Marcador de pie de página 7">
            <a:extLst>
              <a:ext uri="{FF2B5EF4-FFF2-40B4-BE49-F238E27FC236}">
                <a16:creationId xmlns:a16="http://schemas.microsoft.com/office/drawing/2014/main" id="{16BA3A90-FA4B-9D45-8A82-A099836E90E9}"/>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458485CA-8512-A94F-8BC1-0622D3505F37}"/>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388625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C0910-B026-074B-8572-4F21077D264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82D120DC-E449-9B41-91FB-12E1CA8CB62B}"/>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4" name="Marcador de pie de página 3">
            <a:extLst>
              <a:ext uri="{FF2B5EF4-FFF2-40B4-BE49-F238E27FC236}">
                <a16:creationId xmlns:a16="http://schemas.microsoft.com/office/drawing/2014/main" id="{A735E88A-847C-0047-B2DC-99AB8A052BF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F18A51E-BA60-D746-BE62-A669DBF77017}"/>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701551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82B849-A803-8041-ABA2-116C77681F47}"/>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3" name="Marcador de pie de página 2">
            <a:extLst>
              <a:ext uri="{FF2B5EF4-FFF2-40B4-BE49-F238E27FC236}">
                <a16:creationId xmlns:a16="http://schemas.microsoft.com/office/drawing/2014/main" id="{C9CEE8D4-B5FC-7243-8F47-44149AC793C4}"/>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7556CC65-6D17-C143-9514-B5A4EE843BBA}"/>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427448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98D36-744F-7146-A8B0-C60691EBA6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17B97F8-84B4-E84F-AAAE-BF6B09790E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DE3EDBF2-995D-134A-985E-10D27F3BA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615AB7D0-66BC-FF4F-9324-2A254A74F833}"/>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6" name="Marcador de pie de página 5">
            <a:extLst>
              <a:ext uri="{FF2B5EF4-FFF2-40B4-BE49-F238E27FC236}">
                <a16:creationId xmlns:a16="http://schemas.microsoft.com/office/drawing/2014/main" id="{9A58A38F-FFA3-C341-BB7C-D6936E8B279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DCFA760-5249-C04C-BC9F-06F5F52D6624}"/>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225169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DC0F17-83A3-3E42-B74C-C6A818DACA6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A2A55241-CE78-704D-9F2C-63EF431B68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4AF83317-B739-A147-B41C-58121939E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12597F97-A0CB-0346-9C2D-B9C57107B083}"/>
              </a:ext>
            </a:extLst>
          </p:cNvPr>
          <p:cNvSpPr>
            <a:spLocks noGrp="1"/>
          </p:cNvSpPr>
          <p:nvPr>
            <p:ph type="dt" sz="half" idx="10"/>
          </p:nvPr>
        </p:nvSpPr>
        <p:spPr/>
        <p:txBody>
          <a:bodyPr/>
          <a:lstStyle/>
          <a:p>
            <a:fld id="{7929F228-740B-524E-8AA4-594481051B14}" type="datetimeFigureOut">
              <a:rPr lang="es-MX" smtClean="0"/>
              <a:t>09/10/2023</a:t>
            </a:fld>
            <a:endParaRPr lang="es-MX"/>
          </a:p>
        </p:txBody>
      </p:sp>
      <p:sp>
        <p:nvSpPr>
          <p:cNvPr id="6" name="Marcador de pie de página 5">
            <a:extLst>
              <a:ext uri="{FF2B5EF4-FFF2-40B4-BE49-F238E27FC236}">
                <a16:creationId xmlns:a16="http://schemas.microsoft.com/office/drawing/2014/main" id="{958367F2-0AB7-1948-9160-5ADFE12FE7E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0558AB9-52B9-F446-BC0B-E47A95EC2792}"/>
              </a:ext>
            </a:extLst>
          </p:cNvPr>
          <p:cNvSpPr>
            <a:spLocks noGrp="1"/>
          </p:cNvSpPr>
          <p:nvPr>
            <p:ph type="sldNum" sz="quarter" idx="12"/>
          </p:nvPr>
        </p:nvSpPr>
        <p:spPr/>
        <p:txBody>
          <a:bodyPr/>
          <a:lstStyle/>
          <a:p>
            <a:fld id="{888FD999-9E76-4742-85C5-8917F47F3531}" type="slidenum">
              <a:rPr lang="es-MX" smtClean="0"/>
              <a:t>‹Nº›</a:t>
            </a:fld>
            <a:endParaRPr lang="es-MX"/>
          </a:p>
        </p:txBody>
      </p:sp>
    </p:spTree>
    <p:extLst>
      <p:ext uri="{BB962C8B-B14F-4D97-AF65-F5344CB8AC3E}">
        <p14:creationId xmlns:p14="http://schemas.microsoft.com/office/powerpoint/2010/main" val="74607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B8A891A-F214-5D4B-8686-5C374E59B2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8D58C3D-1F9C-DC42-84D9-914A054599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F38DA43D-C3A5-F64F-B119-BA8DE806C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9F228-740B-524E-8AA4-594481051B14}" type="datetimeFigureOut">
              <a:rPr lang="es-MX" smtClean="0"/>
              <a:t>09/10/2023</a:t>
            </a:fld>
            <a:endParaRPr lang="es-MX"/>
          </a:p>
        </p:txBody>
      </p:sp>
      <p:sp>
        <p:nvSpPr>
          <p:cNvPr id="5" name="Marcador de pie de página 4">
            <a:extLst>
              <a:ext uri="{FF2B5EF4-FFF2-40B4-BE49-F238E27FC236}">
                <a16:creationId xmlns:a16="http://schemas.microsoft.com/office/drawing/2014/main" id="{31A21DF8-D840-F044-948E-1F8C80C8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3059323-F4AF-1247-AB21-ECEB186CC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FD999-9E76-4742-85C5-8917F47F3531}" type="slidenum">
              <a:rPr lang="es-MX" smtClean="0"/>
              <a:t>‹Nº›</a:t>
            </a:fld>
            <a:endParaRPr lang="es-MX"/>
          </a:p>
        </p:txBody>
      </p:sp>
    </p:spTree>
    <p:extLst>
      <p:ext uri="{BB962C8B-B14F-4D97-AF65-F5344CB8AC3E}">
        <p14:creationId xmlns:p14="http://schemas.microsoft.com/office/powerpoint/2010/main" val="296840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package" Target="../embeddings/Microsoft_Excel_Worksheet.xlsx"/></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package" Target="../embeddings/Microsoft_Excel_Worksheet1.xlsx"/></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Excel_Worksheet2.xlsx"/><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package" Target="../embeddings/Microsoft_Excel_Worksheet3.xlsx"/><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2.png"/><Relationship Id="rId2" Type="http://schemas.openxmlformats.org/officeDocument/2006/relationships/package" Target="../embeddings/Microsoft_Excel_Worksheet4.xlsx"/><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7.emf"/><Relationship Id="rId4" Type="http://schemas.openxmlformats.org/officeDocument/2006/relationships/package" Target="../embeddings/Microsoft_Excel_Worksheet5.xlsx"/></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package" Target="../embeddings/Microsoft_Excel_Worksheet6.xlsx"/></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1.jpe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C5B6584-0BE8-0D48-B464-3CEE60195A0A}"/>
              </a:ext>
            </a:extLst>
          </p:cNvPr>
          <p:cNvSpPr txBox="1">
            <a:spLocks/>
          </p:cNvSpPr>
          <p:nvPr/>
        </p:nvSpPr>
        <p:spPr>
          <a:xfrm>
            <a:off x="1648683" y="2558152"/>
            <a:ext cx="8915399" cy="769441"/>
          </a:xfrm>
          <a:prstGeom prst="rect">
            <a:avLst/>
          </a:prstGeom>
          <a:noFill/>
        </p:spPr>
        <p:txBody>
          <a:bodyPr wrap="square" rtlCol="0">
            <a:spAutoFit/>
          </a:bodyPr>
          <a:lstStyle>
            <a:defPPr>
              <a:defRPr lang="es-MX"/>
            </a:defPPr>
            <a:lvl1pPr algn="ctr">
              <a:defRPr sz="4400">
                <a:latin typeface="Tahoma" panose="020B0604030504040204" pitchFamily="34" charset="0"/>
                <a:ea typeface="Tahoma" panose="020B0604030504040204" pitchFamily="34" charset="0"/>
                <a:cs typeface="Tahoma" panose="020B0604030504040204" pitchFamily="34" charset="0"/>
              </a:defRPr>
            </a:lvl1pPr>
          </a:lstStyle>
          <a:p>
            <a:r>
              <a:rPr lang="es-MX" dirty="0">
                <a:latin typeface="Berlin Sans FB Demi" panose="020E0802020502020306" pitchFamily="34" charset="0"/>
              </a:rPr>
              <a:t>CONTRALORÍA SOCIAL</a:t>
            </a:r>
          </a:p>
        </p:txBody>
      </p:sp>
      <p:sp>
        <p:nvSpPr>
          <p:cNvPr id="9" name="Subtítulo 2">
            <a:extLst>
              <a:ext uri="{FF2B5EF4-FFF2-40B4-BE49-F238E27FC236}">
                <a16:creationId xmlns:a16="http://schemas.microsoft.com/office/drawing/2014/main" id="{FC6FE7D4-EEB5-F04A-94F1-8384CC6C2AAB}"/>
              </a:ext>
            </a:extLst>
          </p:cNvPr>
          <p:cNvSpPr txBox="1">
            <a:spLocks/>
          </p:cNvSpPr>
          <p:nvPr/>
        </p:nvSpPr>
        <p:spPr>
          <a:xfrm>
            <a:off x="3250475" y="3441158"/>
            <a:ext cx="4918166" cy="621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b="1" dirty="0"/>
              <a:t>CAPACITACIÓN DEL COMITÉ</a:t>
            </a:r>
          </a:p>
        </p:txBody>
      </p:sp>
      <p:cxnSp>
        <p:nvCxnSpPr>
          <p:cNvPr id="6" name="Conector recto 5">
            <a:extLst>
              <a:ext uri="{FF2B5EF4-FFF2-40B4-BE49-F238E27FC236}">
                <a16:creationId xmlns:a16="http://schemas.microsoft.com/office/drawing/2014/main" id="{00220D30-FFFB-2748-B44B-C1951B9CB098}"/>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E08E98A1-1D48-4EA7-BF05-8F8191EF8E7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5153" y="69426"/>
            <a:ext cx="2183130" cy="1276350"/>
          </a:xfrm>
          <a:prstGeom prst="rect">
            <a:avLst/>
          </a:prstGeom>
          <a:noFill/>
          <a:ln>
            <a:noFill/>
          </a:ln>
        </p:spPr>
      </p:pic>
      <p:pic>
        <p:nvPicPr>
          <p:cNvPr id="10" name="Imagen 9">
            <a:extLst>
              <a:ext uri="{FF2B5EF4-FFF2-40B4-BE49-F238E27FC236}">
                <a16:creationId xmlns:a16="http://schemas.microsoft.com/office/drawing/2014/main" id="{2659AB7F-A4E3-4667-8945-7D071C248A15}"/>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1026" name="Picture 2" descr="Cómo capacitar a tu equipo para tener éxito? | Mente Profesional">
            <a:extLst>
              <a:ext uri="{FF2B5EF4-FFF2-40B4-BE49-F238E27FC236}">
                <a16:creationId xmlns:a16="http://schemas.microsoft.com/office/drawing/2014/main" id="{46C65CB7-BB3B-415D-A750-76007818A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483" y="4063092"/>
            <a:ext cx="4487158" cy="225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976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BB79823-56C9-5A48-A237-8FB89162FD9F}"/>
              </a:ext>
            </a:extLst>
          </p:cNvPr>
          <p:cNvSpPr/>
          <p:nvPr/>
        </p:nvSpPr>
        <p:spPr>
          <a:xfrm>
            <a:off x="1860465" y="2326997"/>
            <a:ext cx="8612776" cy="738664"/>
          </a:xfrm>
          <a:prstGeom prst="rect">
            <a:avLst/>
          </a:prstGeom>
          <a:noFill/>
        </p:spPr>
        <p:txBody>
          <a:bodyPr wrap="square" rtlCol="0">
            <a:spAutoFit/>
          </a:bodyPr>
          <a:lstStyle/>
          <a:p>
            <a:pPr algn="just"/>
            <a:endParaRPr lang="es-MX" b="1" dirty="0"/>
          </a:p>
          <a:p>
            <a:pPr algn="just"/>
            <a:endParaRPr lang="es-MX" sz="2400" dirty="0"/>
          </a:p>
        </p:txBody>
      </p:sp>
      <p:cxnSp>
        <p:nvCxnSpPr>
          <p:cNvPr id="7" name="Conector recto 6">
            <a:extLst>
              <a:ext uri="{FF2B5EF4-FFF2-40B4-BE49-F238E27FC236}">
                <a16:creationId xmlns:a16="http://schemas.microsoft.com/office/drawing/2014/main" id="{F44BD40C-C5F6-794D-935F-B78B139BE702}"/>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1FF7631C-36AE-5647-9480-9EB982B07834}"/>
              </a:ext>
            </a:extLst>
          </p:cNvPr>
          <p:cNvSpPr txBox="1"/>
          <p:nvPr/>
        </p:nvSpPr>
        <p:spPr>
          <a:xfrm>
            <a:off x="1860465" y="2973328"/>
            <a:ext cx="8502735" cy="369332"/>
          </a:xfrm>
          <a:prstGeom prst="rect">
            <a:avLst/>
          </a:prstGeom>
          <a:noFill/>
        </p:spPr>
        <p:txBody>
          <a:bodyPr wrap="square" rtlCol="0">
            <a:spAutoFit/>
          </a:bodyPr>
          <a:lstStyle>
            <a:defPPr>
              <a:defRPr lang="es-MX"/>
            </a:defPPr>
            <a:lvl1pPr algn="just">
              <a:defRPr b="1"/>
            </a:lvl1pPr>
          </a:lstStyle>
          <a:p>
            <a:endParaRPr lang="es-MX" dirty="0"/>
          </a:p>
        </p:txBody>
      </p:sp>
      <p:sp>
        <p:nvSpPr>
          <p:cNvPr id="3" name="CuadroTexto 2">
            <a:extLst>
              <a:ext uri="{FF2B5EF4-FFF2-40B4-BE49-F238E27FC236}">
                <a16:creationId xmlns:a16="http://schemas.microsoft.com/office/drawing/2014/main" id="{DD439942-191F-E44E-9A04-6F5269A1C727}"/>
              </a:ext>
            </a:extLst>
          </p:cNvPr>
          <p:cNvSpPr txBox="1"/>
          <p:nvPr/>
        </p:nvSpPr>
        <p:spPr>
          <a:xfrm>
            <a:off x="1860465" y="3619659"/>
            <a:ext cx="184731" cy="646331"/>
          </a:xfrm>
          <a:prstGeom prst="rect">
            <a:avLst/>
          </a:prstGeom>
          <a:noFill/>
        </p:spPr>
        <p:txBody>
          <a:bodyPr wrap="none" rtlCol="0">
            <a:spAutoFit/>
          </a:bodyPr>
          <a:lstStyle/>
          <a:p>
            <a:endParaRPr lang="es-MX" b="1" dirty="0"/>
          </a:p>
          <a:p>
            <a:endParaRPr lang="es-MX" dirty="0"/>
          </a:p>
        </p:txBody>
      </p:sp>
      <p:sp>
        <p:nvSpPr>
          <p:cNvPr id="9" name="CuadroTexto 8">
            <a:extLst>
              <a:ext uri="{FF2B5EF4-FFF2-40B4-BE49-F238E27FC236}">
                <a16:creationId xmlns:a16="http://schemas.microsoft.com/office/drawing/2014/main" id="{405ADECB-ED41-3F4A-8B76-6E169B73073E}"/>
              </a:ext>
            </a:extLst>
          </p:cNvPr>
          <p:cNvSpPr txBox="1"/>
          <p:nvPr/>
        </p:nvSpPr>
        <p:spPr>
          <a:xfrm>
            <a:off x="1860465" y="4207801"/>
            <a:ext cx="8612776" cy="369332"/>
          </a:xfrm>
          <a:prstGeom prst="rect">
            <a:avLst/>
          </a:prstGeom>
          <a:noFill/>
        </p:spPr>
        <p:txBody>
          <a:bodyPr wrap="square" rtlCol="0">
            <a:spAutoFit/>
          </a:bodyPr>
          <a:lstStyle/>
          <a:p>
            <a:endParaRPr lang="es-MX" b="1" dirty="0"/>
          </a:p>
        </p:txBody>
      </p:sp>
      <p:sp>
        <p:nvSpPr>
          <p:cNvPr id="10" name="CuadroTexto 9">
            <a:extLst>
              <a:ext uri="{FF2B5EF4-FFF2-40B4-BE49-F238E27FC236}">
                <a16:creationId xmlns:a16="http://schemas.microsoft.com/office/drawing/2014/main" id="{ABE2BAA1-6F1D-0949-BC13-3DBE750F9CDB}"/>
              </a:ext>
            </a:extLst>
          </p:cNvPr>
          <p:cNvSpPr txBox="1"/>
          <p:nvPr/>
        </p:nvSpPr>
        <p:spPr>
          <a:xfrm>
            <a:off x="1860465" y="4933637"/>
            <a:ext cx="184731" cy="646331"/>
          </a:xfrm>
          <a:prstGeom prst="rect">
            <a:avLst/>
          </a:prstGeom>
          <a:noFill/>
        </p:spPr>
        <p:txBody>
          <a:bodyPr wrap="none" rtlCol="0">
            <a:spAutoFit/>
          </a:bodyPr>
          <a:lstStyle/>
          <a:p>
            <a:endParaRPr lang="es-MX" b="1" dirty="0"/>
          </a:p>
          <a:p>
            <a:endParaRPr lang="es-MX" dirty="0"/>
          </a:p>
        </p:txBody>
      </p:sp>
      <p:sp>
        <p:nvSpPr>
          <p:cNvPr id="11" name="CuadroTexto 10">
            <a:extLst>
              <a:ext uri="{FF2B5EF4-FFF2-40B4-BE49-F238E27FC236}">
                <a16:creationId xmlns:a16="http://schemas.microsoft.com/office/drawing/2014/main" id="{25AA184B-7E23-4E45-AAFD-2B2A994CA131}"/>
              </a:ext>
            </a:extLst>
          </p:cNvPr>
          <p:cNvSpPr txBox="1"/>
          <p:nvPr/>
        </p:nvSpPr>
        <p:spPr>
          <a:xfrm>
            <a:off x="1860465" y="5362769"/>
            <a:ext cx="184731" cy="369332"/>
          </a:xfrm>
          <a:prstGeom prst="rect">
            <a:avLst/>
          </a:prstGeom>
          <a:noFill/>
        </p:spPr>
        <p:txBody>
          <a:bodyPr wrap="none" rtlCol="0">
            <a:spAutoFit/>
          </a:bodyPr>
          <a:lstStyle/>
          <a:p>
            <a:endParaRPr lang="es-MX" b="1" dirty="0"/>
          </a:p>
        </p:txBody>
      </p:sp>
      <p:pic>
        <p:nvPicPr>
          <p:cNvPr id="18" name="Imagen 17">
            <a:extLst>
              <a:ext uri="{FF2B5EF4-FFF2-40B4-BE49-F238E27FC236}">
                <a16:creationId xmlns:a16="http://schemas.microsoft.com/office/drawing/2014/main" id="{900BA285-5DEA-4209-A4A7-FD33366F21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9053" y="40086"/>
            <a:ext cx="2183130" cy="1276350"/>
          </a:xfrm>
          <a:prstGeom prst="rect">
            <a:avLst/>
          </a:prstGeom>
          <a:noFill/>
          <a:ln>
            <a:noFill/>
          </a:ln>
        </p:spPr>
      </p:pic>
      <p:graphicFrame>
        <p:nvGraphicFramePr>
          <p:cNvPr id="5" name="Tabla 4">
            <a:extLst>
              <a:ext uri="{FF2B5EF4-FFF2-40B4-BE49-F238E27FC236}">
                <a16:creationId xmlns:a16="http://schemas.microsoft.com/office/drawing/2014/main" id="{686556D3-C4B8-4F25-B2E0-C3F5789CD0A0}"/>
              </a:ext>
            </a:extLst>
          </p:cNvPr>
          <p:cNvGraphicFramePr>
            <a:graphicFrameLocks noGrp="1"/>
          </p:cNvGraphicFramePr>
          <p:nvPr>
            <p:extLst>
              <p:ext uri="{D42A27DB-BD31-4B8C-83A1-F6EECF244321}">
                <p14:modId xmlns:p14="http://schemas.microsoft.com/office/powerpoint/2010/main" val="2848585649"/>
              </p:ext>
            </p:extLst>
          </p:nvPr>
        </p:nvGraphicFramePr>
        <p:xfrm>
          <a:off x="520994" y="1507003"/>
          <a:ext cx="7337131" cy="725384"/>
        </p:xfrm>
        <a:graphic>
          <a:graphicData uri="http://schemas.openxmlformats.org/drawingml/2006/table">
            <a:tbl>
              <a:tblPr/>
              <a:tblGrid>
                <a:gridCol w="7337131">
                  <a:extLst>
                    <a:ext uri="{9D8B030D-6E8A-4147-A177-3AD203B41FA5}">
                      <a16:colId xmlns:a16="http://schemas.microsoft.com/office/drawing/2014/main" val="4235604918"/>
                    </a:ext>
                  </a:extLst>
                </a:gridCol>
              </a:tblGrid>
              <a:tr h="725384">
                <a:tc>
                  <a:txBody>
                    <a:bodyPr/>
                    <a:lstStyle/>
                    <a:p>
                      <a:r>
                        <a:rPr lang="es-MX" sz="2800" b="1" u="sng" dirty="0">
                          <a:latin typeface="+mn-lt"/>
                        </a:rPr>
                        <a:t>Características del Comité de Contraloría Social</a:t>
                      </a:r>
                      <a:endParaRPr lang="es-MX" sz="2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558294271"/>
                  </a:ext>
                </a:extLst>
              </a:tr>
            </a:tbl>
          </a:graphicData>
        </a:graphic>
      </p:graphicFrame>
      <p:graphicFrame>
        <p:nvGraphicFramePr>
          <p:cNvPr id="19" name="Tabla 18">
            <a:extLst>
              <a:ext uri="{FF2B5EF4-FFF2-40B4-BE49-F238E27FC236}">
                <a16:creationId xmlns:a16="http://schemas.microsoft.com/office/drawing/2014/main" id="{5194B56D-0BAE-47F7-A5FC-1541B855C1DE}"/>
              </a:ext>
            </a:extLst>
          </p:cNvPr>
          <p:cNvGraphicFramePr>
            <a:graphicFrameLocks noGrp="1"/>
          </p:cNvGraphicFramePr>
          <p:nvPr>
            <p:extLst>
              <p:ext uri="{D42A27DB-BD31-4B8C-83A1-F6EECF244321}">
                <p14:modId xmlns:p14="http://schemas.microsoft.com/office/powerpoint/2010/main" val="417349963"/>
              </p:ext>
            </p:extLst>
          </p:nvPr>
        </p:nvGraphicFramePr>
        <p:xfrm>
          <a:off x="1010093" y="2232387"/>
          <a:ext cx="6714682" cy="4480560"/>
        </p:xfrm>
        <a:graphic>
          <a:graphicData uri="http://schemas.openxmlformats.org/drawingml/2006/table">
            <a:tbl>
              <a:tblPr/>
              <a:tblGrid>
                <a:gridCol w="6714682">
                  <a:extLst>
                    <a:ext uri="{9D8B030D-6E8A-4147-A177-3AD203B41FA5}">
                      <a16:colId xmlns:a16="http://schemas.microsoft.com/office/drawing/2014/main" val="2052895659"/>
                    </a:ext>
                  </a:extLst>
                </a:gridCol>
              </a:tblGrid>
              <a:tr h="4060129">
                <a:tc>
                  <a:txBody>
                    <a:bodyPr/>
                    <a:lstStyle/>
                    <a:p>
                      <a:pPr algn="just"/>
                      <a:r>
                        <a:rPr lang="es-MX" b="1" dirty="0">
                          <a:solidFill>
                            <a:srgbClr val="C00000"/>
                          </a:solidFill>
                          <a:latin typeface="Tahoma" panose="020B0604030504040204" pitchFamily="34" charset="0"/>
                          <a:ea typeface="Tahoma" panose="020B0604030504040204" pitchFamily="34" charset="0"/>
                          <a:cs typeface="Tahoma" panose="020B0604030504040204" pitchFamily="34" charset="0"/>
                        </a:rPr>
                        <a:t>Deberá́ de contar con las siguientes:</a:t>
                      </a:r>
                    </a:p>
                    <a:p>
                      <a:pPr algn="just"/>
                      <a:endParaRPr lang="es-MX"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Nombre del Comité́ de CS del </a:t>
                      </a:r>
                      <a:r>
                        <a:rPr lang="es-MX" sz="1800" dirty="0">
                          <a:latin typeface="Tahoma" panose="020B0604030504040204" pitchFamily="34" charset="0"/>
                          <a:ea typeface="Tahoma" panose="020B0604030504040204" pitchFamily="34" charset="0"/>
                          <a:cs typeface="Tahoma" panose="020B0604030504040204" pitchFamily="34" charset="0"/>
                        </a:rPr>
                        <a:t>S247 “Programa para el desarrollo profesional docente”. (</a:t>
                      </a:r>
                      <a:r>
                        <a:rPr lang="es-MX" dirty="0">
                          <a:latin typeface="Tahoma" panose="020B0604030504040204" pitchFamily="34" charset="0"/>
                          <a:ea typeface="Tahoma" panose="020B0604030504040204" pitchFamily="34" charset="0"/>
                          <a:cs typeface="Tahoma" panose="020B0604030504040204" pitchFamily="34" charset="0"/>
                        </a:rPr>
                        <a:t>PRODEP) </a:t>
                      </a: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de la Instancia Ejecutora</a:t>
                      </a:r>
                    </a:p>
                    <a:p>
                      <a:pPr marL="285750" indent="-285750" algn="just">
                        <a:buFont typeface="Arial" panose="020B0604020202020204" pitchFamily="34" charset="0"/>
                        <a:buChar char="•"/>
                      </a:pPr>
                      <a:endParaRPr lang="es-MX"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Vigencia: Un año, con posibilidad de renovación de dos años</a:t>
                      </a:r>
                    </a:p>
                    <a:p>
                      <a:pPr marL="285750" indent="-285750" algn="just">
                        <a:buFont typeface="Arial" panose="020B0604020202020204" pitchFamily="34" charset="0"/>
                        <a:buChar char="•"/>
                      </a:pPr>
                      <a:endParaRPr lang="es-MX"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Integrantes del Comité́: Deberán ser elegidos mediante una convocatoria publica abierta entre los miembros de la comunidad estudiantil, académica y administrativa de la IE.</a:t>
                      </a:r>
                    </a:p>
                    <a:p>
                      <a:pPr marL="285750" indent="-285750" algn="just">
                        <a:buFont typeface="Arial" panose="020B0604020202020204" pitchFamily="34" charset="0"/>
                        <a:buChar char="•"/>
                      </a:pPr>
                      <a:endParaRPr lang="es-MX"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s-MX" dirty="0" err="1">
                          <a:solidFill>
                            <a:schemeClr val="tx1"/>
                          </a:solidFill>
                          <a:latin typeface="Tahoma" panose="020B0604030504040204" pitchFamily="34" charset="0"/>
                          <a:ea typeface="Tahoma" panose="020B0604030504040204" pitchFamily="34" charset="0"/>
                          <a:cs typeface="Tahoma" panose="020B0604030504040204" pitchFamily="34" charset="0"/>
                        </a:rPr>
                        <a:t>Número</a:t>
                      </a: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 de integrantes: </a:t>
                      </a:r>
                      <a:r>
                        <a:rPr lang="es-MX" dirty="0" err="1">
                          <a:solidFill>
                            <a:schemeClr val="tx1"/>
                          </a:solidFill>
                          <a:latin typeface="Tahoma" panose="020B0604030504040204" pitchFamily="34" charset="0"/>
                          <a:ea typeface="Tahoma" panose="020B0604030504040204" pitchFamily="34" charset="0"/>
                          <a:cs typeface="Tahoma" panose="020B0604030504040204" pitchFamily="34" charset="0"/>
                        </a:rPr>
                        <a:t>Serán</a:t>
                      </a: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s-MX" dirty="0" err="1">
                          <a:solidFill>
                            <a:schemeClr val="tx1"/>
                          </a:solidFill>
                          <a:latin typeface="Tahoma" panose="020B0604030504040204" pitchFamily="34" charset="0"/>
                          <a:ea typeface="Tahoma" panose="020B0604030504040204" pitchFamily="34" charset="0"/>
                          <a:cs typeface="Tahoma" panose="020B0604030504040204" pitchFamily="34" charset="0"/>
                        </a:rPr>
                        <a:t>mínimo</a:t>
                      </a: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 UNO y </a:t>
                      </a:r>
                      <a:r>
                        <a:rPr lang="es-MX" dirty="0" err="1">
                          <a:solidFill>
                            <a:schemeClr val="tx1"/>
                          </a:solidFill>
                          <a:latin typeface="Tahoma" panose="020B0604030504040204" pitchFamily="34" charset="0"/>
                          <a:ea typeface="Tahoma" panose="020B0604030504040204" pitchFamily="34" charset="0"/>
                          <a:cs typeface="Tahoma" panose="020B0604030504040204" pitchFamily="34" charset="0"/>
                        </a:rPr>
                        <a:t>máximo</a:t>
                      </a: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 los que se quieran integrar. (Promover mismo </a:t>
                      </a:r>
                      <a:r>
                        <a:rPr lang="es-MX" dirty="0" err="1">
                          <a:solidFill>
                            <a:schemeClr val="tx1"/>
                          </a:solidFill>
                          <a:latin typeface="Tahoma" panose="020B0604030504040204" pitchFamily="34" charset="0"/>
                          <a:ea typeface="Tahoma" panose="020B0604030504040204" pitchFamily="34" charset="0"/>
                          <a:cs typeface="Tahoma" panose="020B0604030504040204" pitchFamily="34" charset="0"/>
                        </a:rPr>
                        <a:t>número</a:t>
                      </a:r>
                      <a:r>
                        <a:rPr lang="es-MX" dirty="0">
                          <a:solidFill>
                            <a:schemeClr val="tx1"/>
                          </a:solidFill>
                          <a:latin typeface="Tahoma" panose="020B0604030504040204" pitchFamily="34" charset="0"/>
                          <a:ea typeface="Tahoma" panose="020B0604030504040204" pitchFamily="34" charset="0"/>
                          <a:cs typeface="Tahoma" panose="020B0604030504040204" pitchFamily="34" charset="0"/>
                        </a:rPr>
                        <a:t> de hombres y mujeres.)</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669201629"/>
                  </a:ext>
                </a:extLst>
              </a:tr>
            </a:tbl>
          </a:graphicData>
        </a:graphic>
      </p:graphicFrame>
      <p:pic>
        <p:nvPicPr>
          <p:cNvPr id="14" name="Imagen 13">
            <a:extLst>
              <a:ext uri="{FF2B5EF4-FFF2-40B4-BE49-F238E27FC236}">
                <a16:creationId xmlns:a16="http://schemas.microsoft.com/office/drawing/2014/main" id="{92974C72-83E5-461B-895F-FB8CF9BB1D2C}"/>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3074" name="Picture 2" descr="Cómo definir, seleccionar y capacitar a tu equipo de trabajo?">
            <a:extLst>
              <a:ext uri="{FF2B5EF4-FFF2-40B4-BE49-F238E27FC236}">
                <a16:creationId xmlns:a16="http://schemas.microsoft.com/office/drawing/2014/main" id="{17CE874E-8B1A-4922-8964-3AEDD13DF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411" y="2149311"/>
            <a:ext cx="3535052" cy="396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920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E6288-AF8B-4A95-A2D7-70C47B5FF5D0}"/>
              </a:ext>
            </a:extLst>
          </p:cNvPr>
          <p:cNvSpPr>
            <a:spLocks noGrp="1"/>
          </p:cNvSpPr>
          <p:nvPr>
            <p:ph type="title"/>
          </p:nvPr>
        </p:nvSpPr>
        <p:spPr>
          <a:xfrm>
            <a:off x="838200" y="1524000"/>
            <a:ext cx="7210425" cy="1085849"/>
          </a:xfrm>
        </p:spPr>
        <p:txBody>
          <a:bodyPr>
            <a:normAutofit/>
          </a:bodyPr>
          <a:lstStyle/>
          <a:p>
            <a:r>
              <a:rPr lang="es-MX" sz="3600" b="1" u="sng" dirty="0">
                <a:latin typeface="+mn-lt"/>
              </a:rPr>
              <a:t>Fecha de Actividades de Seguimiento</a:t>
            </a:r>
          </a:p>
        </p:txBody>
      </p:sp>
      <p:sp>
        <p:nvSpPr>
          <p:cNvPr id="3" name="Marcador de contenido 2">
            <a:extLst>
              <a:ext uri="{FF2B5EF4-FFF2-40B4-BE49-F238E27FC236}">
                <a16:creationId xmlns:a16="http://schemas.microsoft.com/office/drawing/2014/main" id="{D074CD4C-FBB0-4B1B-83ED-773F70CE16EB}"/>
              </a:ext>
            </a:extLst>
          </p:cNvPr>
          <p:cNvSpPr>
            <a:spLocks noGrp="1"/>
          </p:cNvSpPr>
          <p:nvPr>
            <p:ph idx="1"/>
          </p:nvPr>
        </p:nvSpPr>
        <p:spPr>
          <a:xfrm>
            <a:off x="838200" y="1191491"/>
            <a:ext cx="10515600" cy="5172364"/>
          </a:xfrm>
        </p:spPr>
        <p:txBody>
          <a:bodyPr>
            <a:normAutofit/>
          </a:bodyPr>
          <a:lstStyle/>
          <a:p>
            <a:pPr marL="0" indent="0">
              <a:lnSpc>
                <a:spcPct val="107000"/>
              </a:lnSpc>
              <a:spcAft>
                <a:spcPts val="800"/>
              </a:spcAft>
              <a:buNone/>
            </a:pP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MX" sz="35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MX" dirty="0"/>
          </a:p>
        </p:txBody>
      </p:sp>
      <p:graphicFrame>
        <p:nvGraphicFramePr>
          <p:cNvPr id="4" name="Tabla 3">
            <a:extLst>
              <a:ext uri="{FF2B5EF4-FFF2-40B4-BE49-F238E27FC236}">
                <a16:creationId xmlns:a16="http://schemas.microsoft.com/office/drawing/2014/main" id="{6525FDC5-5B0F-4557-8004-9579F814B2A0}"/>
              </a:ext>
            </a:extLst>
          </p:cNvPr>
          <p:cNvGraphicFramePr>
            <a:graphicFrameLocks noGrp="1"/>
          </p:cNvGraphicFramePr>
          <p:nvPr>
            <p:extLst>
              <p:ext uri="{D42A27DB-BD31-4B8C-83A1-F6EECF244321}">
                <p14:modId xmlns:p14="http://schemas.microsoft.com/office/powerpoint/2010/main" val="646136890"/>
              </p:ext>
            </p:extLst>
          </p:nvPr>
        </p:nvGraphicFramePr>
        <p:xfrm>
          <a:off x="952500" y="3086100"/>
          <a:ext cx="5820441" cy="3200399"/>
        </p:xfrm>
        <a:graphic>
          <a:graphicData uri="http://schemas.openxmlformats.org/drawingml/2006/table">
            <a:tbl>
              <a:tblPr/>
              <a:tblGrid>
                <a:gridCol w="5820441">
                  <a:extLst>
                    <a:ext uri="{9D8B030D-6E8A-4147-A177-3AD203B41FA5}">
                      <a16:colId xmlns:a16="http://schemas.microsoft.com/office/drawing/2014/main" val="2355300585"/>
                    </a:ext>
                  </a:extLst>
                </a:gridCol>
              </a:tblGrid>
              <a:tr h="3200399">
                <a:tc>
                  <a:txBody>
                    <a:bodyPr/>
                    <a:lstStyle/>
                    <a:p>
                      <a:pPr algn="just"/>
                      <a:endParaRPr lang="es-MX"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s-MX" sz="4400" b="0" dirty="0"/>
                        <a:t>De Octubre al 31  de Diciembre del 2023.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3627410"/>
                  </a:ext>
                </a:extLst>
              </a:tr>
            </a:tbl>
          </a:graphicData>
        </a:graphic>
      </p:graphicFrame>
      <p:pic>
        <p:nvPicPr>
          <p:cNvPr id="1026" name="Picture 2">
            <a:extLst>
              <a:ext uri="{FF2B5EF4-FFF2-40B4-BE49-F238E27FC236}">
                <a16:creationId xmlns:a16="http://schemas.microsoft.com/office/drawing/2014/main" id="{7BCB3676-3E74-468C-B80B-3EC802886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829" y="1764505"/>
            <a:ext cx="5429250" cy="3686175"/>
          </a:xfrm>
          <a:prstGeom prst="rect">
            <a:avLst/>
          </a:prstGeom>
          <a:ln w="228600" cap="sq" cmpd="thickThin">
            <a:solidFill>
              <a:srgbClr val="FF0000"/>
            </a:solidFill>
            <a:prstDash val="solid"/>
            <a:miter lim="800000"/>
          </a:ln>
          <a:effectLst>
            <a:innerShdw blurRad="76200">
              <a:srgbClr val="000000"/>
            </a:innerShdw>
          </a:effectLst>
        </p:spPr>
        <p:style>
          <a:lnRef idx="2">
            <a:schemeClr val="accent2">
              <a:shade val="50000"/>
            </a:schemeClr>
          </a:lnRef>
          <a:fillRef idx="1">
            <a:schemeClr val="accent2"/>
          </a:fillRef>
          <a:effectRef idx="0">
            <a:schemeClr val="accent2"/>
          </a:effectRef>
          <a:fontRef idx="minor">
            <a:schemeClr val="lt1"/>
          </a:fontRef>
        </p:style>
      </p:pic>
      <p:pic>
        <p:nvPicPr>
          <p:cNvPr id="7" name="Imagen 6">
            <a:extLst>
              <a:ext uri="{FF2B5EF4-FFF2-40B4-BE49-F238E27FC236}">
                <a16:creationId xmlns:a16="http://schemas.microsoft.com/office/drawing/2014/main" id="{581852AC-3604-491B-8196-81995628CD8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5303" y="9525"/>
            <a:ext cx="2183130" cy="1276350"/>
          </a:xfrm>
          <a:prstGeom prst="rect">
            <a:avLst/>
          </a:prstGeom>
          <a:noFill/>
          <a:ln>
            <a:noFill/>
          </a:ln>
        </p:spPr>
      </p:pic>
      <p:pic>
        <p:nvPicPr>
          <p:cNvPr id="6" name="Imagen 5">
            <a:extLst>
              <a:ext uri="{FF2B5EF4-FFF2-40B4-BE49-F238E27FC236}">
                <a16:creationId xmlns:a16="http://schemas.microsoft.com/office/drawing/2014/main" id="{A175F841-817E-4242-9E06-9919D30AD97A}"/>
              </a:ext>
            </a:extLst>
          </p:cNvPr>
          <p:cNvPicPr>
            <a:picLocks noChangeAspect="1"/>
          </p:cNvPicPr>
          <p:nvPr/>
        </p:nvPicPr>
        <p:blipFill>
          <a:blip r:embed="rId4"/>
          <a:stretch>
            <a:fillRect/>
          </a:stretch>
        </p:blipFill>
        <p:spPr>
          <a:xfrm>
            <a:off x="6185829" y="1784324"/>
            <a:ext cx="895351" cy="741207"/>
          </a:xfrm>
          <a:prstGeom prst="rect">
            <a:avLst/>
          </a:prstGeom>
        </p:spPr>
      </p:pic>
      <p:sp>
        <p:nvSpPr>
          <p:cNvPr id="5" name="Estrella: 5 puntas 4">
            <a:extLst>
              <a:ext uri="{FF2B5EF4-FFF2-40B4-BE49-F238E27FC236}">
                <a16:creationId xmlns:a16="http://schemas.microsoft.com/office/drawing/2014/main" id="{1AB8C717-97DA-4700-B937-F62833E94AEA}"/>
              </a:ext>
            </a:extLst>
          </p:cNvPr>
          <p:cNvSpPr/>
          <p:nvPr/>
        </p:nvSpPr>
        <p:spPr>
          <a:xfrm>
            <a:off x="8004765" y="4605335"/>
            <a:ext cx="429289" cy="2428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strella: 5 puntas 8">
            <a:extLst>
              <a:ext uri="{FF2B5EF4-FFF2-40B4-BE49-F238E27FC236}">
                <a16:creationId xmlns:a16="http://schemas.microsoft.com/office/drawing/2014/main" id="{F2B51D21-26CC-4DB1-98DF-3698E6E14152}"/>
              </a:ext>
            </a:extLst>
          </p:cNvPr>
          <p:cNvSpPr/>
          <p:nvPr/>
        </p:nvSpPr>
        <p:spPr>
          <a:xfrm flipH="1" flipV="1">
            <a:off x="9610061" y="4605334"/>
            <a:ext cx="353089" cy="2428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strella: 5 puntas 10">
            <a:extLst>
              <a:ext uri="{FF2B5EF4-FFF2-40B4-BE49-F238E27FC236}">
                <a16:creationId xmlns:a16="http://schemas.microsoft.com/office/drawing/2014/main" id="{BB1AC5FD-B79E-4C42-B73E-944AA98F8940}"/>
              </a:ext>
            </a:extLst>
          </p:cNvPr>
          <p:cNvSpPr/>
          <p:nvPr/>
        </p:nvSpPr>
        <p:spPr>
          <a:xfrm rot="13482575" flipH="1" flipV="1">
            <a:off x="11208212" y="4609154"/>
            <a:ext cx="353089" cy="2980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1">
            <a:extLst>
              <a:ext uri="{FF2B5EF4-FFF2-40B4-BE49-F238E27FC236}">
                <a16:creationId xmlns:a16="http://schemas.microsoft.com/office/drawing/2014/main" id="{8A0EE565-DBBC-4FE4-A6F4-A79860AEEDCC}"/>
              </a:ext>
            </a:extLst>
          </p:cNvPr>
          <p:cNvPicPr>
            <a:picLocks noChangeAspect="1"/>
          </p:cNvPicPr>
          <p:nvPr/>
        </p:nvPicPr>
        <p:blipFill>
          <a:blip r:embed="rId5"/>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3272992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ACE19D71-DE68-481B-B3FB-ED8E584127B7}"/>
              </a:ext>
            </a:extLst>
          </p:cNvPr>
          <p:cNvGraphicFramePr>
            <a:graphicFrameLocks noGrp="1"/>
          </p:cNvGraphicFramePr>
          <p:nvPr>
            <p:extLst>
              <p:ext uri="{D42A27DB-BD31-4B8C-83A1-F6EECF244321}">
                <p14:modId xmlns:p14="http://schemas.microsoft.com/office/powerpoint/2010/main" val="3906776379"/>
              </p:ext>
            </p:extLst>
          </p:nvPr>
        </p:nvGraphicFramePr>
        <p:xfrm>
          <a:off x="1066800" y="1590675"/>
          <a:ext cx="5743575" cy="1341120"/>
        </p:xfrm>
        <a:graphic>
          <a:graphicData uri="http://schemas.openxmlformats.org/drawingml/2006/table">
            <a:tbl>
              <a:tblPr/>
              <a:tblGrid>
                <a:gridCol w="5743575">
                  <a:extLst>
                    <a:ext uri="{9D8B030D-6E8A-4147-A177-3AD203B41FA5}">
                      <a16:colId xmlns:a16="http://schemas.microsoft.com/office/drawing/2014/main" val="2076311396"/>
                    </a:ext>
                  </a:extLst>
                </a:gridCol>
              </a:tblGrid>
              <a:tr h="1028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3200" dirty="0">
                          <a:latin typeface="Berlin Sans FB Demi" panose="020E0802020502020306" pitchFamily="34" charset="0"/>
                        </a:rPr>
                        <a:t>ACTIVIDADES DEL COMITÉ DE CONTRALORÍA SOCIAL</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689349854"/>
                  </a:ext>
                </a:extLst>
              </a:tr>
            </a:tbl>
          </a:graphicData>
        </a:graphic>
      </p:graphicFrame>
      <p:graphicFrame>
        <p:nvGraphicFramePr>
          <p:cNvPr id="3" name="Tabla 2">
            <a:extLst>
              <a:ext uri="{FF2B5EF4-FFF2-40B4-BE49-F238E27FC236}">
                <a16:creationId xmlns:a16="http://schemas.microsoft.com/office/drawing/2014/main" id="{A47937D6-4C7F-4C5C-A008-9D944531E014}"/>
              </a:ext>
            </a:extLst>
          </p:cNvPr>
          <p:cNvGraphicFramePr>
            <a:graphicFrameLocks noGrp="1"/>
          </p:cNvGraphicFramePr>
          <p:nvPr>
            <p:extLst>
              <p:ext uri="{D42A27DB-BD31-4B8C-83A1-F6EECF244321}">
                <p14:modId xmlns:p14="http://schemas.microsoft.com/office/powerpoint/2010/main" val="3101571686"/>
              </p:ext>
            </p:extLst>
          </p:nvPr>
        </p:nvGraphicFramePr>
        <p:xfrm>
          <a:off x="733425" y="2847975"/>
          <a:ext cx="10582275" cy="3931920"/>
        </p:xfrm>
        <a:graphic>
          <a:graphicData uri="http://schemas.openxmlformats.org/drawingml/2006/table">
            <a:tbl>
              <a:tblPr/>
              <a:tblGrid>
                <a:gridCol w="10582275">
                  <a:extLst>
                    <a:ext uri="{9D8B030D-6E8A-4147-A177-3AD203B41FA5}">
                      <a16:colId xmlns:a16="http://schemas.microsoft.com/office/drawing/2014/main" val="3211105557"/>
                    </a:ext>
                  </a:extLst>
                </a:gridCol>
              </a:tblGrid>
              <a:tr h="3724275">
                <a:tc>
                  <a:txBody>
                    <a:bodyPr/>
                    <a:lstStyle/>
                    <a:p>
                      <a:r>
                        <a:rPr lang="es-MX" dirty="0"/>
                        <a:t>Los Compromisos del Comité́ de CS son los siguientes:</a:t>
                      </a:r>
                    </a:p>
                    <a:p>
                      <a:endParaRPr lang="es-MX" dirty="0"/>
                    </a:p>
                    <a:p>
                      <a:pPr marL="342900" lvl="0" indent="-342900" algn="just">
                        <a:buFont typeface="Symbol" panose="05050102010706020507" pitchFamily="18" charset="2"/>
                        <a:buChar char=""/>
                      </a:pPr>
                      <a:r>
                        <a:rPr lang="es-ES" sz="1800" dirty="0">
                          <a:effectLst/>
                          <a:latin typeface="Calibri" panose="020F0502020204030204" pitchFamily="34" charset="0"/>
                          <a:ea typeface="Times New Roman" panose="02020603050405020304" pitchFamily="18" charset="0"/>
                          <a:cs typeface="Calibri" panose="020F0502020204030204" pitchFamily="34" charset="0"/>
                        </a:rPr>
                        <a:t>Tomar la capacitación para realizar las actividades de CS por parte del RCS de las IES,</a:t>
                      </a:r>
                      <a:endParaRPr lang="es-MX"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s-ES" sz="1800" dirty="0">
                          <a:effectLst/>
                          <a:latin typeface="Calibri" panose="020F0502020204030204" pitchFamily="34" charset="0"/>
                          <a:ea typeface="Times New Roman" panose="02020603050405020304" pitchFamily="18" charset="0"/>
                          <a:cs typeface="Calibri" panose="020F0502020204030204" pitchFamily="34" charset="0"/>
                        </a:rPr>
                        <a:t>Solicitar al RCS de la IE la información pública relacionada con la operación del Programa,</a:t>
                      </a:r>
                      <a:endParaRPr lang="es-MX"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s-ES" sz="1800" dirty="0">
                          <a:effectLst/>
                          <a:latin typeface="Calibri" panose="020F0502020204030204" pitchFamily="34" charset="0"/>
                          <a:ea typeface="Times New Roman" panose="02020603050405020304" pitchFamily="18" charset="0"/>
                          <a:cs typeface="Calibri" panose="020F0502020204030204" pitchFamily="34" charset="0"/>
                        </a:rPr>
                        <a:t>El RCS en la Instancia Ejecutora deberá realizar reuniones con los beneficiarios de los programas federales, con la participación de los integrantes de los Comités, a fin de promover que realicen actividades de contraloría social, así como de que expresen sus necesidades, opiniones, quejas, denuncias y peticiones relacionadas con los programas federales.</a:t>
                      </a:r>
                      <a:endParaRPr lang="es-MX"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s-ES" sz="1800" dirty="0">
                          <a:effectLst/>
                          <a:latin typeface="Calibri" panose="020F0502020204030204" pitchFamily="34" charset="0"/>
                          <a:ea typeface="Times New Roman" panose="02020603050405020304" pitchFamily="18" charset="0"/>
                          <a:cs typeface="Calibri" panose="020F0502020204030204" pitchFamily="34" charset="0"/>
                        </a:rPr>
                        <a:t>Registrar en el informe(s) el(los) resultado(s) de las actividades de contraloría social realizadas, así como dar seguimiento, en su caso, a los mismos; </a:t>
                      </a:r>
                      <a:endParaRPr lang="es-MX"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s-ES" sz="1800" dirty="0">
                          <a:effectLst/>
                          <a:latin typeface="Calibri" panose="020F0502020204030204" pitchFamily="34" charset="0"/>
                          <a:ea typeface="Times New Roman" panose="02020603050405020304" pitchFamily="18" charset="0"/>
                          <a:cs typeface="Calibri" panose="020F0502020204030204" pitchFamily="34" charset="0"/>
                        </a:rPr>
                        <a:t>Supervisar que se apliquen correctamente los recursos al 100% y que se haya adquirido lo que se autorizó comprar en el anexo de ejecución del convenio de apoyo y levantar minutas.</a:t>
                      </a:r>
                      <a:endParaRPr lang="es-MX"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23850"/>
                      <a:r>
                        <a:rPr lang="es-ES" sz="1800" b="1" i="1" dirty="0">
                          <a:effectLst/>
                          <a:latin typeface="Calibri" panose="020F0502020204030204" pitchFamily="34" charset="0"/>
                          <a:ea typeface="Times New Roman" panose="02020603050405020304" pitchFamily="18" charset="0"/>
                        </a:rPr>
                        <a:t> </a:t>
                      </a:r>
                      <a:endParaRPr lang="es-MX" sz="2000" dirty="0">
                        <a:effectLst/>
                        <a:latin typeface="Tahoma" panose="020B0604030504040204" pitchFamily="34" charset="0"/>
                        <a:ea typeface="Times New Roman" panose="02020603050405020304" pitchFamily="18" charset="0"/>
                      </a:endParaRPr>
                    </a:p>
                    <a:p>
                      <a:pPr algn="just"/>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139418582"/>
                  </a:ext>
                </a:extLst>
              </a:tr>
            </a:tbl>
          </a:graphicData>
        </a:graphic>
      </p:graphicFrame>
      <p:pic>
        <p:nvPicPr>
          <p:cNvPr id="4" name="Imagen 3">
            <a:extLst>
              <a:ext uri="{FF2B5EF4-FFF2-40B4-BE49-F238E27FC236}">
                <a16:creationId xmlns:a16="http://schemas.microsoft.com/office/drawing/2014/main" id="{FAF475FE-758E-4262-8EA6-7F55C0F01E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9053" y="40086"/>
            <a:ext cx="2183130" cy="1276350"/>
          </a:xfrm>
          <a:prstGeom prst="rect">
            <a:avLst/>
          </a:prstGeom>
          <a:noFill/>
          <a:ln>
            <a:noFill/>
          </a:ln>
        </p:spPr>
      </p:pic>
      <p:pic>
        <p:nvPicPr>
          <p:cNvPr id="5" name="Imagen 4">
            <a:extLst>
              <a:ext uri="{FF2B5EF4-FFF2-40B4-BE49-F238E27FC236}">
                <a16:creationId xmlns:a16="http://schemas.microsoft.com/office/drawing/2014/main" id="{E058D9D7-2196-4A9F-A8B0-8FCB29838E3C}"/>
              </a:ext>
            </a:extLst>
          </p:cNvPr>
          <p:cNvPicPr>
            <a:picLocks noChangeAspect="1"/>
          </p:cNvPicPr>
          <p:nvPr/>
        </p:nvPicPr>
        <p:blipFill>
          <a:blip r:embed="rId3"/>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1030714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4EEB126-7264-684F-85D5-D76EB501DC50}"/>
              </a:ext>
            </a:extLst>
          </p:cNvPr>
          <p:cNvSpPr/>
          <p:nvPr/>
        </p:nvSpPr>
        <p:spPr>
          <a:xfrm>
            <a:off x="1705495" y="2469424"/>
            <a:ext cx="8760229" cy="2308324"/>
          </a:xfrm>
          <a:prstGeom prst="rect">
            <a:avLst/>
          </a:prstGeom>
          <a:noFill/>
        </p:spPr>
        <p:txBody>
          <a:bodyPr wrap="square" rtlCol="0">
            <a:spAutoFit/>
          </a:bodyPr>
          <a:lstStyle/>
          <a:p>
            <a:pPr algn="just"/>
            <a:r>
              <a:rPr lang="es-MX" sz="2400" dirty="0">
                <a:latin typeface="Tahoma" panose="020B0604030504040204" pitchFamily="34" charset="0"/>
                <a:ea typeface="Tahoma" panose="020B0604030504040204" pitchFamily="34" charset="0"/>
                <a:cs typeface="Tahoma" panose="020B0604030504040204" pitchFamily="34" charset="0"/>
              </a:rPr>
              <a:t>Los documentos normativos de la Contraloría Social son para planear, operar y dar seguimiento a las actividades de Contraloría Social 2023, para generar acciones de seguimiento, supervisión y vigilancia a los recursos autorizados a S247 “Programa para el desarrollo profesional docente”. (PRODEP) Así mismo, éstos son elaborados por la Instancia Normativa. </a:t>
            </a:r>
          </a:p>
        </p:txBody>
      </p:sp>
      <p:sp>
        <p:nvSpPr>
          <p:cNvPr id="6" name="Título 1">
            <a:extLst>
              <a:ext uri="{FF2B5EF4-FFF2-40B4-BE49-F238E27FC236}">
                <a16:creationId xmlns:a16="http://schemas.microsoft.com/office/drawing/2014/main" id="{66545D6E-6CEC-0C47-9947-444F16C408FF}"/>
              </a:ext>
            </a:extLst>
          </p:cNvPr>
          <p:cNvSpPr txBox="1">
            <a:spLocks/>
          </p:cNvSpPr>
          <p:nvPr/>
        </p:nvSpPr>
        <p:spPr>
          <a:xfrm>
            <a:off x="5547" y="1362204"/>
            <a:ext cx="8577989" cy="769441"/>
          </a:xfrm>
          <a:prstGeom prst="rect">
            <a:avLst/>
          </a:prstGeom>
          <a:noFill/>
        </p:spPr>
        <p:txBody>
          <a:bodyPr wrap="none" rtlCol="0">
            <a:spAutoFit/>
          </a:bodyPr>
          <a:lstStyle>
            <a:defPPr>
              <a:defRPr lang="es-MX"/>
            </a:defPPr>
            <a:lvl1pPr>
              <a:defRPr sz="4400"/>
            </a:lvl1pPr>
          </a:lstStyle>
          <a:p>
            <a:r>
              <a:rPr lang="es-MX" dirty="0">
                <a:latin typeface="Berlin Sans FB Demi" panose="020E0802020502020306" pitchFamily="34" charset="0"/>
              </a:rPr>
              <a:t>Documentos de Contraloría Social</a:t>
            </a:r>
          </a:p>
        </p:txBody>
      </p:sp>
      <p:cxnSp>
        <p:nvCxnSpPr>
          <p:cNvPr id="8" name="Conector recto 7">
            <a:extLst>
              <a:ext uri="{FF2B5EF4-FFF2-40B4-BE49-F238E27FC236}">
                <a16:creationId xmlns:a16="http://schemas.microsoft.com/office/drawing/2014/main" id="{2FD37758-EBAF-C144-A108-3E8415E00761}"/>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redondeado 8">
            <a:extLst>
              <a:ext uri="{FF2B5EF4-FFF2-40B4-BE49-F238E27FC236}">
                <a16:creationId xmlns:a16="http://schemas.microsoft.com/office/drawing/2014/main" id="{094FA46D-1E10-EA48-9575-92C2FFE3A3DA}"/>
              </a:ext>
            </a:extLst>
          </p:cNvPr>
          <p:cNvSpPr/>
          <p:nvPr/>
        </p:nvSpPr>
        <p:spPr>
          <a:xfrm>
            <a:off x="1705495" y="5112326"/>
            <a:ext cx="1911927" cy="1088968"/>
          </a:xfrm>
          <a:prstGeom prst="roundRect">
            <a:avLst/>
          </a:prstGeom>
          <a:solidFill>
            <a:schemeClr val="accent2"/>
          </a:solidFill>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Esquema de Contraloria Social</a:t>
            </a:r>
          </a:p>
        </p:txBody>
      </p:sp>
      <p:sp>
        <p:nvSpPr>
          <p:cNvPr id="10" name="Rectángulo redondeado 9">
            <a:extLst>
              <a:ext uri="{FF2B5EF4-FFF2-40B4-BE49-F238E27FC236}">
                <a16:creationId xmlns:a16="http://schemas.microsoft.com/office/drawing/2014/main" id="{C3A00493-32E5-8D4F-9A54-E9A865C0F062}"/>
              </a:ext>
            </a:extLst>
          </p:cNvPr>
          <p:cNvSpPr/>
          <p:nvPr/>
        </p:nvSpPr>
        <p:spPr>
          <a:xfrm>
            <a:off x="5140033" y="5112327"/>
            <a:ext cx="1911927" cy="1088968"/>
          </a:xfrm>
          <a:prstGeom prst="roundRect">
            <a:avLst/>
          </a:prstGeom>
          <a:solidFill>
            <a:srgbClr val="C00000"/>
          </a:solidFill>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Guia Operativa de Contraloria Social</a:t>
            </a:r>
          </a:p>
        </p:txBody>
      </p:sp>
      <p:sp>
        <p:nvSpPr>
          <p:cNvPr id="11" name="Rectángulo redondeado 10">
            <a:extLst>
              <a:ext uri="{FF2B5EF4-FFF2-40B4-BE49-F238E27FC236}">
                <a16:creationId xmlns:a16="http://schemas.microsoft.com/office/drawing/2014/main" id="{7722E321-4120-0742-97A4-7D1AFC081E79}"/>
              </a:ext>
            </a:extLst>
          </p:cNvPr>
          <p:cNvSpPr/>
          <p:nvPr/>
        </p:nvSpPr>
        <p:spPr>
          <a:xfrm>
            <a:off x="8553797" y="5112326"/>
            <a:ext cx="1911927" cy="1088968"/>
          </a:xfrm>
          <a:prstGeom prst="roundRect">
            <a:avLst/>
          </a:prstGeom>
          <a:solidFill>
            <a:schemeClr val="accent6">
              <a:lumMod val="75000"/>
            </a:schemeClr>
          </a:solidFill>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Programa anual de Contraloria Social (PATCS)</a:t>
            </a:r>
          </a:p>
        </p:txBody>
      </p:sp>
      <p:pic>
        <p:nvPicPr>
          <p:cNvPr id="12" name="Imagen 11">
            <a:extLst>
              <a:ext uri="{FF2B5EF4-FFF2-40B4-BE49-F238E27FC236}">
                <a16:creationId xmlns:a16="http://schemas.microsoft.com/office/drawing/2014/main" id="{92D02A26-A97A-41B4-8164-1227EA04E93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8399" y="43352"/>
            <a:ext cx="2183130" cy="1276350"/>
          </a:xfrm>
          <a:prstGeom prst="rect">
            <a:avLst/>
          </a:prstGeom>
          <a:noFill/>
          <a:ln>
            <a:noFill/>
          </a:ln>
        </p:spPr>
      </p:pic>
      <p:pic>
        <p:nvPicPr>
          <p:cNvPr id="13" name="Imagen 12">
            <a:extLst>
              <a:ext uri="{FF2B5EF4-FFF2-40B4-BE49-F238E27FC236}">
                <a16:creationId xmlns:a16="http://schemas.microsoft.com/office/drawing/2014/main" id="{5FF1E73B-DA60-4930-838C-1B4FC6C9376A}"/>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2819450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524494-97BE-0B46-B12F-231D6F5DB64A}"/>
              </a:ext>
            </a:extLst>
          </p:cNvPr>
          <p:cNvSpPr/>
          <p:nvPr/>
        </p:nvSpPr>
        <p:spPr>
          <a:xfrm>
            <a:off x="257696" y="2529711"/>
            <a:ext cx="6001787" cy="3785652"/>
          </a:xfrm>
          <a:prstGeom prst="rect">
            <a:avLst/>
          </a:prstGeom>
          <a:noFill/>
        </p:spPr>
        <p:txBody>
          <a:bodyPr wrap="square" rtlCol="0">
            <a:spAutoFit/>
          </a:bodyPr>
          <a:lstStyle/>
          <a:p>
            <a:pPr algn="just"/>
            <a:r>
              <a:rPr lang="es-MX" sz="2400" dirty="0">
                <a:latin typeface="Tahoma" panose="020B0604030504040204" pitchFamily="34" charset="0"/>
                <a:ea typeface="Tahoma" panose="020B0604030504040204" pitchFamily="34" charset="0"/>
                <a:cs typeface="Tahoma" panose="020B0604030504040204" pitchFamily="34" charset="0"/>
              </a:rPr>
              <a:t>Documento rector para planear, operar y dar seguimiento a las actividades de CS, para generar acciones de seguimiento, supervisión y vigilancia.</a:t>
            </a:r>
          </a:p>
          <a:p>
            <a:pPr algn="just"/>
            <a:r>
              <a:rPr lang="es-MX" sz="2400" dirty="0">
                <a:latin typeface="Tahoma" panose="020B0604030504040204" pitchFamily="34" charset="0"/>
                <a:ea typeface="Tahoma" panose="020B0604030504040204" pitchFamily="34" charset="0"/>
                <a:cs typeface="Tahoma" panose="020B0604030504040204" pitchFamily="34" charset="0"/>
              </a:rPr>
              <a:t>Estrategia para realizar las actividades de promoción, de acuerdo a las características de cada programa federal de desarrollo social, que debe realizar y coordinar la dependencia o entidad de la Administración PúblicaFederal</a:t>
            </a:r>
          </a:p>
        </p:txBody>
      </p:sp>
      <p:sp>
        <p:nvSpPr>
          <p:cNvPr id="6" name="Título 1">
            <a:extLst>
              <a:ext uri="{FF2B5EF4-FFF2-40B4-BE49-F238E27FC236}">
                <a16:creationId xmlns:a16="http://schemas.microsoft.com/office/drawing/2014/main" id="{C027D9B6-6B6B-C045-A052-523AAE43A251}"/>
              </a:ext>
            </a:extLst>
          </p:cNvPr>
          <p:cNvSpPr txBox="1">
            <a:spLocks/>
          </p:cNvSpPr>
          <p:nvPr/>
        </p:nvSpPr>
        <p:spPr>
          <a:xfrm>
            <a:off x="5547" y="1362204"/>
            <a:ext cx="7795724" cy="769441"/>
          </a:xfrm>
          <a:prstGeom prst="rect">
            <a:avLst/>
          </a:prstGeom>
          <a:noFill/>
        </p:spPr>
        <p:txBody>
          <a:bodyPr wrap="none" rtlCol="0">
            <a:spAutoFit/>
          </a:bodyPr>
          <a:lstStyle>
            <a:defPPr>
              <a:defRPr lang="es-MX"/>
            </a:defPPr>
            <a:lvl1pPr>
              <a:defRPr sz="4400"/>
            </a:lvl1pPr>
          </a:lstStyle>
          <a:p>
            <a:r>
              <a:rPr lang="es-MX" dirty="0">
                <a:latin typeface="Berlin Sans FB Demi" panose="020E0802020502020306" pitchFamily="34" charset="0"/>
              </a:rPr>
              <a:t>Esquema de Contraloría Social</a:t>
            </a:r>
          </a:p>
        </p:txBody>
      </p:sp>
      <p:cxnSp>
        <p:nvCxnSpPr>
          <p:cNvPr id="8" name="Conector recto 7">
            <a:extLst>
              <a:ext uri="{FF2B5EF4-FFF2-40B4-BE49-F238E27FC236}">
                <a16:creationId xmlns:a16="http://schemas.microsoft.com/office/drawing/2014/main" id="{44B552FA-F9E7-2F41-86A2-794AA1EF2F9E}"/>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752A9AC9-A788-9D48-BD13-98BD8AF937EA}"/>
              </a:ext>
            </a:extLst>
          </p:cNvPr>
          <p:cNvSpPr/>
          <p:nvPr/>
        </p:nvSpPr>
        <p:spPr>
          <a:xfrm>
            <a:off x="6966065" y="2529711"/>
            <a:ext cx="1845030" cy="1213658"/>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Difusion</a:t>
            </a:r>
          </a:p>
        </p:txBody>
      </p:sp>
      <p:sp>
        <p:nvSpPr>
          <p:cNvPr id="10" name="Rectángulo 9">
            <a:extLst>
              <a:ext uri="{FF2B5EF4-FFF2-40B4-BE49-F238E27FC236}">
                <a16:creationId xmlns:a16="http://schemas.microsoft.com/office/drawing/2014/main" id="{A680A37C-832A-9049-9EF3-BFFE08BBCA7F}"/>
              </a:ext>
            </a:extLst>
          </p:cNvPr>
          <p:cNvSpPr/>
          <p:nvPr/>
        </p:nvSpPr>
        <p:spPr>
          <a:xfrm>
            <a:off x="9385465" y="2529711"/>
            <a:ext cx="1845030" cy="1213658"/>
          </a:xfrm>
          <a:prstGeom prst="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Capacitacion y asesoria a los CCS</a:t>
            </a:r>
          </a:p>
        </p:txBody>
      </p:sp>
      <p:sp>
        <p:nvSpPr>
          <p:cNvPr id="11" name="Rectángulo 10">
            <a:extLst>
              <a:ext uri="{FF2B5EF4-FFF2-40B4-BE49-F238E27FC236}">
                <a16:creationId xmlns:a16="http://schemas.microsoft.com/office/drawing/2014/main" id="{27790E5C-E3E0-334B-B001-E38CA585EF7A}"/>
              </a:ext>
            </a:extLst>
          </p:cNvPr>
          <p:cNvSpPr/>
          <p:nvPr/>
        </p:nvSpPr>
        <p:spPr>
          <a:xfrm>
            <a:off x="6966065" y="5101705"/>
            <a:ext cx="1845030" cy="1213658"/>
          </a:xfrm>
          <a:prstGeom prst="rect">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Seguimiento</a:t>
            </a:r>
          </a:p>
        </p:txBody>
      </p:sp>
      <p:sp>
        <p:nvSpPr>
          <p:cNvPr id="12" name="Rectángulo 11">
            <a:extLst>
              <a:ext uri="{FF2B5EF4-FFF2-40B4-BE49-F238E27FC236}">
                <a16:creationId xmlns:a16="http://schemas.microsoft.com/office/drawing/2014/main" id="{9AC445B8-0D99-8945-9A95-2FDF4DAC1A72}"/>
              </a:ext>
            </a:extLst>
          </p:cNvPr>
          <p:cNvSpPr/>
          <p:nvPr/>
        </p:nvSpPr>
        <p:spPr>
          <a:xfrm>
            <a:off x="9385465" y="5101705"/>
            <a:ext cx="1845030" cy="1213658"/>
          </a:xfrm>
          <a:prstGeom prst="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Actividades de coordinacion</a:t>
            </a:r>
          </a:p>
        </p:txBody>
      </p:sp>
      <p:pic>
        <p:nvPicPr>
          <p:cNvPr id="13" name="Imagen 12">
            <a:extLst>
              <a:ext uri="{FF2B5EF4-FFF2-40B4-BE49-F238E27FC236}">
                <a16:creationId xmlns:a16="http://schemas.microsoft.com/office/drawing/2014/main" id="{AEE312A9-231D-4F4E-893C-A3A32323869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3889" y="62687"/>
            <a:ext cx="2183130" cy="1276350"/>
          </a:xfrm>
          <a:prstGeom prst="rect">
            <a:avLst/>
          </a:prstGeom>
          <a:noFill/>
          <a:ln>
            <a:noFill/>
          </a:ln>
        </p:spPr>
      </p:pic>
      <p:pic>
        <p:nvPicPr>
          <p:cNvPr id="14" name="Imagen 13">
            <a:extLst>
              <a:ext uri="{FF2B5EF4-FFF2-40B4-BE49-F238E27FC236}">
                <a16:creationId xmlns:a16="http://schemas.microsoft.com/office/drawing/2014/main" id="{21B42B90-6A10-4EE8-891E-EADF041A8D29}"/>
              </a:ext>
            </a:extLst>
          </p:cNvPr>
          <p:cNvPicPr>
            <a:picLocks noChangeAspect="1"/>
          </p:cNvPicPr>
          <p:nvPr/>
        </p:nvPicPr>
        <p:blipFill>
          <a:blip r:embed="rId3"/>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3213390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524494-97BE-0B46-B12F-231D6F5DB64A}"/>
              </a:ext>
            </a:extLst>
          </p:cNvPr>
          <p:cNvSpPr/>
          <p:nvPr/>
        </p:nvSpPr>
        <p:spPr>
          <a:xfrm>
            <a:off x="257697" y="2529711"/>
            <a:ext cx="6203626" cy="4093428"/>
          </a:xfrm>
          <a:prstGeom prst="rect">
            <a:avLst/>
          </a:prstGeom>
          <a:noFill/>
        </p:spPr>
        <p:txBody>
          <a:bodyPr wrap="square" rtlCol="0">
            <a:spAutoFit/>
          </a:bodyPr>
          <a:lstStyle/>
          <a:p>
            <a:pPr algn="just"/>
            <a:r>
              <a:rPr lang="es-MX" sz="2000" dirty="0"/>
              <a:t>Es un documento que interpreta el mandato de los Lineamientos para la promoción y operación de la Contraloría Social en los programas federales de desarrollo social; o sea, indica como realizar las actividades de CS.</a:t>
            </a:r>
          </a:p>
          <a:p>
            <a:pPr algn="just"/>
            <a:endParaRPr lang="es-MX" sz="2000" dirty="0">
              <a:latin typeface="Tahoma" panose="020B0604030504040204" pitchFamily="34" charset="0"/>
              <a:ea typeface="Tahoma" panose="020B0604030504040204" pitchFamily="34" charset="0"/>
              <a:cs typeface="Tahoma" panose="020B0604030504040204" pitchFamily="34" charset="0"/>
            </a:endParaRPr>
          </a:p>
          <a:p>
            <a:pPr algn="just"/>
            <a:r>
              <a:rPr lang="es-MX" sz="2000" dirty="0"/>
              <a:t>Éste señala los procedimientos que deberán seguir los Responsables de la CS nombrados en cada una de las universidades Tecnológicas y Politécnicas (Instancias Ejecutoras), que resultaron beneficiadas por el</a:t>
            </a:r>
            <a:r>
              <a:rPr lang="es-MX" sz="2000" dirty="0">
                <a:latin typeface="Tahoma" panose="020B0604030504040204" pitchFamily="34" charset="0"/>
                <a:ea typeface="Tahoma" panose="020B0604030504040204" pitchFamily="34" charset="0"/>
                <a:cs typeface="Tahoma" panose="020B0604030504040204" pitchFamily="34" charset="0"/>
              </a:rPr>
              <a:t> S247 “Programa para el desarrollo profesional docente”. (PRODEP)</a:t>
            </a:r>
            <a:r>
              <a:rPr lang="es-MX" sz="2000" dirty="0"/>
              <a:t>, con el propósito de promover y dar seguimiento a la CS en la operación de programas.</a:t>
            </a:r>
          </a:p>
        </p:txBody>
      </p:sp>
      <p:sp>
        <p:nvSpPr>
          <p:cNvPr id="6" name="Título 1">
            <a:extLst>
              <a:ext uri="{FF2B5EF4-FFF2-40B4-BE49-F238E27FC236}">
                <a16:creationId xmlns:a16="http://schemas.microsoft.com/office/drawing/2014/main" id="{C027D9B6-6B6B-C045-A052-523AAE43A251}"/>
              </a:ext>
            </a:extLst>
          </p:cNvPr>
          <p:cNvSpPr txBox="1">
            <a:spLocks/>
          </p:cNvSpPr>
          <p:nvPr/>
        </p:nvSpPr>
        <p:spPr>
          <a:xfrm>
            <a:off x="5547" y="1362204"/>
            <a:ext cx="9620591" cy="769441"/>
          </a:xfrm>
          <a:prstGeom prst="rect">
            <a:avLst/>
          </a:prstGeom>
          <a:noFill/>
        </p:spPr>
        <p:txBody>
          <a:bodyPr wrap="none" rtlCol="0">
            <a:spAutoFit/>
          </a:bodyPr>
          <a:lstStyle>
            <a:defPPr>
              <a:defRPr lang="es-MX"/>
            </a:defPPr>
            <a:lvl1pPr>
              <a:defRPr sz="4400"/>
            </a:lvl1pPr>
          </a:lstStyle>
          <a:p>
            <a:r>
              <a:rPr lang="es-MX" dirty="0">
                <a:latin typeface="Berlin Sans FB Demi" panose="020E0802020502020306" pitchFamily="34" charset="0"/>
              </a:rPr>
              <a:t>Guia Operativa de Contraloría Social</a:t>
            </a:r>
          </a:p>
        </p:txBody>
      </p:sp>
      <p:cxnSp>
        <p:nvCxnSpPr>
          <p:cNvPr id="8" name="Conector recto 7">
            <a:extLst>
              <a:ext uri="{FF2B5EF4-FFF2-40B4-BE49-F238E27FC236}">
                <a16:creationId xmlns:a16="http://schemas.microsoft.com/office/drawing/2014/main" id="{44B552FA-F9E7-2F41-86A2-794AA1EF2F9E}"/>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grpSp>
        <p:nvGrpSpPr>
          <p:cNvPr id="29" name="Grupo 28">
            <a:extLst>
              <a:ext uri="{FF2B5EF4-FFF2-40B4-BE49-F238E27FC236}">
                <a16:creationId xmlns:a16="http://schemas.microsoft.com/office/drawing/2014/main" id="{4219D575-318B-5F4F-8BC7-3BE3C8987577}"/>
              </a:ext>
            </a:extLst>
          </p:cNvPr>
          <p:cNvGrpSpPr/>
          <p:nvPr/>
        </p:nvGrpSpPr>
        <p:grpSpPr>
          <a:xfrm>
            <a:off x="6777642" y="2201798"/>
            <a:ext cx="4916982" cy="4582673"/>
            <a:chOff x="6777642" y="2201798"/>
            <a:chExt cx="4916982" cy="4582673"/>
          </a:xfrm>
        </p:grpSpPr>
        <p:sp>
          <p:nvSpPr>
            <p:cNvPr id="3" name="Elipse 2">
              <a:extLst>
                <a:ext uri="{FF2B5EF4-FFF2-40B4-BE49-F238E27FC236}">
                  <a16:creationId xmlns:a16="http://schemas.microsoft.com/office/drawing/2014/main" id="{E335EFCF-961F-F94E-B605-8E95EB857819}"/>
                </a:ext>
              </a:extLst>
            </p:cNvPr>
            <p:cNvSpPr/>
            <p:nvPr/>
          </p:nvSpPr>
          <p:spPr>
            <a:xfrm>
              <a:off x="7687194" y="2222278"/>
              <a:ext cx="1281546" cy="120534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solidFill>
                    <a:schemeClr val="tx1"/>
                  </a:solidFill>
                </a:rPr>
                <a:t>Sistema Informatico de Contraloria Social</a:t>
              </a:r>
            </a:p>
          </p:txBody>
        </p:sp>
        <p:sp>
          <p:nvSpPr>
            <p:cNvPr id="13" name="Elipse 12">
              <a:extLst>
                <a:ext uri="{FF2B5EF4-FFF2-40B4-BE49-F238E27FC236}">
                  <a16:creationId xmlns:a16="http://schemas.microsoft.com/office/drawing/2014/main" id="{380914D1-DA7E-5842-A77B-5CA7D6DF199C}"/>
                </a:ext>
              </a:extLst>
            </p:cNvPr>
            <p:cNvSpPr/>
            <p:nvPr/>
          </p:nvSpPr>
          <p:spPr>
            <a:xfrm>
              <a:off x="9386451" y="2201798"/>
              <a:ext cx="1281546" cy="12053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t>Capacitacion y asesoria a Servidores Publicos, Beneficiarios y CCS</a:t>
              </a:r>
            </a:p>
          </p:txBody>
        </p:sp>
        <p:sp>
          <p:nvSpPr>
            <p:cNvPr id="14" name="Elipse 13">
              <a:extLst>
                <a:ext uri="{FF2B5EF4-FFF2-40B4-BE49-F238E27FC236}">
                  <a16:creationId xmlns:a16="http://schemas.microsoft.com/office/drawing/2014/main" id="{EB2866FC-E789-D24E-826D-753B679051F4}"/>
                </a:ext>
              </a:extLst>
            </p:cNvPr>
            <p:cNvSpPr/>
            <p:nvPr/>
          </p:nvSpPr>
          <p:spPr>
            <a:xfrm>
              <a:off x="7247309" y="4934096"/>
              <a:ext cx="1281546" cy="120534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t>Informe del comité de Contraloria Social</a:t>
              </a:r>
            </a:p>
          </p:txBody>
        </p:sp>
        <p:sp>
          <p:nvSpPr>
            <p:cNvPr id="15" name="Elipse 14">
              <a:extLst>
                <a:ext uri="{FF2B5EF4-FFF2-40B4-BE49-F238E27FC236}">
                  <a16:creationId xmlns:a16="http://schemas.microsoft.com/office/drawing/2014/main" id="{5CAF8D22-6C9D-5848-B328-C3F3A7099123}"/>
                </a:ext>
              </a:extLst>
            </p:cNvPr>
            <p:cNvSpPr/>
            <p:nvPr/>
          </p:nvSpPr>
          <p:spPr>
            <a:xfrm>
              <a:off x="8778929" y="5579125"/>
              <a:ext cx="1281546" cy="12053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900" b="1" dirty="0"/>
                <a:t>COMITES DE CONTRALORIA SOCIAL</a:t>
              </a:r>
            </a:p>
          </p:txBody>
        </p:sp>
        <p:sp>
          <p:nvSpPr>
            <p:cNvPr id="16" name="Elipse 15">
              <a:extLst>
                <a:ext uri="{FF2B5EF4-FFF2-40B4-BE49-F238E27FC236}">
                  <a16:creationId xmlns:a16="http://schemas.microsoft.com/office/drawing/2014/main" id="{C3C64C32-3C38-F843-8895-357BADCC67AC}"/>
                </a:ext>
              </a:extLst>
            </p:cNvPr>
            <p:cNvSpPr/>
            <p:nvPr/>
          </p:nvSpPr>
          <p:spPr>
            <a:xfrm>
              <a:off x="6777642" y="3438209"/>
              <a:ext cx="1281546" cy="1205346"/>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t>Quejas y Denuncias</a:t>
              </a:r>
            </a:p>
          </p:txBody>
        </p:sp>
        <p:sp>
          <p:nvSpPr>
            <p:cNvPr id="17" name="Elipse 16">
              <a:extLst>
                <a:ext uri="{FF2B5EF4-FFF2-40B4-BE49-F238E27FC236}">
                  <a16:creationId xmlns:a16="http://schemas.microsoft.com/office/drawing/2014/main" id="{FCF2594E-6CB2-1E44-988B-D3D56805878A}"/>
                </a:ext>
              </a:extLst>
            </p:cNvPr>
            <p:cNvSpPr/>
            <p:nvPr/>
          </p:nvSpPr>
          <p:spPr>
            <a:xfrm>
              <a:off x="10413078" y="3296308"/>
              <a:ext cx="1281546" cy="120534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t>Participacion de IN, IE, Organos de Vigilancia</a:t>
              </a:r>
            </a:p>
          </p:txBody>
        </p:sp>
        <p:sp>
          <p:nvSpPr>
            <p:cNvPr id="18" name="Elipse 17">
              <a:extLst>
                <a:ext uri="{FF2B5EF4-FFF2-40B4-BE49-F238E27FC236}">
                  <a16:creationId xmlns:a16="http://schemas.microsoft.com/office/drawing/2014/main" id="{875093F1-114E-C343-9F67-4B94DBB4DD0F}"/>
                </a:ext>
              </a:extLst>
            </p:cNvPr>
            <p:cNvSpPr/>
            <p:nvPr/>
          </p:nvSpPr>
          <p:spPr>
            <a:xfrm>
              <a:off x="10135290" y="4691030"/>
              <a:ext cx="1281546" cy="12053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a:solidFill>
                    <a:schemeClr val="tx1"/>
                  </a:solidFill>
                </a:rPr>
                <a:t>PLAN DE DIFUSION</a:t>
              </a:r>
            </a:p>
          </p:txBody>
        </p:sp>
        <p:sp>
          <p:nvSpPr>
            <p:cNvPr id="21" name="CuadroTexto 20">
              <a:extLst>
                <a:ext uri="{FF2B5EF4-FFF2-40B4-BE49-F238E27FC236}">
                  <a16:creationId xmlns:a16="http://schemas.microsoft.com/office/drawing/2014/main" id="{48A6A25E-FAF7-9941-AF64-DFA506409FDA}"/>
                </a:ext>
              </a:extLst>
            </p:cNvPr>
            <p:cNvSpPr txBox="1"/>
            <p:nvPr/>
          </p:nvSpPr>
          <p:spPr>
            <a:xfrm>
              <a:off x="8212974" y="4106487"/>
              <a:ext cx="2236510" cy="400110"/>
            </a:xfrm>
            <a:prstGeom prst="rect">
              <a:avLst/>
            </a:prstGeom>
            <a:noFill/>
          </p:spPr>
          <p:txBody>
            <a:bodyPr wrap="none" rtlCol="0">
              <a:spAutoFit/>
            </a:bodyPr>
            <a:lstStyle/>
            <a:p>
              <a:r>
                <a:rPr lang="es-MX" sz="2000" b="1" dirty="0">
                  <a:latin typeface="Algerian" panose="04020705040A02060702" pitchFamily="82" charset="0"/>
                </a:rPr>
                <a:t>PROCEDIMIENTOS</a:t>
              </a:r>
            </a:p>
          </p:txBody>
        </p:sp>
        <p:sp>
          <p:nvSpPr>
            <p:cNvPr id="22" name="Flecha derecha 21">
              <a:extLst>
                <a:ext uri="{FF2B5EF4-FFF2-40B4-BE49-F238E27FC236}">
                  <a16:creationId xmlns:a16="http://schemas.microsoft.com/office/drawing/2014/main" id="{97254C57-DF4A-4D4B-9678-B5C093E226D4}"/>
                </a:ext>
              </a:extLst>
            </p:cNvPr>
            <p:cNvSpPr/>
            <p:nvPr/>
          </p:nvSpPr>
          <p:spPr>
            <a:xfrm>
              <a:off x="9024503" y="2210710"/>
              <a:ext cx="306185" cy="239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Flecha derecha 22">
              <a:extLst>
                <a:ext uri="{FF2B5EF4-FFF2-40B4-BE49-F238E27FC236}">
                  <a16:creationId xmlns:a16="http://schemas.microsoft.com/office/drawing/2014/main" id="{7F04008A-16CA-2B4A-A6D4-AD95EC20706E}"/>
                </a:ext>
              </a:extLst>
            </p:cNvPr>
            <p:cNvSpPr/>
            <p:nvPr/>
          </p:nvSpPr>
          <p:spPr>
            <a:xfrm rot="2311865">
              <a:off x="10833727" y="2789936"/>
              <a:ext cx="306185" cy="239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Flecha derecha 23">
              <a:extLst>
                <a:ext uri="{FF2B5EF4-FFF2-40B4-BE49-F238E27FC236}">
                  <a16:creationId xmlns:a16="http://schemas.microsoft.com/office/drawing/2014/main" id="{103EFDE1-6366-E941-A989-1DEE8EB24596}"/>
                </a:ext>
              </a:extLst>
            </p:cNvPr>
            <p:cNvSpPr/>
            <p:nvPr/>
          </p:nvSpPr>
          <p:spPr>
            <a:xfrm rot="5829751">
              <a:off x="11385500" y="4556245"/>
              <a:ext cx="306185" cy="239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Flecha derecha 24">
              <a:extLst>
                <a:ext uri="{FF2B5EF4-FFF2-40B4-BE49-F238E27FC236}">
                  <a16:creationId xmlns:a16="http://schemas.microsoft.com/office/drawing/2014/main" id="{E298D2F5-A6C5-F14C-B254-388E8CE591E6}"/>
                </a:ext>
              </a:extLst>
            </p:cNvPr>
            <p:cNvSpPr/>
            <p:nvPr/>
          </p:nvSpPr>
          <p:spPr>
            <a:xfrm rot="8825662">
              <a:off x="10371142" y="6180759"/>
              <a:ext cx="306185" cy="239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Flecha derecha 25">
              <a:extLst>
                <a:ext uri="{FF2B5EF4-FFF2-40B4-BE49-F238E27FC236}">
                  <a16:creationId xmlns:a16="http://schemas.microsoft.com/office/drawing/2014/main" id="{94484105-FFE4-0541-B9AD-55004837DD47}"/>
                </a:ext>
              </a:extLst>
            </p:cNvPr>
            <p:cNvSpPr/>
            <p:nvPr/>
          </p:nvSpPr>
          <p:spPr>
            <a:xfrm rot="12486928">
              <a:off x="8174874" y="6197431"/>
              <a:ext cx="306185" cy="239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Flecha derecha 26">
              <a:extLst>
                <a:ext uri="{FF2B5EF4-FFF2-40B4-BE49-F238E27FC236}">
                  <a16:creationId xmlns:a16="http://schemas.microsoft.com/office/drawing/2014/main" id="{E1B996E4-65B6-DF45-BB65-99E35EA0B45B}"/>
                </a:ext>
              </a:extLst>
            </p:cNvPr>
            <p:cNvSpPr/>
            <p:nvPr/>
          </p:nvSpPr>
          <p:spPr>
            <a:xfrm rot="14624937">
              <a:off x="6901249" y="4787285"/>
              <a:ext cx="306185" cy="239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Flecha derecha 27">
              <a:extLst>
                <a:ext uri="{FF2B5EF4-FFF2-40B4-BE49-F238E27FC236}">
                  <a16:creationId xmlns:a16="http://schemas.microsoft.com/office/drawing/2014/main" id="{EFF34EE8-5AB8-3E4B-9F29-9AAA5E3F74B7}"/>
                </a:ext>
              </a:extLst>
            </p:cNvPr>
            <p:cNvSpPr/>
            <p:nvPr/>
          </p:nvSpPr>
          <p:spPr>
            <a:xfrm rot="19073022">
              <a:off x="7233710" y="2856685"/>
              <a:ext cx="306185" cy="239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30" name="Imagen 29">
            <a:extLst>
              <a:ext uri="{FF2B5EF4-FFF2-40B4-BE49-F238E27FC236}">
                <a16:creationId xmlns:a16="http://schemas.microsoft.com/office/drawing/2014/main" id="{0AA22216-AE01-4057-A4C7-EB6B1E4CE9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926" y="43352"/>
            <a:ext cx="2183130" cy="1276350"/>
          </a:xfrm>
          <a:prstGeom prst="rect">
            <a:avLst/>
          </a:prstGeom>
          <a:noFill/>
          <a:ln>
            <a:noFill/>
          </a:ln>
        </p:spPr>
      </p:pic>
      <p:pic>
        <p:nvPicPr>
          <p:cNvPr id="31" name="Imagen 30">
            <a:extLst>
              <a:ext uri="{FF2B5EF4-FFF2-40B4-BE49-F238E27FC236}">
                <a16:creationId xmlns:a16="http://schemas.microsoft.com/office/drawing/2014/main" id="{8D9904B5-4F93-45E5-A42C-65473535CA21}"/>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2725078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0A9AA5B9-7508-334F-A533-7D7B22B4F78A}"/>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7" name="Título 1">
            <a:extLst>
              <a:ext uri="{FF2B5EF4-FFF2-40B4-BE49-F238E27FC236}">
                <a16:creationId xmlns:a16="http://schemas.microsoft.com/office/drawing/2014/main" id="{B63E0A80-D98E-974B-97EB-2D6EFEACA0A3}"/>
              </a:ext>
            </a:extLst>
          </p:cNvPr>
          <p:cNvSpPr txBox="1">
            <a:spLocks/>
          </p:cNvSpPr>
          <p:nvPr/>
        </p:nvSpPr>
        <p:spPr>
          <a:xfrm>
            <a:off x="5547" y="1362204"/>
            <a:ext cx="11689552" cy="1446550"/>
          </a:xfrm>
          <a:prstGeom prst="rect">
            <a:avLst/>
          </a:prstGeom>
          <a:noFill/>
        </p:spPr>
        <p:txBody>
          <a:bodyPr wrap="square" rtlCol="0">
            <a:spAutoFit/>
          </a:bodyPr>
          <a:lstStyle>
            <a:defPPr>
              <a:defRPr lang="es-MX"/>
            </a:defPPr>
            <a:lvl1pPr>
              <a:defRPr sz="4400"/>
            </a:lvl1pPr>
          </a:lstStyle>
          <a:p>
            <a:r>
              <a:rPr lang="es-MX" dirty="0">
                <a:latin typeface="Berlin Sans FB Demi" panose="020E0802020502020306" pitchFamily="34" charset="0"/>
              </a:rPr>
              <a:t>Programa Anual de Trabajo de Contraloría Social</a:t>
            </a:r>
          </a:p>
        </p:txBody>
      </p:sp>
      <p:sp>
        <p:nvSpPr>
          <p:cNvPr id="9" name="Rectángulo 8">
            <a:extLst>
              <a:ext uri="{FF2B5EF4-FFF2-40B4-BE49-F238E27FC236}">
                <a16:creationId xmlns:a16="http://schemas.microsoft.com/office/drawing/2014/main" id="{64B5B2CF-F67F-9E49-B150-1A907E376068}"/>
              </a:ext>
            </a:extLst>
          </p:cNvPr>
          <p:cNvSpPr/>
          <p:nvPr/>
        </p:nvSpPr>
        <p:spPr>
          <a:xfrm>
            <a:off x="188422" y="3355350"/>
            <a:ext cx="5123410" cy="1938992"/>
          </a:xfrm>
          <a:prstGeom prst="rect">
            <a:avLst/>
          </a:prstGeom>
          <a:noFill/>
        </p:spPr>
        <p:txBody>
          <a:bodyPr wrap="square" rtlCol="0">
            <a:spAutoFit/>
          </a:bodyPr>
          <a:lstStyle/>
          <a:p>
            <a:r>
              <a:rPr lang="es-MX" sz="2000" dirty="0"/>
              <a:t>Documento que establece las actividades, los responsables, la unidad de medida, metas y el calendario de ejecución para promover la CS en el ejercicio, por parte de la Instancia Normativa en el ámbito del </a:t>
            </a:r>
            <a:r>
              <a:rPr lang="es-MX" sz="2000" dirty="0">
                <a:latin typeface="Tahoma" panose="020B0604030504040204" pitchFamily="34" charset="0"/>
                <a:ea typeface="Tahoma" panose="020B0604030504040204" pitchFamily="34" charset="0"/>
                <a:cs typeface="Tahoma" panose="020B0604030504040204" pitchFamily="34" charset="0"/>
              </a:rPr>
              <a:t>S247 “Programa para el desarrollo profesional docente”. (PRODEP)</a:t>
            </a:r>
            <a:r>
              <a:rPr lang="es-MX" sz="2000" dirty="0"/>
              <a:t>.</a:t>
            </a:r>
          </a:p>
        </p:txBody>
      </p:sp>
      <p:sp>
        <p:nvSpPr>
          <p:cNvPr id="12" name="Rectángulo 11">
            <a:extLst>
              <a:ext uri="{FF2B5EF4-FFF2-40B4-BE49-F238E27FC236}">
                <a16:creationId xmlns:a16="http://schemas.microsoft.com/office/drawing/2014/main" id="{7445B1ED-6787-9247-B202-62AD5CE8E143}"/>
              </a:ext>
            </a:extLst>
          </p:cNvPr>
          <p:cNvSpPr/>
          <p:nvPr/>
        </p:nvSpPr>
        <p:spPr>
          <a:xfrm>
            <a:off x="6096000" y="6059670"/>
            <a:ext cx="5924204" cy="738664"/>
          </a:xfrm>
          <a:prstGeom prst="rect">
            <a:avLst/>
          </a:prstGeom>
        </p:spPr>
        <p:txBody>
          <a:bodyPr wrap="square">
            <a:spAutoFit/>
          </a:bodyPr>
          <a:lstStyle/>
          <a:p>
            <a:r>
              <a:rPr lang="es-MX" sz="1400" dirty="0"/>
              <a:t>Las Universidades Politecnicas y Tecnologicas deberan de hacer tambien su programa de trabajo, éste se le conoce como “Programa Institucional de Trabajo de Contraloría Social” (PITCS).</a:t>
            </a:r>
          </a:p>
        </p:txBody>
      </p:sp>
      <p:pic>
        <p:nvPicPr>
          <p:cNvPr id="10" name="Imagen 9">
            <a:extLst>
              <a:ext uri="{FF2B5EF4-FFF2-40B4-BE49-F238E27FC236}">
                <a16:creationId xmlns:a16="http://schemas.microsoft.com/office/drawing/2014/main" id="{DE50EF84-6F6A-4C0D-94DC-A80C4C41D13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9162" y="66699"/>
            <a:ext cx="2183130" cy="1276350"/>
          </a:xfrm>
          <a:prstGeom prst="rect">
            <a:avLst/>
          </a:prstGeom>
          <a:noFill/>
          <a:ln>
            <a:noFill/>
          </a:ln>
        </p:spPr>
      </p:pic>
      <p:pic>
        <p:nvPicPr>
          <p:cNvPr id="11" name="Imagen 10">
            <a:extLst>
              <a:ext uri="{FF2B5EF4-FFF2-40B4-BE49-F238E27FC236}">
                <a16:creationId xmlns:a16="http://schemas.microsoft.com/office/drawing/2014/main" id="{EAE74B38-7725-4D14-A1A1-1C48284E7FCC}"/>
              </a:ext>
            </a:extLst>
          </p:cNvPr>
          <p:cNvPicPr>
            <a:picLocks noChangeAspect="1"/>
          </p:cNvPicPr>
          <p:nvPr/>
        </p:nvPicPr>
        <p:blipFill>
          <a:blip r:embed="rId3"/>
          <a:stretch>
            <a:fillRect/>
          </a:stretch>
        </p:blipFill>
        <p:spPr>
          <a:xfrm>
            <a:off x="9582149" y="161609"/>
            <a:ext cx="2257425" cy="1200727"/>
          </a:xfrm>
          <a:prstGeom prst="rect">
            <a:avLst/>
          </a:prstGeom>
        </p:spPr>
      </p:pic>
      <p:graphicFrame>
        <p:nvGraphicFramePr>
          <p:cNvPr id="2" name="Objeto 1">
            <a:extLst>
              <a:ext uri="{FF2B5EF4-FFF2-40B4-BE49-F238E27FC236}">
                <a16:creationId xmlns:a16="http://schemas.microsoft.com/office/drawing/2014/main" id="{668DA1F0-2345-48A6-AC62-C2588E8568C4}"/>
              </a:ext>
            </a:extLst>
          </p:cNvPr>
          <p:cNvGraphicFramePr>
            <a:graphicFrameLocks noChangeAspect="1"/>
          </p:cNvGraphicFramePr>
          <p:nvPr>
            <p:extLst>
              <p:ext uri="{D42A27DB-BD31-4B8C-83A1-F6EECF244321}">
                <p14:modId xmlns:p14="http://schemas.microsoft.com/office/powerpoint/2010/main" val="2977080733"/>
              </p:ext>
            </p:extLst>
          </p:nvPr>
        </p:nvGraphicFramePr>
        <p:xfrm>
          <a:off x="5311832" y="2650997"/>
          <a:ext cx="6691746" cy="3172326"/>
        </p:xfrm>
        <a:graphic>
          <a:graphicData uri="http://schemas.openxmlformats.org/presentationml/2006/ole">
            <mc:AlternateContent xmlns:mc="http://schemas.openxmlformats.org/markup-compatibility/2006">
              <mc:Choice xmlns:v="urn:schemas-microsoft-com:vml" Requires="v">
                <p:oleObj name="Worksheet" r:id="rId4" imgW="15716228" imgH="6143702" progId="Excel.Sheet.12">
                  <p:embed/>
                </p:oleObj>
              </mc:Choice>
              <mc:Fallback>
                <p:oleObj name="Worksheet" r:id="rId4" imgW="15716228" imgH="6143702" progId="Excel.Sheet.12">
                  <p:embed/>
                  <p:pic>
                    <p:nvPicPr>
                      <p:cNvPr id="0" name=""/>
                      <p:cNvPicPr/>
                      <p:nvPr/>
                    </p:nvPicPr>
                    <p:blipFill>
                      <a:blip r:embed="rId5"/>
                      <a:stretch>
                        <a:fillRect/>
                      </a:stretch>
                    </p:blipFill>
                    <p:spPr>
                      <a:xfrm>
                        <a:off x="5311832" y="2650997"/>
                        <a:ext cx="6691746" cy="3172326"/>
                      </a:xfrm>
                      <a:prstGeom prst="rect">
                        <a:avLst/>
                      </a:prstGeom>
                    </p:spPr>
                  </p:pic>
                </p:oleObj>
              </mc:Fallback>
            </mc:AlternateContent>
          </a:graphicData>
        </a:graphic>
      </p:graphicFrame>
    </p:spTree>
    <p:extLst>
      <p:ext uri="{BB962C8B-B14F-4D97-AF65-F5344CB8AC3E}">
        <p14:creationId xmlns:p14="http://schemas.microsoft.com/office/powerpoint/2010/main" val="2876009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66D993F-F280-B041-BE6C-BEB7D9407A6B}"/>
              </a:ext>
            </a:extLst>
          </p:cNvPr>
          <p:cNvSpPr txBox="1">
            <a:spLocks/>
          </p:cNvSpPr>
          <p:nvPr/>
        </p:nvSpPr>
        <p:spPr>
          <a:xfrm>
            <a:off x="5547" y="1395456"/>
            <a:ext cx="12530995" cy="1446550"/>
          </a:xfrm>
          <a:prstGeom prst="rect">
            <a:avLst/>
          </a:prstGeom>
          <a:noFill/>
        </p:spPr>
        <p:txBody>
          <a:bodyPr wrap="none" rtlCol="0">
            <a:spAutoFit/>
          </a:bodyPr>
          <a:lstStyle>
            <a:defPPr>
              <a:defRPr lang="es-MX"/>
            </a:defPPr>
            <a:lvl1pPr>
              <a:defRPr sz="4400"/>
            </a:lvl1pPr>
          </a:lstStyle>
          <a:p>
            <a:r>
              <a:rPr lang="es-MX" dirty="0">
                <a:latin typeface="Berlin Sans FB Demi" panose="020E0802020502020306" pitchFamily="34" charset="0"/>
              </a:rPr>
              <a:t>Responsable de Contraloría Social en la Instancia </a:t>
            </a:r>
          </a:p>
          <a:p>
            <a:r>
              <a:rPr lang="es-MX" dirty="0">
                <a:latin typeface="Berlin Sans FB Demi" panose="020E0802020502020306" pitchFamily="34" charset="0"/>
              </a:rPr>
              <a:t>Ejecutora </a:t>
            </a:r>
          </a:p>
        </p:txBody>
      </p:sp>
      <p:cxnSp>
        <p:nvCxnSpPr>
          <p:cNvPr id="9" name="Conector recto 8">
            <a:extLst>
              <a:ext uri="{FF2B5EF4-FFF2-40B4-BE49-F238E27FC236}">
                <a16:creationId xmlns:a16="http://schemas.microsoft.com/office/drawing/2014/main" id="{F15DDAB9-5EC1-2644-BF4E-8A210903EB6A}"/>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id="{91DC3F10-278B-A141-9DE8-558A7F761C8E}"/>
              </a:ext>
            </a:extLst>
          </p:cNvPr>
          <p:cNvSpPr/>
          <p:nvPr/>
        </p:nvSpPr>
        <p:spPr>
          <a:xfrm>
            <a:off x="6806153" y="2516957"/>
            <a:ext cx="4760536" cy="3477875"/>
          </a:xfrm>
          <a:prstGeom prst="rect">
            <a:avLst/>
          </a:prstGeom>
        </p:spPr>
        <p:txBody>
          <a:bodyPr wrap="square">
            <a:spAutoFit/>
          </a:bodyPr>
          <a:lstStyle/>
          <a:p>
            <a:pPr algn="just"/>
            <a:r>
              <a:rPr lang="es-MX" sz="2000" dirty="0">
                <a:latin typeface="Arial" panose="020B0604020202020204" pitchFamily="34" charset="0"/>
                <a:cs typeface="Arial" panose="020B0604020202020204" pitchFamily="34" charset="0"/>
              </a:rPr>
              <a:t>En cada Instancia Ejecutora beneficiada con recursos del Programa, se deberá de nombrar a un Responsable de la Contraloría Social (RCS), el cual coadyuvará para realizar todas las actividades de planeación, promoción y operación, así como el seguimiento de la CS, en el marco de los “Lineamientos para la promoción y operación de la Contraloría Social en los programas federales de desarrollo social”. </a:t>
            </a:r>
          </a:p>
        </p:txBody>
      </p:sp>
      <p:pic>
        <p:nvPicPr>
          <p:cNvPr id="10" name="Imagen 9">
            <a:extLst>
              <a:ext uri="{FF2B5EF4-FFF2-40B4-BE49-F238E27FC236}">
                <a16:creationId xmlns:a16="http://schemas.microsoft.com/office/drawing/2014/main" id="{1337E675-FDF9-46DF-B593-3A51A191A9A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3817" y="66699"/>
            <a:ext cx="2183130" cy="1276350"/>
          </a:xfrm>
          <a:prstGeom prst="rect">
            <a:avLst/>
          </a:prstGeom>
          <a:noFill/>
          <a:ln>
            <a:noFill/>
          </a:ln>
        </p:spPr>
      </p:pic>
      <p:pic>
        <p:nvPicPr>
          <p:cNvPr id="12" name="Imagen 11">
            <a:extLst>
              <a:ext uri="{FF2B5EF4-FFF2-40B4-BE49-F238E27FC236}">
                <a16:creationId xmlns:a16="http://schemas.microsoft.com/office/drawing/2014/main" id="{95419624-EBF7-45FE-8FB3-3FDB2D3CDCDA}"/>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4098" name="Picture 2" descr="Liderazgo y capacitación en equipo: 4 claves para lograrlo - Blog Socialab">
            <a:extLst>
              <a:ext uri="{FF2B5EF4-FFF2-40B4-BE49-F238E27FC236}">
                <a16:creationId xmlns:a16="http://schemas.microsoft.com/office/drawing/2014/main" id="{CE9F6895-3C71-4909-80E4-BD4A049CB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68" y="2870215"/>
            <a:ext cx="6109134" cy="354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467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7642D1D1-EE66-464F-B9E7-102FA6E841F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2CFB01E5-C05C-AF46-B4CD-975EC00BEB97}"/>
              </a:ext>
            </a:extLst>
          </p:cNvPr>
          <p:cNvSpPr/>
          <p:nvPr/>
        </p:nvSpPr>
        <p:spPr>
          <a:xfrm>
            <a:off x="287829" y="3067886"/>
            <a:ext cx="8432222" cy="3693319"/>
          </a:xfrm>
          <a:prstGeom prst="rect">
            <a:avLst/>
          </a:prstGeom>
        </p:spPr>
        <p:txBody>
          <a:bodyPr wrap="square">
            <a:spAutoFit/>
          </a:bodyPr>
          <a:lstStyle/>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Tomar la capacitación de la CS que la IN le proporcionará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Elaborar el PITCS y capturarlo en el SICS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Verificar que los beneficiarios del programa federal cumplan con los requisitos                      de acuerdo con la normatividad aplicable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Difundir las Actividades de CS en la página electrónica institucional, de acuerdo con el guion entregado por la IN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Coadyuvar para formar el Comité de Contraloría Social, registrar éste en el SICS e imprimir la constancia y entregarla al comité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Realizar los Materiales de Capacitación para los miembros del Comité, basándose en la metodología de la Capacitación elaborada por la Instancia normativa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Incorporar en el SICS los Materiales de Capacitación y realizar la distribución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Capacitar a los miembros del o los Comité(s) en materia de Contraloría Social </a:t>
            </a:r>
          </a:p>
        </p:txBody>
      </p:sp>
      <p:sp>
        <p:nvSpPr>
          <p:cNvPr id="9" name="Rectángulo 8">
            <a:extLst>
              <a:ext uri="{FF2B5EF4-FFF2-40B4-BE49-F238E27FC236}">
                <a16:creationId xmlns:a16="http://schemas.microsoft.com/office/drawing/2014/main" id="{8FA78199-B1BA-F54C-924C-249B66825BB2}"/>
              </a:ext>
            </a:extLst>
          </p:cNvPr>
          <p:cNvSpPr/>
          <p:nvPr/>
        </p:nvSpPr>
        <p:spPr>
          <a:xfrm>
            <a:off x="3" y="1380263"/>
            <a:ext cx="12107802" cy="1446550"/>
          </a:xfrm>
          <a:prstGeom prst="rect">
            <a:avLst/>
          </a:prstGeom>
          <a:noFill/>
        </p:spPr>
        <p:txBody>
          <a:bodyPr wrap="none" rtlCol="0">
            <a:spAutoFit/>
          </a:bodyPr>
          <a:lstStyle/>
          <a:p>
            <a:r>
              <a:rPr lang="es-MX" sz="4400" dirty="0">
                <a:latin typeface="Berlin Sans FB Demi" panose="020E0802020502020306" pitchFamily="34" charset="0"/>
              </a:rPr>
              <a:t>Funciones del responsable de Contraloria Social </a:t>
            </a:r>
          </a:p>
          <a:p>
            <a:r>
              <a:rPr lang="es-MX" sz="4400" dirty="0">
                <a:latin typeface="Berlin Sans FB Demi" panose="020E0802020502020306" pitchFamily="34" charset="0"/>
              </a:rPr>
              <a:t>en la Instancia Ejecutora</a:t>
            </a:r>
          </a:p>
        </p:txBody>
      </p:sp>
      <p:pic>
        <p:nvPicPr>
          <p:cNvPr id="2" name="Imagen 1">
            <a:extLst>
              <a:ext uri="{FF2B5EF4-FFF2-40B4-BE49-F238E27FC236}">
                <a16:creationId xmlns:a16="http://schemas.microsoft.com/office/drawing/2014/main" id="{A7996E72-8AA0-6E4F-9DAD-004EBCF54838}"/>
              </a:ext>
            </a:extLst>
          </p:cNvPr>
          <p:cNvPicPr>
            <a:picLocks noChangeAspect="1"/>
          </p:cNvPicPr>
          <p:nvPr/>
        </p:nvPicPr>
        <p:blipFill>
          <a:blip r:embed="rId3"/>
          <a:stretch>
            <a:fillRect/>
          </a:stretch>
        </p:blipFill>
        <p:spPr>
          <a:xfrm>
            <a:off x="8720051" y="3525431"/>
            <a:ext cx="3325090" cy="2592735"/>
          </a:xfrm>
          <a:prstGeom prst="rect">
            <a:avLst/>
          </a:prstGeom>
        </p:spPr>
      </p:pic>
      <p:pic>
        <p:nvPicPr>
          <p:cNvPr id="10" name="Imagen 9">
            <a:extLst>
              <a:ext uri="{FF2B5EF4-FFF2-40B4-BE49-F238E27FC236}">
                <a16:creationId xmlns:a16="http://schemas.microsoft.com/office/drawing/2014/main" id="{82BBF88E-1408-4569-8564-53D7861B5D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0884" y="77880"/>
            <a:ext cx="2183130" cy="1276350"/>
          </a:xfrm>
          <a:prstGeom prst="rect">
            <a:avLst/>
          </a:prstGeom>
          <a:noFill/>
          <a:ln>
            <a:noFill/>
          </a:ln>
        </p:spPr>
      </p:pic>
      <p:pic>
        <p:nvPicPr>
          <p:cNvPr id="3" name="Imagen 2">
            <a:extLst>
              <a:ext uri="{FF2B5EF4-FFF2-40B4-BE49-F238E27FC236}">
                <a16:creationId xmlns:a16="http://schemas.microsoft.com/office/drawing/2014/main" id="{A2CA09C8-8885-47BD-8297-5ED84254CDC2}"/>
              </a:ext>
            </a:extLst>
          </p:cNvPr>
          <p:cNvPicPr>
            <a:picLocks noChangeAspect="1"/>
          </p:cNvPicPr>
          <p:nvPr/>
        </p:nvPicPr>
        <p:blipFill>
          <a:blip r:embed="rId5"/>
          <a:stretch>
            <a:fillRect/>
          </a:stretch>
        </p:blipFill>
        <p:spPr>
          <a:xfrm>
            <a:off x="8720052" y="3284357"/>
            <a:ext cx="3184120" cy="2744967"/>
          </a:xfrm>
          <a:prstGeom prst="rect">
            <a:avLst/>
          </a:prstGeom>
        </p:spPr>
      </p:pic>
      <p:pic>
        <p:nvPicPr>
          <p:cNvPr id="11" name="Imagen 10">
            <a:extLst>
              <a:ext uri="{FF2B5EF4-FFF2-40B4-BE49-F238E27FC236}">
                <a16:creationId xmlns:a16="http://schemas.microsoft.com/office/drawing/2014/main" id="{A2CF34B5-6BFE-43D4-805D-ED250968CF6C}"/>
              </a:ext>
            </a:extLst>
          </p:cNvPr>
          <p:cNvPicPr>
            <a:picLocks noChangeAspect="1"/>
          </p:cNvPicPr>
          <p:nvPr/>
        </p:nvPicPr>
        <p:blipFill>
          <a:blip r:embed="rId6"/>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1632671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8CAEC004-F493-0943-AE90-8AABB0EC27FF}"/>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1C2FBA80-E319-044D-B8C3-C4276F2318A6}"/>
              </a:ext>
            </a:extLst>
          </p:cNvPr>
          <p:cNvSpPr/>
          <p:nvPr/>
        </p:nvSpPr>
        <p:spPr>
          <a:xfrm>
            <a:off x="254577" y="1784526"/>
            <a:ext cx="9047365" cy="4801314"/>
          </a:xfrm>
          <a:prstGeom prst="rect">
            <a:avLst/>
          </a:prstGeom>
        </p:spPr>
        <p:txBody>
          <a:bodyPr wrap="square">
            <a:spAutoFit/>
          </a:bodyPr>
          <a:lstStyle/>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Reportar a través del SICS la información relacionada con la planeación, promoción y operación; así como el seguimiento de las actividades de la Contraloría Social del Programa Federal Social vigente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Distribuir los Materiales de Difusión de la IN e Incorporarlos en el SICS y realizar la y difusión de éstos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Realizar la asesoría en todas las actividades de la Contraloría Social a los integrantes del CCS o beneficiarios que lo soliciten</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Asesorar a los miembros del Comité en el llenado del Informe Anual del Comité de Contraloría Social y capturarlo en el SICS</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Responder todos los requerimientos de la Instancia Normativa, de la Secretaría de la Función Pública, del Órgano Estatal de Control, o en su caso de la Auditoría Superior de la Federación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Estar al pendiente de responder en tiempo y forma todos los requerimientos de las actividades de Contraloría Social de acuerdo a las fechas establecidas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Recibir las quejas y denuncias sobre la aplicación y ejecución del Programa, recabar la información de estas y en su caso, presentarlas junto con la información recopilada al RCS de la IN, a efecto de que se tomen las medidas a que haya lugar </a:t>
            </a:r>
          </a:p>
        </p:txBody>
      </p:sp>
      <p:pic>
        <p:nvPicPr>
          <p:cNvPr id="9" name="Imagen 8">
            <a:extLst>
              <a:ext uri="{FF2B5EF4-FFF2-40B4-BE49-F238E27FC236}">
                <a16:creationId xmlns:a16="http://schemas.microsoft.com/office/drawing/2014/main" id="{865DC8B7-9E15-DC4C-93FD-B9BD6A42AD92}"/>
              </a:ext>
            </a:extLst>
          </p:cNvPr>
          <p:cNvPicPr>
            <a:picLocks noChangeAspect="1"/>
          </p:cNvPicPr>
          <p:nvPr/>
        </p:nvPicPr>
        <p:blipFill>
          <a:blip r:embed="rId2"/>
          <a:stretch>
            <a:fillRect/>
          </a:stretch>
        </p:blipFill>
        <p:spPr>
          <a:xfrm>
            <a:off x="9401694" y="1900905"/>
            <a:ext cx="2651759" cy="2310104"/>
          </a:xfrm>
          <a:prstGeom prst="rect">
            <a:avLst/>
          </a:prstGeom>
        </p:spPr>
      </p:pic>
      <p:pic>
        <p:nvPicPr>
          <p:cNvPr id="10" name="Imagen 9">
            <a:extLst>
              <a:ext uri="{FF2B5EF4-FFF2-40B4-BE49-F238E27FC236}">
                <a16:creationId xmlns:a16="http://schemas.microsoft.com/office/drawing/2014/main" id="{828C7564-4332-404B-8192-AEA246A68F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4577" y="66699"/>
            <a:ext cx="2183130" cy="1276350"/>
          </a:xfrm>
          <a:prstGeom prst="rect">
            <a:avLst/>
          </a:prstGeom>
          <a:noFill/>
          <a:ln>
            <a:noFill/>
          </a:ln>
        </p:spPr>
      </p:pic>
      <p:pic>
        <p:nvPicPr>
          <p:cNvPr id="11" name="Imagen 10">
            <a:extLst>
              <a:ext uri="{FF2B5EF4-FFF2-40B4-BE49-F238E27FC236}">
                <a16:creationId xmlns:a16="http://schemas.microsoft.com/office/drawing/2014/main" id="{225AE663-B4DB-45D2-854F-5DA757D6FF55}"/>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181448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CE1BC08-ACFB-CD40-95C7-DB6F78A67CB9}"/>
              </a:ext>
            </a:extLst>
          </p:cNvPr>
          <p:cNvSpPr txBox="1"/>
          <p:nvPr/>
        </p:nvSpPr>
        <p:spPr>
          <a:xfrm>
            <a:off x="640915" y="2715681"/>
            <a:ext cx="10910170" cy="3416320"/>
          </a:xfrm>
          <a:prstGeom prst="rect">
            <a:avLst/>
          </a:prstGeom>
          <a:noFill/>
        </p:spPr>
        <p:txBody>
          <a:bodyPr wrap="square" rtlCol="0">
            <a:spAutoFit/>
          </a:bodyPr>
          <a:lstStyle/>
          <a:p>
            <a:pPr algn="just"/>
            <a:endParaRPr lang="es-MX" sz="2400" dirty="0">
              <a:latin typeface="Tahoma" panose="020B0604030504040204" pitchFamily="34" charset="0"/>
              <a:ea typeface="Tahoma" panose="020B0604030504040204" pitchFamily="34" charset="0"/>
              <a:cs typeface="Tahoma" panose="020B0604030504040204" pitchFamily="34" charset="0"/>
            </a:endParaRPr>
          </a:p>
          <a:p>
            <a:pPr algn="just"/>
            <a:endParaRPr lang="es-MX" sz="2400" dirty="0">
              <a:latin typeface="Tahoma" panose="020B0604030504040204" pitchFamily="34" charset="0"/>
              <a:ea typeface="Tahoma" panose="020B0604030504040204" pitchFamily="34" charset="0"/>
              <a:cs typeface="Tahoma" panose="020B0604030504040204" pitchFamily="34" charset="0"/>
            </a:endParaRPr>
          </a:p>
          <a:p>
            <a:pPr algn="just"/>
            <a:endParaRPr lang="es-MX" sz="2400" dirty="0">
              <a:latin typeface="Tahoma" panose="020B0604030504040204" pitchFamily="34" charset="0"/>
              <a:ea typeface="Tahoma" panose="020B0604030504040204" pitchFamily="34" charset="0"/>
              <a:cs typeface="Tahoma" panose="020B0604030504040204" pitchFamily="34" charset="0"/>
            </a:endParaRPr>
          </a:p>
          <a:p>
            <a:pPr algn="just"/>
            <a:r>
              <a:rPr lang="es-MX" sz="2400" dirty="0">
                <a:latin typeface="Tahoma" panose="020B0604030504040204" pitchFamily="34" charset="0"/>
                <a:ea typeface="Tahoma" panose="020B0604030504040204" pitchFamily="34" charset="0"/>
                <a:cs typeface="Tahoma" panose="020B0604030504040204" pitchFamily="34" charset="0"/>
              </a:rPr>
              <a:t>La Contraloría Social es la participación activa de los beneficiarios para supervisar y vigilar que la gestión gubernamental y el manejo de los recursos federales que reciben las Universidades Públicas, a través del S247 “Programa para el desarrollo profesional docente”. (PRODEP), se realicen con transparencia, eficacia y honradez.</a:t>
            </a:r>
          </a:p>
          <a:p>
            <a:pPr algn="just"/>
            <a:r>
              <a:rPr lang="es-MX" sz="2400" dirty="0">
                <a:latin typeface="Tahoma" panose="020B0604030504040204" pitchFamily="34" charset="0"/>
                <a:ea typeface="Tahoma" panose="020B0604030504040204" pitchFamily="34" charset="0"/>
                <a:cs typeface="Tahoma" panose="020B0604030504040204" pitchFamily="34" charset="0"/>
              </a:rPr>
              <a:t> </a:t>
            </a:r>
          </a:p>
        </p:txBody>
      </p:sp>
      <p:sp>
        <p:nvSpPr>
          <p:cNvPr id="8" name="CuadroTexto 7">
            <a:extLst>
              <a:ext uri="{FF2B5EF4-FFF2-40B4-BE49-F238E27FC236}">
                <a16:creationId xmlns:a16="http://schemas.microsoft.com/office/drawing/2014/main" id="{3ED65436-EB5E-684F-B96E-8E9182D4A43D}"/>
              </a:ext>
            </a:extLst>
          </p:cNvPr>
          <p:cNvSpPr txBox="1"/>
          <p:nvPr/>
        </p:nvSpPr>
        <p:spPr>
          <a:xfrm>
            <a:off x="-1" y="1363934"/>
            <a:ext cx="7654660" cy="769441"/>
          </a:xfrm>
          <a:prstGeom prst="rect">
            <a:avLst/>
          </a:prstGeom>
          <a:noFill/>
        </p:spPr>
        <p:txBody>
          <a:bodyPr wrap="none" rtlCol="0">
            <a:spAutoFit/>
          </a:bodyPr>
          <a:lstStyle>
            <a:defPPr>
              <a:defRPr lang="es-MX"/>
            </a:defPPr>
            <a:lvl1pPr>
              <a:defRPr sz="4400"/>
            </a:lvl1pPr>
          </a:lstStyle>
          <a:p>
            <a:r>
              <a:rPr lang="es-MX" dirty="0">
                <a:latin typeface="Berlin Sans FB Demi" panose="020E0802020502020306" pitchFamily="34" charset="0"/>
              </a:rPr>
              <a:t>1.  Que es la Contraloría Social</a:t>
            </a:r>
          </a:p>
        </p:txBody>
      </p:sp>
      <p:pic>
        <p:nvPicPr>
          <p:cNvPr id="11" name="Imagen 10">
            <a:extLst>
              <a:ext uri="{FF2B5EF4-FFF2-40B4-BE49-F238E27FC236}">
                <a16:creationId xmlns:a16="http://schemas.microsoft.com/office/drawing/2014/main" id="{AE1979B9-B484-4F4B-930C-C683BD96713F}"/>
              </a:ext>
            </a:extLst>
          </p:cNvPr>
          <p:cNvPicPr>
            <a:picLocks noChangeAspect="1"/>
          </p:cNvPicPr>
          <p:nvPr/>
        </p:nvPicPr>
        <p:blipFill>
          <a:blip r:embed="rId3"/>
          <a:stretch>
            <a:fillRect/>
          </a:stretch>
        </p:blipFill>
        <p:spPr>
          <a:xfrm>
            <a:off x="7682280" y="2095900"/>
            <a:ext cx="3482109" cy="1621790"/>
          </a:xfrm>
          <a:prstGeom prst="rect">
            <a:avLst/>
          </a:prstGeom>
        </p:spPr>
      </p:pic>
      <p:cxnSp>
        <p:nvCxnSpPr>
          <p:cNvPr id="10" name="Conector recto 9">
            <a:extLst>
              <a:ext uri="{FF2B5EF4-FFF2-40B4-BE49-F238E27FC236}">
                <a16:creationId xmlns:a16="http://schemas.microsoft.com/office/drawing/2014/main" id="{DA09C3E1-326C-204F-BD1A-09A34C8A29DA}"/>
              </a:ext>
            </a:extLst>
          </p:cNvPr>
          <p:cNvCxnSpPr>
            <a:cxnSpLocks/>
          </p:cNvCxnSpPr>
          <p:nvPr/>
        </p:nvCxnSpPr>
        <p:spPr>
          <a:xfrm>
            <a:off x="138545" y="1200727"/>
            <a:ext cx="11025844" cy="166519"/>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F821D569-4C8A-422D-935B-FD97C7B0315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2388" y="36152"/>
            <a:ext cx="2183130" cy="1276350"/>
          </a:xfrm>
          <a:prstGeom prst="rect">
            <a:avLst/>
          </a:prstGeom>
          <a:noFill/>
          <a:ln>
            <a:noFill/>
          </a:ln>
        </p:spPr>
      </p:pic>
      <p:pic>
        <p:nvPicPr>
          <p:cNvPr id="12" name="Imagen 11" descr="QUÉ ES LA CONTRALORÍA SOCIAL? – CONTRALORIA">
            <a:extLst>
              <a:ext uri="{FF2B5EF4-FFF2-40B4-BE49-F238E27FC236}">
                <a16:creationId xmlns:a16="http://schemas.microsoft.com/office/drawing/2014/main" id="{394DFD80-AEBF-46ED-BD19-3CEED02CB0F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0605" y="2205678"/>
            <a:ext cx="5611495" cy="1621790"/>
          </a:xfrm>
          <a:prstGeom prst="rect">
            <a:avLst/>
          </a:prstGeom>
          <a:noFill/>
          <a:ln>
            <a:noFill/>
          </a:ln>
        </p:spPr>
      </p:pic>
      <p:pic>
        <p:nvPicPr>
          <p:cNvPr id="15" name="Imagen 14">
            <a:extLst>
              <a:ext uri="{FF2B5EF4-FFF2-40B4-BE49-F238E27FC236}">
                <a16:creationId xmlns:a16="http://schemas.microsoft.com/office/drawing/2014/main" id="{1B03B5E5-F6BD-48EA-8453-0DEF1D2E634C}"/>
              </a:ext>
            </a:extLst>
          </p:cNvPr>
          <p:cNvPicPr>
            <a:picLocks noChangeAspect="1"/>
          </p:cNvPicPr>
          <p:nvPr/>
        </p:nvPicPr>
        <p:blipFill>
          <a:blip r:embed="rId6"/>
          <a:stretch>
            <a:fillRect/>
          </a:stretch>
        </p:blipFill>
        <p:spPr>
          <a:xfrm>
            <a:off x="9423334" y="83259"/>
            <a:ext cx="2257425" cy="1200727"/>
          </a:xfrm>
          <a:prstGeom prst="rect">
            <a:avLst/>
          </a:prstGeom>
        </p:spPr>
      </p:pic>
    </p:spTree>
    <p:extLst>
      <p:ext uri="{BB962C8B-B14F-4D97-AF65-F5344CB8AC3E}">
        <p14:creationId xmlns:p14="http://schemas.microsoft.com/office/powerpoint/2010/main" val="497393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0C2530BC-9DB5-094C-84EF-3054863DE46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5CFD4AE0-24BE-1042-B6FF-38E4D66438C7}"/>
              </a:ext>
            </a:extLst>
          </p:cNvPr>
          <p:cNvSpPr/>
          <p:nvPr/>
        </p:nvSpPr>
        <p:spPr>
          <a:xfrm>
            <a:off x="2859578" y="1934948"/>
            <a:ext cx="8520546" cy="3693319"/>
          </a:xfrm>
          <a:prstGeom prst="rect">
            <a:avLst/>
          </a:prstGeom>
        </p:spPr>
        <p:txBody>
          <a:bodyPr wrap="square">
            <a:spAutoFit/>
          </a:bodyPr>
          <a:lstStyle/>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Recibir las quejas y denuncias que puedan dar lugar al fincamiento de responsabilidades administrativas, civiles o penales relacionadas con el Programa, así como turnarlas al Órgano Estatal de Control (OEC) y al Responsable de CS de la CGUTyP para su atención y seguimiento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Deberá de realizar reuniones con los beneficiarios del programa federal, con la participación de los integrantes del CCS, a fin de promover que realicen actividades de CS, así como que expresen sus necesidades, opiniones, quejas y denuncias y las peticiones relacionadas con el programa federal, por cada reunión levantar una minuta y subirla al SICS.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Al final del ejercicio elaborar un Reporte para mejorar las actividades de la Contraloría Social para el próximo ejercicio y enviarlo a la Instancia Normativa </a:t>
            </a: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El RCS en la IE es el responsable de subir la información de CS en el SICS y guardar todos los documentos, formatos, reportes originales. </a:t>
            </a:r>
          </a:p>
        </p:txBody>
      </p:sp>
      <p:pic>
        <p:nvPicPr>
          <p:cNvPr id="9" name="Imagen 8">
            <a:extLst>
              <a:ext uri="{FF2B5EF4-FFF2-40B4-BE49-F238E27FC236}">
                <a16:creationId xmlns:a16="http://schemas.microsoft.com/office/drawing/2014/main" id="{8571BBDA-BAAA-EA44-80D2-B6430DE4163F}"/>
              </a:ext>
            </a:extLst>
          </p:cNvPr>
          <p:cNvPicPr>
            <a:picLocks noChangeAspect="1"/>
          </p:cNvPicPr>
          <p:nvPr/>
        </p:nvPicPr>
        <p:blipFill>
          <a:blip r:embed="rId2"/>
          <a:stretch>
            <a:fillRect/>
          </a:stretch>
        </p:blipFill>
        <p:spPr>
          <a:xfrm>
            <a:off x="74814" y="2025596"/>
            <a:ext cx="2651759" cy="2310104"/>
          </a:xfrm>
          <a:prstGeom prst="rect">
            <a:avLst/>
          </a:prstGeom>
        </p:spPr>
      </p:pic>
      <p:pic>
        <p:nvPicPr>
          <p:cNvPr id="10" name="Imagen 9">
            <a:extLst>
              <a:ext uri="{FF2B5EF4-FFF2-40B4-BE49-F238E27FC236}">
                <a16:creationId xmlns:a16="http://schemas.microsoft.com/office/drawing/2014/main" id="{958F0E3A-A016-4673-AF25-DC51B94E8F1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9128" y="66699"/>
            <a:ext cx="2183130" cy="1276350"/>
          </a:xfrm>
          <a:prstGeom prst="rect">
            <a:avLst/>
          </a:prstGeom>
          <a:noFill/>
          <a:ln>
            <a:noFill/>
          </a:ln>
        </p:spPr>
      </p:pic>
      <p:pic>
        <p:nvPicPr>
          <p:cNvPr id="11" name="Imagen 10">
            <a:extLst>
              <a:ext uri="{FF2B5EF4-FFF2-40B4-BE49-F238E27FC236}">
                <a16:creationId xmlns:a16="http://schemas.microsoft.com/office/drawing/2014/main" id="{157D5CB4-A1D8-4C32-B3F4-0462DB9C8644}"/>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4009875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7642D1D1-EE66-464F-B9E7-102FA6E841F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8FA78199-B1BA-F54C-924C-249B66825BB2}"/>
              </a:ext>
            </a:extLst>
          </p:cNvPr>
          <p:cNvSpPr/>
          <p:nvPr/>
        </p:nvSpPr>
        <p:spPr>
          <a:xfrm>
            <a:off x="3" y="1380263"/>
            <a:ext cx="6258445" cy="769441"/>
          </a:xfrm>
          <a:prstGeom prst="rect">
            <a:avLst/>
          </a:prstGeom>
          <a:noFill/>
        </p:spPr>
        <p:txBody>
          <a:bodyPr wrap="none" rtlCol="0">
            <a:spAutoFit/>
          </a:bodyPr>
          <a:lstStyle/>
          <a:p>
            <a:r>
              <a:rPr lang="es-MX" sz="4400" dirty="0">
                <a:latin typeface="Berlin Sans FB Demi" panose="020E0802020502020306" pitchFamily="34" charset="0"/>
              </a:rPr>
              <a:t>5. Formatos y su llenado</a:t>
            </a:r>
          </a:p>
        </p:txBody>
      </p:sp>
      <p:sp>
        <p:nvSpPr>
          <p:cNvPr id="7" name="Rectángulo 6">
            <a:extLst>
              <a:ext uri="{FF2B5EF4-FFF2-40B4-BE49-F238E27FC236}">
                <a16:creationId xmlns:a16="http://schemas.microsoft.com/office/drawing/2014/main" id="{6639071C-FD69-7C41-8A3A-E2CF0AE2F3FD}"/>
              </a:ext>
            </a:extLst>
          </p:cNvPr>
          <p:cNvSpPr/>
          <p:nvPr/>
        </p:nvSpPr>
        <p:spPr>
          <a:xfrm>
            <a:off x="2269374" y="2472319"/>
            <a:ext cx="2274322" cy="121365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tx1"/>
                </a:solidFill>
              </a:rPr>
              <a:t>Anexo 1</a:t>
            </a:r>
          </a:p>
          <a:p>
            <a:pPr algn="ctr"/>
            <a:r>
              <a:rPr lang="es-MX" sz="2000" b="1" dirty="0">
                <a:solidFill>
                  <a:schemeClr val="tx1"/>
                </a:solidFill>
              </a:rPr>
              <a:t>PITCS (Programa Institucional de CS)</a:t>
            </a:r>
          </a:p>
        </p:txBody>
      </p:sp>
      <p:sp>
        <p:nvSpPr>
          <p:cNvPr id="8" name="Rectángulo 7">
            <a:extLst>
              <a:ext uri="{FF2B5EF4-FFF2-40B4-BE49-F238E27FC236}">
                <a16:creationId xmlns:a16="http://schemas.microsoft.com/office/drawing/2014/main" id="{E5729B8B-B820-484A-9748-43F085903240}"/>
              </a:ext>
            </a:extLst>
          </p:cNvPr>
          <p:cNvSpPr/>
          <p:nvPr/>
        </p:nvSpPr>
        <p:spPr>
          <a:xfrm>
            <a:off x="4954780" y="2480632"/>
            <a:ext cx="2274322" cy="121365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tx1"/>
                </a:solidFill>
              </a:rPr>
              <a:t>Anexo 2</a:t>
            </a:r>
          </a:p>
          <a:p>
            <a:pPr algn="ctr"/>
            <a:r>
              <a:rPr lang="es-MX" sz="2000" b="1" dirty="0">
                <a:solidFill>
                  <a:schemeClr val="tx1"/>
                </a:solidFill>
              </a:rPr>
              <a:t>Minuta de Reunion</a:t>
            </a:r>
          </a:p>
        </p:txBody>
      </p:sp>
      <p:sp>
        <p:nvSpPr>
          <p:cNvPr id="10" name="Rectángulo 9">
            <a:extLst>
              <a:ext uri="{FF2B5EF4-FFF2-40B4-BE49-F238E27FC236}">
                <a16:creationId xmlns:a16="http://schemas.microsoft.com/office/drawing/2014/main" id="{5D0FC308-A471-064A-9FC7-060EF50C859A}"/>
              </a:ext>
            </a:extLst>
          </p:cNvPr>
          <p:cNvSpPr/>
          <p:nvPr/>
        </p:nvSpPr>
        <p:spPr>
          <a:xfrm>
            <a:off x="7700554" y="3815838"/>
            <a:ext cx="2274322" cy="121365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tx1"/>
                </a:solidFill>
              </a:rPr>
              <a:t>Anexo 6</a:t>
            </a:r>
          </a:p>
          <a:p>
            <a:pPr algn="ctr"/>
            <a:r>
              <a:rPr lang="es-MX" sz="2000" b="1" dirty="0">
                <a:solidFill>
                  <a:schemeClr val="tx1"/>
                </a:solidFill>
              </a:rPr>
              <a:t>Informa final del comité de Contraloría Social</a:t>
            </a:r>
          </a:p>
        </p:txBody>
      </p:sp>
      <p:sp>
        <p:nvSpPr>
          <p:cNvPr id="11" name="Rectángulo 10">
            <a:extLst>
              <a:ext uri="{FF2B5EF4-FFF2-40B4-BE49-F238E27FC236}">
                <a16:creationId xmlns:a16="http://schemas.microsoft.com/office/drawing/2014/main" id="{80357839-6635-614D-927E-73E6EEAB8705}"/>
              </a:ext>
            </a:extLst>
          </p:cNvPr>
          <p:cNvSpPr/>
          <p:nvPr/>
        </p:nvSpPr>
        <p:spPr>
          <a:xfrm>
            <a:off x="2269374" y="5355938"/>
            <a:ext cx="2274322" cy="121365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tx1"/>
                </a:solidFill>
              </a:rPr>
              <a:t>Anexo 7</a:t>
            </a:r>
          </a:p>
          <a:p>
            <a:pPr algn="ctr"/>
            <a:r>
              <a:rPr lang="es-MX" sz="2000" b="1" dirty="0">
                <a:solidFill>
                  <a:schemeClr val="tx1"/>
                </a:solidFill>
              </a:rPr>
              <a:t>Cedula de quejas y denuncias</a:t>
            </a:r>
          </a:p>
        </p:txBody>
      </p:sp>
      <p:sp>
        <p:nvSpPr>
          <p:cNvPr id="14" name="Rectángulo 13">
            <a:extLst>
              <a:ext uri="{FF2B5EF4-FFF2-40B4-BE49-F238E27FC236}">
                <a16:creationId xmlns:a16="http://schemas.microsoft.com/office/drawing/2014/main" id="{2A500339-70CE-9344-AB19-12DDEA9A6E8C}"/>
              </a:ext>
            </a:extLst>
          </p:cNvPr>
          <p:cNvSpPr/>
          <p:nvPr/>
        </p:nvSpPr>
        <p:spPr>
          <a:xfrm>
            <a:off x="5013285" y="5355938"/>
            <a:ext cx="2274322" cy="121365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tx1"/>
                </a:solidFill>
              </a:rPr>
              <a:t>Anexo 8</a:t>
            </a:r>
          </a:p>
          <a:p>
            <a:pPr algn="ctr"/>
            <a:r>
              <a:rPr lang="es-MX" sz="2000" b="1" dirty="0">
                <a:solidFill>
                  <a:schemeClr val="tx1"/>
                </a:solidFill>
              </a:rPr>
              <a:t>Reporte de quejas y denuncias</a:t>
            </a:r>
          </a:p>
        </p:txBody>
      </p:sp>
      <p:sp>
        <p:nvSpPr>
          <p:cNvPr id="17" name="Rectángulo 16">
            <a:extLst>
              <a:ext uri="{FF2B5EF4-FFF2-40B4-BE49-F238E27FC236}">
                <a16:creationId xmlns:a16="http://schemas.microsoft.com/office/drawing/2014/main" id="{DA2446C4-48E6-C44E-A12D-0F5247F45308}"/>
              </a:ext>
            </a:extLst>
          </p:cNvPr>
          <p:cNvSpPr/>
          <p:nvPr/>
        </p:nvSpPr>
        <p:spPr>
          <a:xfrm>
            <a:off x="7640186" y="2446044"/>
            <a:ext cx="2274322" cy="121365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tx1"/>
                </a:solidFill>
              </a:rPr>
              <a:t>Anexo 3</a:t>
            </a:r>
          </a:p>
          <a:p>
            <a:pPr algn="ctr"/>
            <a:r>
              <a:rPr lang="es-MX" sz="2000" b="1" dirty="0">
                <a:solidFill>
                  <a:schemeClr val="tx1"/>
                </a:solidFill>
              </a:rPr>
              <a:t>Acta de constitución del comité de CS</a:t>
            </a:r>
          </a:p>
        </p:txBody>
      </p:sp>
      <p:sp>
        <p:nvSpPr>
          <p:cNvPr id="18" name="Rectángulo 17">
            <a:extLst>
              <a:ext uri="{FF2B5EF4-FFF2-40B4-BE49-F238E27FC236}">
                <a16:creationId xmlns:a16="http://schemas.microsoft.com/office/drawing/2014/main" id="{170A86BA-717C-2A4D-811F-E6880E486B5D}"/>
              </a:ext>
            </a:extLst>
          </p:cNvPr>
          <p:cNvSpPr/>
          <p:nvPr/>
        </p:nvSpPr>
        <p:spPr>
          <a:xfrm>
            <a:off x="2269374" y="3833132"/>
            <a:ext cx="2274322" cy="121365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tx1"/>
                </a:solidFill>
              </a:rPr>
              <a:t>Anexo 4</a:t>
            </a:r>
          </a:p>
          <a:p>
            <a:pPr algn="ctr"/>
            <a:r>
              <a:rPr lang="es-MX" sz="2000" b="1" dirty="0">
                <a:solidFill>
                  <a:schemeClr val="tx1"/>
                </a:solidFill>
              </a:rPr>
              <a:t>Acta de sustitucion de un integrante del comité de CS</a:t>
            </a:r>
          </a:p>
        </p:txBody>
      </p:sp>
      <p:sp>
        <p:nvSpPr>
          <p:cNvPr id="19" name="Rectángulo 18">
            <a:extLst>
              <a:ext uri="{FF2B5EF4-FFF2-40B4-BE49-F238E27FC236}">
                <a16:creationId xmlns:a16="http://schemas.microsoft.com/office/drawing/2014/main" id="{D1516863-6CAD-E548-8C9E-4B6F79A216C5}"/>
              </a:ext>
            </a:extLst>
          </p:cNvPr>
          <p:cNvSpPr/>
          <p:nvPr/>
        </p:nvSpPr>
        <p:spPr>
          <a:xfrm>
            <a:off x="5013285" y="3805127"/>
            <a:ext cx="2274322" cy="121365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tx1"/>
                </a:solidFill>
              </a:rPr>
              <a:t>Anexo 5</a:t>
            </a:r>
          </a:p>
          <a:p>
            <a:pPr algn="ctr"/>
            <a:r>
              <a:rPr lang="es-MX" sz="2000" b="1" dirty="0">
                <a:solidFill>
                  <a:schemeClr val="tx1"/>
                </a:solidFill>
              </a:rPr>
              <a:t>Solicitud de Informacion</a:t>
            </a:r>
          </a:p>
        </p:txBody>
      </p:sp>
      <p:pic>
        <p:nvPicPr>
          <p:cNvPr id="15" name="Imagen 14">
            <a:extLst>
              <a:ext uri="{FF2B5EF4-FFF2-40B4-BE49-F238E27FC236}">
                <a16:creationId xmlns:a16="http://schemas.microsoft.com/office/drawing/2014/main" id="{F196601B-71AA-46A8-9452-2AEE82F382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3890" y="51957"/>
            <a:ext cx="2183130" cy="1276350"/>
          </a:xfrm>
          <a:prstGeom prst="rect">
            <a:avLst/>
          </a:prstGeom>
          <a:noFill/>
          <a:ln>
            <a:noFill/>
          </a:ln>
        </p:spPr>
      </p:pic>
      <p:pic>
        <p:nvPicPr>
          <p:cNvPr id="16" name="Imagen 15">
            <a:extLst>
              <a:ext uri="{FF2B5EF4-FFF2-40B4-BE49-F238E27FC236}">
                <a16:creationId xmlns:a16="http://schemas.microsoft.com/office/drawing/2014/main" id="{553A8FE4-441A-4B46-BE41-93EE5C106CE5}"/>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2913758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A88CE5-0AAC-D443-AA01-0874231D818C}"/>
              </a:ext>
            </a:extLst>
          </p:cNvPr>
          <p:cNvSpPr txBox="1"/>
          <p:nvPr/>
        </p:nvSpPr>
        <p:spPr>
          <a:xfrm>
            <a:off x="7780712" y="2294313"/>
            <a:ext cx="4231180" cy="1200329"/>
          </a:xfrm>
          <a:prstGeom prst="rect">
            <a:avLst/>
          </a:prstGeom>
          <a:noFill/>
        </p:spPr>
        <p:txBody>
          <a:bodyPr wrap="square" rtlCol="0">
            <a:spAutoFit/>
          </a:bodyPr>
          <a:lstStyle/>
          <a:p>
            <a:r>
              <a:rPr lang="es-MX" dirty="0"/>
              <a:t>El PITCS contiene las actividades de CS que deberan realizarse durante el periodo de vigilancia 2023, asi como la calendarizacion de estas.</a:t>
            </a:r>
          </a:p>
        </p:txBody>
      </p:sp>
      <p:cxnSp>
        <p:nvCxnSpPr>
          <p:cNvPr id="7" name="Conector recto 6">
            <a:extLst>
              <a:ext uri="{FF2B5EF4-FFF2-40B4-BE49-F238E27FC236}">
                <a16:creationId xmlns:a16="http://schemas.microsoft.com/office/drawing/2014/main" id="{CD4A07D1-22A2-ED4D-B31C-335BF5115484}"/>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A7792B7A-F14F-2C47-89FC-00AC975B03F6}"/>
              </a:ext>
            </a:extLst>
          </p:cNvPr>
          <p:cNvSpPr/>
          <p:nvPr/>
        </p:nvSpPr>
        <p:spPr>
          <a:xfrm>
            <a:off x="3" y="1380263"/>
            <a:ext cx="3634328" cy="769441"/>
          </a:xfrm>
          <a:prstGeom prst="rect">
            <a:avLst/>
          </a:prstGeom>
          <a:noFill/>
        </p:spPr>
        <p:txBody>
          <a:bodyPr wrap="none" rtlCol="0">
            <a:spAutoFit/>
          </a:bodyPr>
          <a:lstStyle/>
          <a:p>
            <a:r>
              <a:rPr lang="es-MX" sz="4400" dirty="0">
                <a:latin typeface="Berlin Sans FB Demi" panose="020E0802020502020306" pitchFamily="34" charset="0"/>
              </a:rPr>
              <a:t>Anexo 1 PITCS</a:t>
            </a:r>
          </a:p>
        </p:txBody>
      </p:sp>
      <p:sp>
        <p:nvSpPr>
          <p:cNvPr id="10" name="CuadroTexto 9">
            <a:extLst>
              <a:ext uri="{FF2B5EF4-FFF2-40B4-BE49-F238E27FC236}">
                <a16:creationId xmlns:a16="http://schemas.microsoft.com/office/drawing/2014/main" id="{3A334F8C-6260-2A43-B8AF-BD72A60914FF}"/>
              </a:ext>
            </a:extLst>
          </p:cNvPr>
          <p:cNvSpPr txBox="1"/>
          <p:nvPr/>
        </p:nvSpPr>
        <p:spPr>
          <a:xfrm>
            <a:off x="7780712" y="5255981"/>
            <a:ext cx="4231180" cy="1477328"/>
          </a:xfrm>
          <a:prstGeom prst="rect">
            <a:avLst/>
          </a:prstGeom>
          <a:noFill/>
        </p:spPr>
        <p:txBody>
          <a:bodyPr wrap="square" rtlCol="0">
            <a:spAutoFit/>
          </a:bodyPr>
          <a:lstStyle/>
          <a:p>
            <a:r>
              <a:rPr lang="es-MX" dirty="0"/>
              <a:t>Cuentan con 30 dias naturales para subirlo en la pagina de la Universidad, en la seccion de documentos requisitados de la CS y de la CGTUyP, despues de la fecha de elaboracion.</a:t>
            </a:r>
          </a:p>
        </p:txBody>
      </p:sp>
      <p:pic>
        <p:nvPicPr>
          <p:cNvPr id="11" name="Imagen 10">
            <a:extLst>
              <a:ext uri="{FF2B5EF4-FFF2-40B4-BE49-F238E27FC236}">
                <a16:creationId xmlns:a16="http://schemas.microsoft.com/office/drawing/2014/main" id="{0F82753B-6F79-4406-92D9-1CE9D656E7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4654" y="77880"/>
            <a:ext cx="2183130" cy="1276350"/>
          </a:xfrm>
          <a:prstGeom prst="rect">
            <a:avLst/>
          </a:prstGeom>
          <a:noFill/>
          <a:ln>
            <a:noFill/>
          </a:ln>
        </p:spPr>
      </p:pic>
      <p:pic>
        <p:nvPicPr>
          <p:cNvPr id="12" name="Imagen 11">
            <a:extLst>
              <a:ext uri="{FF2B5EF4-FFF2-40B4-BE49-F238E27FC236}">
                <a16:creationId xmlns:a16="http://schemas.microsoft.com/office/drawing/2014/main" id="{938C7672-74E0-497D-88B1-2D81B975BA06}"/>
              </a:ext>
            </a:extLst>
          </p:cNvPr>
          <p:cNvPicPr>
            <a:picLocks noChangeAspect="1"/>
          </p:cNvPicPr>
          <p:nvPr/>
        </p:nvPicPr>
        <p:blipFill>
          <a:blip r:embed="rId3"/>
          <a:stretch>
            <a:fillRect/>
          </a:stretch>
        </p:blipFill>
        <p:spPr>
          <a:xfrm>
            <a:off x="9582149" y="161609"/>
            <a:ext cx="2257425" cy="1200727"/>
          </a:xfrm>
          <a:prstGeom prst="rect">
            <a:avLst/>
          </a:prstGeom>
        </p:spPr>
      </p:pic>
      <p:graphicFrame>
        <p:nvGraphicFramePr>
          <p:cNvPr id="13" name="Objeto 12">
            <a:extLst>
              <a:ext uri="{FF2B5EF4-FFF2-40B4-BE49-F238E27FC236}">
                <a16:creationId xmlns:a16="http://schemas.microsoft.com/office/drawing/2014/main" id="{63211883-27C1-4867-BBFF-638DDD1DF49A}"/>
              </a:ext>
            </a:extLst>
          </p:cNvPr>
          <p:cNvGraphicFramePr>
            <a:graphicFrameLocks noChangeAspect="1"/>
          </p:cNvGraphicFramePr>
          <p:nvPr>
            <p:extLst>
              <p:ext uri="{D42A27DB-BD31-4B8C-83A1-F6EECF244321}">
                <p14:modId xmlns:p14="http://schemas.microsoft.com/office/powerpoint/2010/main" val="773122425"/>
              </p:ext>
            </p:extLst>
          </p:nvPr>
        </p:nvGraphicFramePr>
        <p:xfrm>
          <a:off x="540047" y="2435845"/>
          <a:ext cx="6691746" cy="3172326"/>
        </p:xfrm>
        <a:graphic>
          <a:graphicData uri="http://schemas.openxmlformats.org/presentationml/2006/ole">
            <mc:AlternateContent xmlns:mc="http://schemas.openxmlformats.org/markup-compatibility/2006">
              <mc:Choice xmlns:v="urn:schemas-microsoft-com:vml" Requires="v">
                <p:oleObj name="Worksheet" r:id="rId4" imgW="15716228" imgH="6143702" progId="Excel.Sheet.12">
                  <p:embed/>
                </p:oleObj>
              </mc:Choice>
              <mc:Fallback>
                <p:oleObj name="Worksheet" r:id="rId4" imgW="15716228" imgH="6143702" progId="Excel.Sheet.12">
                  <p:embed/>
                  <p:pic>
                    <p:nvPicPr>
                      <p:cNvPr id="2" name="Objeto 1">
                        <a:extLst>
                          <a:ext uri="{FF2B5EF4-FFF2-40B4-BE49-F238E27FC236}">
                            <a16:creationId xmlns:a16="http://schemas.microsoft.com/office/drawing/2014/main" id="{668DA1F0-2345-48A6-AC62-C2588E8568C4}"/>
                          </a:ext>
                        </a:extLst>
                      </p:cNvPr>
                      <p:cNvPicPr/>
                      <p:nvPr/>
                    </p:nvPicPr>
                    <p:blipFill>
                      <a:blip r:embed="rId5"/>
                      <a:stretch>
                        <a:fillRect/>
                      </a:stretch>
                    </p:blipFill>
                    <p:spPr>
                      <a:xfrm>
                        <a:off x="540047" y="2435845"/>
                        <a:ext cx="6691746" cy="3172326"/>
                      </a:xfrm>
                      <a:prstGeom prst="rect">
                        <a:avLst/>
                      </a:prstGeom>
                    </p:spPr>
                  </p:pic>
                </p:oleObj>
              </mc:Fallback>
            </mc:AlternateContent>
          </a:graphicData>
        </a:graphic>
      </p:graphicFrame>
    </p:spTree>
    <p:extLst>
      <p:ext uri="{BB962C8B-B14F-4D97-AF65-F5344CB8AC3E}">
        <p14:creationId xmlns:p14="http://schemas.microsoft.com/office/powerpoint/2010/main" val="213392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A88CE5-0AAC-D443-AA01-0874231D818C}"/>
              </a:ext>
            </a:extLst>
          </p:cNvPr>
          <p:cNvSpPr txBox="1"/>
          <p:nvPr/>
        </p:nvSpPr>
        <p:spPr>
          <a:xfrm>
            <a:off x="598515" y="2352502"/>
            <a:ext cx="6749935" cy="1754326"/>
          </a:xfrm>
          <a:prstGeom prst="rect">
            <a:avLst/>
          </a:prstGeom>
          <a:noFill/>
        </p:spPr>
        <p:txBody>
          <a:bodyPr wrap="square" rtlCol="0">
            <a:spAutoFit/>
          </a:bodyPr>
          <a:lstStyle/>
          <a:p>
            <a:r>
              <a:rPr lang="es-MX" dirty="0"/>
              <a:t>Los cambios que se le hacen a este documento son:</a:t>
            </a:r>
          </a:p>
          <a:p>
            <a:pPr marL="342900" indent="-342900">
              <a:buFont typeface="+mj-lt"/>
              <a:buAutoNum type="arabicPeriod"/>
            </a:pPr>
            <a:r>
              <a:rPr lang="es-MX" dirty="0"/>
              <a:t>Logo de la IES, colocar el logo de la Universidad</a:t>
            </a:r>
          </a:p>
          <a:p>
            <a:pPr marL="342900" indent="-342900">
              <a:buFont typeface="+mj-lt"/>
              <a:buAutoNum type="arabicPeriod"/>
            </a:pPr>
            <a:r>
              <a:rPr lang="es-MX" dirty="0"/>
              <a:t>Nombre de la Universidad</a:t>
            </a:r>
          </a:p>
          <a:p>
            <a:pPr marL="342900" indent="-342900">
              <a:buFont typeface="+mj-lt"/>
              <a:buAutoNum type="arabicPeriod"/>
            </a:pPr>
            <a:r>
              <a:rPr lang="es-MX" dirty="0"/>
              <a:t>Actividad 12, al menos 1 deben poner en meta</a:t>
            </a:r>
          </a:p>
          <a:p>
            <a:pPr marL="342900" indent="-342900">
              <a:buFont typeface="+mj-lt"/>
              <a:buAutoNum type="arabicPeriod"/>
            </a:pPr>
            <a:r>
              <a:rPr lang="es-MX" dirty="0"/>
              <a:t>Nombre y Firma del responsable de CS</a:t>
            </a:r>
          </a:p>
          <a:p>
            <a:pPr marL="342900" indent="-342900">
              <a:buFont typeface="+mj-lt"/>
              <a:buAutoNum type="arabicPeriod"/>
            </a:pPr>
            <a:r>
              <a:rPr lang="es-MX" dirty="0"/>
              <a:t>Fecha de elaboracion</a:t>
            </a:r>
          </a:p>
        </p:txBody>
      </p:sp>
      <p:cxnSp>
        <p:nvCxnSpPr>
          <p:cNvPr id="7" name="Conector recto 6">
            <a:extLst>
              <a:ext uri="{FF2B5EF4-FFF2-40B4-BE49-F238E27FC236}">
                <a16:creationId xmlns:a16="http://schemas.microsoft.com/office/drawing/2014/main" id="{CD4A07D1-22A2-ED4D-B31C-335BF5115484}"/>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A7792B7A-F14F-2C47-89FC-00AC975B03F6}"/>
              </a:ext>
            </a:extLst>
          </p:cNvPr>
          <p:cNvSpPr/>
          <p:nvPr/>
        </p:nvSpPr>
        <p:spPr>
          <a:xfrm>
            <a:off x="3" y="1380263"/>
            <a:ext cx="5638082" cy="769441"/>
          </a:xfrm>
          <a:prstGeom prst="rect">
            <a:avLst/>
          </a:prstGeom>
          <a:noFill/>
        </p:spPr>
        <p:txBody>
          <a:bodyPr wrap="none" rtlCol="0">
            <a:spAutoFit/>
          </a:bodyPr>
          <a:lstStyle/>
          <a:p>
            <a:r>
              <a:rPr lang="es-MX" sz="4400" dirty="0">
                <a:latin typeface="Berlin Sans FB Demi" panose="020E0802020502020306" pitchFamily="34" charset="0"/>
              </a:rPr>
              <a:t>Elaboracion del PITCS</a:t>
            </a:r>
          </a:p>
        </p:txBody>
      </p:sp>
      <p:sp>
        <p:nvSpPr>
          <p:cNvPr id="10" name="CuadroTexto 9">
            <a:extLst>
              <a:ext uri="{FF2B5EF4-FFF2-40B4-BE49-F238E27FC236}">
                <a16:creationId xmlns:a16="http://schemas.microsoft.com/office/drawing/2014/main" id="{3A334F8C-6260-2A43-B8AF-BD72A60914FF}"/>
              </a:ext>
            </a:extLst>
          </p:cNvPr>
          <p:cNvSpPr txBox="1"/>
          <p:nvPr/>
        </p:nvSpPr>
        <p:spPr>
          <a:xfrm>
            <a:off x="598514" y="4491210"/>
            <a:ext cx="7813966" cy="1754326"/>
          </a:xfrm>
          <a:prstGeom prst="rect">
            <a:avLst/>
          </a:prstGeom>
          <a:noFill/>
        </p:spPr>
        <p:txBody>
          <a:bodyPr wrap="square" rtlCol="0">
            <a:spAutoFit/>
          </a:bodyPr>
          <a:lstStyle/>
          <a:p>
            <a:pPr marL="285750" indent="-285750">
              <a:buFont typeface="Wingdings" pitchFamily="2" charset="2"/>
              <a:buChar char="Ø"/>
            </a:pPr>
            <a:r>
              <a:rPr lang="es-MX" dirty="0"/>
              <a:t>Una vez llenado el PITCS, se firma y se guarda en PDF</a:t>
            </a:r>
          </a:p>
          <a:p>
            <a:pPr marL="285750" indent="-285750">
              <a:buFont typeface="Wingdings" pitchFamily="2" charset="2"/>
              <a:buChar char="Ø"/>
            </a:pPr>
            <a:r>
              <a:rPr lang="es-MX" dirty="0"/>
              <a:t>El nombre del archivo se debe de guardar como: PITCS UTNC (Iniciales de la Universidad, ejemplo: PITCS UTNC (PITCS de la UTNC UNIVERSIDAD TECNOLÓGICA DEL NORTE DE COAHUILA.)</a:t>
            </a:r>
          </a:p>
          <a:p>
            <a:pPr marL="285750" indent="-285750">
              <a:buFont typeface="Wingdings" pitchFamily="2" charset="2"/>
              <a:buChar char="Ø"/>
            </a:pPr>
            <a:r>
              <a:rPr lang="es-MX" dirty="0"/>
              <a:t>Se envia a la CGUTyP para su validacion (antes de subirlo en la pagina de la Universidad en seccion Formatos Confidenciales</a:t>
            </a:r>
          </a:p>
        </p:txBody>
      </p:sp>
      <p:pic>
        <p:nvPicPr>
          <p:cNvPr id="8" name="Imagen 7">
            <a:extLst>
              <a:ext uri="{FF2B5EF4-FFF2-40B4-BE49-F238E27FC236}">
                <a16:creationId xmlns:a16="http://schemas.microsoft.com/office/drawing/2014/main" id="{2A428C3A-2FC0-4DB6-AA6A-8918000C44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2289" y="48394"/>
            <a:ext cx="2183130" cy="1276350"/>
          </a:xfrm>
          <a:prstGeom prst="rect">
            <a:avLst/>
          </a:prstGeom>
          <a:noFill/>
          <a:ln>
            <a:noFill/>
          </a:ln>
        </p:spPr>
      </p:pic>
      <p:pic>
        <p:nvPicPr>
          <p:cNvPr id="11" name="Imagen 10">
            <a:extLst>
              <a:ext uri="{FF2B5EF4-FFF2-40B4-BE49-F238E27FC236}">
                <a16:creationId xmlns:a16="http://schemas.microsoft.com/office/drawing/2014/main" id="{63F6F18C-0FE4-4F1C-996F-5906600F760A}"/>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4499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9C378ABB-BF58-5E4A-B1DC-0CF46117DD81}"/>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33A9D1EE-9127-6641-9032-37B02C18F2BD}"/>
              </a:ext>
            </a:extLst>
          </p:cNvPr>
          <p:cNvSpPr txBox="1"/>
          <p:nvPr/>
        </p:nvSpPr>
        <p:spPr>
          <a:xfrm>
            <a:off x="997525" y="2352502"/>
            <a:ext cx="10224656" cy="2585323"/>
          </a:xfrm>
          <a:prstGeom prst="rect">
            <a:avLst/>
          </a:prstGeom>
          <a:noFill/>
        </p:spPr>
        <p:txBody>
          <a:bodyPr wrap="square" rtlCol="0">
            <a:spAutoFit/>
          </a:bodyPr>
          <a:lstStyle/>
          <a:p>
            <a:pPr marL="285750" indent="-285750">
              <a:buFont typeface="Wingdings" pitchFamily="2" charset="2"/>
              <a:buChar char="§"/>
            </a:pPr>
            <a:r>
              <a:rPr lang="es-MX" dirty="0"/>
              <a:t>Es importante recordar que el Responsable de CS tiene que levantar una minuta por cada reunion de CS (Anexo 2), la cual sera firmada al menos por un servidor publico de la IE. </a:t>
            </a:r>
          </a:p>
          <a:p>
            <a:pPr marL="285750" indent="-285750">
              <a:buFont typeface="Wingdings" pitchFamily="2" charset="2"/>
              <a:buChar char="§"/>
            </a:pPr>
            <a:r>
              <a:rPr lang="es-MX" dirty="0"/>
              <a:t>Antes de la primer reunion el Responsable de CS ya debio haber cumplido con la elaboracion del Material de difusion y de Capacitacion y validados por el Responsable de la IN (CGUTyP).</a:t>
            </a:r>
          </a:p>
          <a:p>
            <a:pPr marL="285750" indent="-285750">
              <a:buFont typeface="Wingdings" pitchFamily="2" charset="2"/>
              <a:buChar char="§"/>
            </a:pPr>
            <a:r>
              <a:rPr lang="es-MX" dirty="0"/>
              <a:t>Asi como haber enviado el (los) Archivo (s) de material (es) de Capacitacion con el siguiente nombre : MCAPACITACION-UTNC y el archivo de Material de Difusion: MDIFUSION-UTNC</a:t>
            </a:r>
          </a:p>
          <a:p>
            <a:pPr marL="285750" indent="-285750">
              <a:buFont typeface="Wingdings" pitchFamily="2" charset="2"/>
              <a:buChar char="§"/>
            </a:pPr>
            <a:endParaRPr lang="es-MX" dirty="0"/>
          </a:p>
          <a:p>
            <a:r>
              <a:rPr lang="es-MX" dirty="0"/>
              <a:t>Posteriormente se procede a identificar las reuniones a llevar a cabo y finalmente se formalizan los objetivos.</a:t>
            </a:r>
          </a:p>
        </p:txBody>
      </p:sp>
      <p:sp>
        <p:nvSpPr>
          <p:cNvPr id="10" name="Rectángulo 9">
            <a:extLst>
              <a:ext uri="{FF2B5EF4-FFF2-40B4-BE49-F238E27FC236}">
                <a16:creationId xmlns:a16="http://schemas.microsoft.com/office/drawing/2014/main" id="{F35C35C0-DA0D-7F42-B24F-590FD2F8023D}"/>
              </a:ext>
            </a:extLst>
          </p:cNvPr>
          <p:cNvSpPr/>
          <p:nvPr/>
        </p:nvSpPr>
        <p:spPr>
          <a:xfrm>
            <a:off x="3" y="1380263"/>
            <a:ext cx="7100021" cy="769441"/>
          </a:xfrm>
          <a:prstGeom prst="rect">
            <a:avLst/>
          </a:prstGeom>
          <a:noFill/>
        </p:spPr>
        <p:txBody>
          <a:bodyPr wrap="none" rtlCol="0">
            <a:spAutoFit/>
          </a:bodyPr>
          <a:lstStyle/>
          <a:p>
            <a:r>
              <a:rPr lang="es-MX" sz="4400" dirty="0">
                <a:latin typeface="Berlin Sans FB Demi" panose="020E0802020502020306" pitchFamily="34" charset="0"/>
              </a:rPr>
              <a:t>Anexo 2 Minuta de Reunion</a:t>
            </a:r>
          </a:p>
        </p:txBody>
      </p:sp>
      <p:pic>
        <p:nvPicPr>
          <p:cNvPr id="7" name="Imagen 6">
            <a:extLst>
              <a:ext uri="{FF2B5EF4-FFF2-40B4-BE49-F238E27FC236}">
                <a16:creationId xmlns:a16="http://schemas.microsoft.com/office/drawing/2014/main" id="{D034D3B4-5137-4474-98B2-FA24B847047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3816" y="-10503"/>
            <a:ext cx="2183130" cy="1276350"/>
          </a:xfrm>
          <a:prstGeom prst="rect">
            <a:avLst/>
          </a:prstGeom>
          <a:noFill/>
          <a:ln>
            <a:noFill/>
          </a:ln>
        </p:spPr>
      </p:pic>
      <p:pic>
        <p:nvPicPr>
          <p:cNvPr id="8" name="Imagen 7">
            <a:extLst>
              <a:ext uri="{FF2B5EF4-FFF2-40B4-BE49-F238E27FC236}">
                <a16:creationId xmlns:a16="http://schemas.microsoft.com/office/drawing/2014/main" id="{3FF53FD6-EE50-4680-B068-67C75BB58800}"/>
              </a:ext>
            </a:extLst>
          </p:cNvPr>
          <p:cNvPicPr>
            <a:picLocks noChangeAspect="1"/>
          </p:cNvPicPr>
          <p:nvPr/>
        </p:nvPicPr>
        <p:blipFill>
          <a:blip r:embed="rId3"/>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3829955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1A585604-2AB3-1C46-BA3C-398469B505DE}"/>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1ED47B61-AC67-FB46-AA81-BCA39C176CE0}"/>
              </a:ext>
            </a:extLst>
          </p:cNvPr>
          <p:cNvSpPr/>
          <p:nvPr/>
        </p:nvSpPr>
        <p:spPr>
          <a:xfrm>
            <a:off x="0" y="1377653"/>
            <a:ext cx="4062331" cy="523220"/>
          </a:xfrm>
          <a:prstGeom prst="rect">
            <a:avLst/>
          </a:prstGeom>
          <a:noFill/>
        </p:spPr>
        <p:txBody>
          <a:bodyPr wrap="none" rtlCol="0">
            <a:spAutoFit/>
          </a:bodyPr>
          <a:lstStyle/>
          <a:p>
            <a:r>
              <a:rPr lang="es-MX" sz="2800" dirty="0">
                <a:latin typeface="Berlin Sans FB Demi" panose="020E0802020502020306" pitchFamily="34" charset="0"/>
              </a:rPr>
              <a:t>Objetivos de la Reunion:</a:t>
            </a:r>
          </a:p>
        </p:txBody>
      </p:sp>
      <p:sp>
        <p:nvSpPr>
          <p:cNvPr id="8" name="CuadroTexto 7">
            <a:extLst>
              <a:ext uri="{FF2B5EF4-FFF2-40B4-BE49-F238E27FC236}">
                <a16:creationId xmlns:a16="http://schemas.microsoft.com/office/drawing/2014/main" id="{E22B663C-6825-6449-8E91-199FCBAD3A04}"/>
              </a:ext>
            </a:extLst>
          </p:cNvPr>
          <p:cNvSpPr txBox="1"/>
          <p:nvPr/>
        </p:nvSpPr>
        <p:spPr>
          <a:xfrm>
            <a:off x="457199" y="2302623"/>
            <a:ext cx="10707190" cy="2585323"/>
          </a:xfrm>
          <a:prstGeom prst="rect">
            <a:avLst/>
          </a:prstGeom>
          <a:noFill/>
        </p:spPr>
        <p:txBody>
          <a:bodyPr wrap="square" rtlCol="0">
            <a:spAutoFit/>
          </a:bodyPr>
          <a:lstStyle/>
          <a:p>
            <a:pPr marL="342900" indent="-342900">
              <a:buFont typeface="+mj-lt"/>
              <a:buAutoNum type="arabicPeriod"/>
            </a:pPr>
            <a:r>
              <a:rPr lang="es-MX" dirty="0"/>
              <a:t>Constituir el Comité de Consultoria Social</a:t>
            </a:r>
          </a:p>
          <a:p>
            <a:pPr marL="342900" indent="-342900">
              <a:buFont typeface="+mj-lt"/>
              <a:buAutoNum type="arabicPeriod"/>
            </a:pPr>
            <a:r>
              <a:rPr lang="es-MX" dirty="0"/>
              <a:t>Capacitar a los integrantes del Comité de CS</a:t>
            </a:r>
          </a:p>
          <a:p>
            <a:pPr marL="342900" indent="-342900">
              <a:buFont typeface="+mj-lt"/>
              <a:buAutoNum type="arabicPeriod"/>
            </a:pPr>
            <a:r>
              <a:rPr lang="es-MX" dirty="0"/>
              <a:t>Supervisar la distribución y cierre del presupuesto asignado</a:t>
            </a:r>
          </a:p>
          <a:p>
            <a:pPr marL="342900" indent="-342900">
              <a:buFont typeface="+mj-lt"/>
              <a:buAutoNum type="arabicPeriod"/>
            </a:pPr>
            <a:r>
              <a:rPr lang="es-MX" dirty="0"/>
              <a:t>Supervisar la distribucion y cierre de los materiales de capacitacion</a:t>
            </a:r>
          </a:p>
          <a:p>
            <a:pPr marL="342900" indent="-342900">
              <a:buFont typeface="+mj-lt"/>
              <a:buAutoNum type="arabicPeriod"/>
            </a:pPr>
            <a:r>
              <a:rPr lang="es-MX" dirty="0"/>
              <a:t>Supervisar la distribucion y cierre de los materiales de difusion</a:t>
            </a:r>
          </a:p>
          <a:p>
            <a:pPr marL="342900" indent="-342900">
              <a:buFont typeface="+mj-lt"/>
              <a:buAutoNum type="arabicPeriod"/>
            </a:pPr>
            <a:r>
              <a:rPr lang="es-MX" dirty="0"/>
              <a:t>Verificar que se hayan realizado todas las actividades programadas en el PITCS al cierre de año</a:t>
            </a:r>
          </a:p>
          <a:p>
            <a:pPr marL="342900" indent="-342900">
              <a:buFont typeface="+mj-lt"/>
              <a:buAutoNum type="arabicPeriod"/>
            </a:pPr>
            <a:r>
              <a:rPr lang="es-MX" dirty="0"/>
              <a:t>Realizar el informa final del CCS y subirlo en la pagina de la Universidad</a:t>
            </a:r>
          </a:p>
          <a:p>
            <a:pPr marL="342900" indent="-342900">
              <a:buFont typeface="+mj-lt"/>
              <a:buAutoNum type="arabicPeriod"/>
            </a:pPr>
            <a:r>
              <a:rPr lang="es-MX" dirty="0"/>
              <a:t>Elaborar reporte final de quejas y denuncias</a:t>
            </a:r>
          </a:p>
          <a:p>
            <a:pPr marL="342900" indent="-342900">
              <a:buFont typeface="+mj-lt"/>
              <a:buAutoNum type="arabicPeriod"/>
            </a:pPr>
            <a:r>
              <a:rPr lang="es-MX" dirty="0"/>
              <a:t>Analizar los resultados y elaborar un reporte final de CS y acciones de mejora para el siguiente ejercicio fiscal.</a:t>
            </a:r>
          </a:p>
        </p:txBody>
      </p:sp>
      <p:sp>
        <p:nvSpPr>
          <p:cNvPr id="9" name="CuadroTexto 8">
            <a:extLst>
              <a:ext uri="{FF2B5EF4-FFF2-40B4-BE49-F238E27FC236}">
                <a16:creationId xmlns:a16="http://schemas.microsoft.com/office/drawing/2014/main" id="{9AC1088F-8C3E-E643-839E-FE68CA0369C0}"/>
              </a:ext>
            </a:extLst>
          </p:cNvPr>
          <p:cNvSpPr txBox="1"/>
          <p:nvPr/>
        </p:nvSpPr>
        <p:spPr>
          <a:xfrm>
            <a:off x="3271326" y="5380672"/>
            <a:ext cx="8791203" cy="1477328"/>
          </a:xfrm>
          <a:prstGeom prst="rect">
            <a:avLst/>
          </a:prstGeom>
          <a:noFill/>
        </p:spPr>
        <p:txBody>
          <a:bodyPr wrap="square" rtlCol="0">
            <a:spAutoFit/>
          </a:bodyPr>
          <a:lstStyle/>
          <a:p>
            <a:r>
              <a:rPr lang="es-MX" dirty="0"/>
              <a:t>El (los) objetivo (s) se eligen de acuerdo a los puntos a tratar en la reunion y el nombre del archivo en la minuta, depende del numero de objetivo, Por ejemplo: Reunion para constituir el Comité, nombre del archivo se llamara:</a:t>
            </a:r>
          </a:p>
          <a:p>
            <a:r>
              <a:rPr lang="es-MX" b="1" dirty="0">
                <a:solidFill>
                  <a:srgbClr val="FF0000"/>
                </a:solidFill>
              </a:rPr>
              <a:t>A3-1-UTNC (Significa Anexo 3 del Objetivo 1 de la Universidad Tecnológica del Norte de Coahuila.) </a:t>
            </a:r>
          </a:p>
        </p:txBody>
      </p:sp>
      <p:pic>
        <p:nvPicPr>
          <p:cNvPr id="10" name="Imagen 9">
            <a:extLst>
              <a:ext uri="{FF2B5EF4-FFF2-40B4-BE49-F238E27FC236}">
                <a16:creationId xmlns:a16="http://schemas.microsoft.com/office/drawing/2014/main" id="{4E324F1C-7097-4625-81B2-5441A1F5EB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1598" y="48394"/>
            <a:ext cx="2183130" cy="1276350"/>
          </a:xfrm>
          <a:prstGeom prst="rect">
            <a:avLst/>
          </a:prstGeom>
          <a:noFill/>
          <a:ln>
            <a:noFill/>
          </a:ln>
        </p:spPr>
      </p:pic>
      <p:pic>
        <p:nvPicPr>
          <p:cNvPr id="11" name="Imagen 10">
            <a:extLst>
              <a:ext uri="{FF2B5EF4-FFF2-40B4-BE49-F238E27FC236}">
                <a16:creationId xmlns:a16="http://schemas.microsoft.com/office/drawing/2014/main" id="{A371D7C4-1009-4282-B96E-5B238F5A3389}"/>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361170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CD4A07D1-22A2-ED4D-B31C-335BF5115484}"/>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A7792B7A-F14F-2C47-89FC-00AC975B03F6}"/>
              </a:ext>
            </a:extLst>
          </p:cNvPr>
          <p:cNvSpPr/>
          <p:nvPr/>
        </p:nvSpPr>
        <p:spPr>
          <a:xfrm>
            <a:off x="3" y="1380263"/>
            <a:ext cx="3475631" cy="523220"/>
          </a:xfrm>
          <a:prstGeom prst="rect">
            <a:avLst/>
          </a:prstGeom>
          <a:noFill/>
        </p:spPr>
        <p:txBody>
          <a:bodyPr wrap="none" rtlCol="0">
            <a:spAutoFit/>
          </a:bodyPr>
          <a:lstStyle/>
          <a:p>
            <a:r>
              <a:rPr lang="es-MX" sz="2800" dirty="0"/>
              <a:t>Elaboracion de Minuta</a:t>
            </a:r>
          </a:p>
        </p:txBody>
      </p:sp>
      <p:sp>
        <p:nvSpPr>
          <p:cNvPr id="4" name="CuadroTexto 3">
            <a:extLst>
              <a:ext uri="{FF2B5EF4-FFF2-40B4-BE49-F238E27FC236}">
                <a16:creationId xmlns:a16="http://schemas.microsoft.com/office/drawing/2014/main" id="{EBA88CE5-0AAC-D443-AA01-0874231D818C}"/>
              </a:ext>
            </a:extLst>
          </p:cNvPr>
          <p:cNvSpPr txBox="1"/>
          <p:nvPr/>
        </p:nvSpPr>
        <p:spPr>
          <a:xfrm>
            <a:off x="8053514" y="1761799"/>
            <a:ext cx="4136606" cy="2585323"/>
          </a:xfrm>
          <a:prstGeom prst="rect">
            <a:avLst/>
          </a:prstGeom>
          <a:noFill/>
        </p:spPr>
        <p:txBody>
          <a:bodyPr wrap="square" rtlCol="0">
            <a:spAutoFit/>
          </a:bodyPr>
          <a:lstStyle/>
          <a:p>
            <a:r>
              <a:rPr lang="es-MX" dirty="0"/>
              <a:t>Nombre de la Institución: Universidad Tecnológica del Norte de Coahuila</a:t>
            </a:r>
          </a:p>
          <a:p>
            <a:r>
              <a:rPr lang="es-MX" dirty="0"/>
              <a:t>Nombre del Programa: </a:t>
            </a:r>
            <a:r>
              <a:rPr lang="es-MX" sz="1800" dirty="0">
                <a:latin typeface="Tahoma" panose="020B0604030504040204" pitchFamily="34" charset="0"/>
                <a:ea typeface="Tahoma" panose="020B0604030504040204" pitchFamily="34" charset="0"/>
                <a:cs typeface="Tahoma" panose="020B0604030504040204" pitchFamily="34" charset="0"/>
              </a:rPr>
              <a:t> S247 “Programa para el desarrollo profesional docente”. (PRODEP).</a:t>
            </a:r>
            <a:endParaRPr lang="es-MX" dirty="0"/>
          </a:p>
          <a:p>
            <a:r>
              <a:rPr lang="es-MX" dirty="0"/>
              <a:t>Tipo de Apoyo: Financiero</a:t>
            </a:r>
          </a:p>
          <a:p>
            <a:r>
              <a:rPr lang="es-MX" dirty="0"/>
              <a:t>Ejercicio Fiscal: 2023 (PRODEP)</a:t>
            </a:r>
          </a:p>
          <a:p>
            <a:r>
              <a:rPr lang="es-MX" dirty="0"/>
              <a:t>Periodo de Ejecucion: 04 de Octubre a Diciembre 2023.</a:t>
            </a:r>
          </a:p>
        </p:txBody>
      </p:sp>
      <p:sp>
        <p:nvSpPr>
          <p:cNvPr id="10" name="CuadroTexto 9">
            <a:extLst>
              <a:ext uri="{FF2B5EF4-FFF2-40B4-BE49-F238E27FC236}">
                <a16:creationId xmlns:a16="http://schemas.microsoft.com/office/drawing/2014/main" id="{3A334F8C-6260-2A43-B8AF-BD72A60914FF}"/>
              </a:ext>
            </a:extLst>
          </p:cNvPr>
          <p:cNvSpPr txBox="1"/>
          <p:nvPr/>
        </p:nvSpPr>
        <p:spPr>
          <a:xfrm>
            <a:off x="8595357" y="4809883"/>
            <a:ext cx="3416534" cy="1477328"/>
          </a:xfrm>
          <a:prstGeom prst="rect">
            <a:avLst/>
          </a:prstGeom>
          <a:noFill/>
        </p:spPr>
        <p:txBody>
          <a:bodyPr wrap="square" rtlCol="0">
            <a:spAutoFit/>
          </a:bodyPr>
          <a:lstStyle/>
          <a:p>
            <a:r>
              <a:rPr lang="es-MX" dirty="0"/>
              <a:t>Aquí se van a describir los datos del apoyo (conforme al anexo de ejecucion y desglosar los montos por proyecto), Fecha de registro y numero de registro en el SICS.</a:t>
            </a:r>
          </a:p>
        </p:txBody>
      </p:sp>
      <p:sp>
        <p:nvSpPr>
          <p:cNvPr id="2" name="Cerrar llave 1">
            <a:extLst>
              <a:ext uri="{FF2B5EF4-FFF2-40B4-BE49-F238E27FC236}">
                <a16:creationId xmlns:a16="http://schemas.microsoft.com/office/drawing/2014/main" id="{41F76631-79BE-3C4A-8D1A-C0E0DA362945}"/>
              </a:ext>
            </a:extLst>
          </p:cNvPr>
          <p:cNvSpPr/>
          <p:nvPr/>
        </p:nvSpPr>
        <p:spPr>
          <a:xfrm>
            <a:off x="7506393" y="4070123"/>
            <a:ext cx="242632" cy="1042204"/>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 name="Cerrar llave 12">
            <a:extLst>
              <a:ext uri="{FF2B5EF4-FFF2-40B4-BE49-F238E27FC236}">
                <a16:creationId xmlns:a16="http://schemas.microsoft.com/office/drawing/2014/main" id="{1CF43A77-B4EC-7241-988B-E1AD36B39812}"/>
              </a:ext>
            </a:extLst>
          </p:cNvPr>
          <p:cNvSpPr/>
          <p:nvPr/>
        </p:nvSpPr>
        <p:spPr>
          <a:xfrm>
            <a:off x="7452338" y="3219613"/>
            <a:ext cx="304489" cy="760713"/>
          </a:xfrm>
          <a:prstGeom prst="rightBrace">
            <a:avLst>
              <a:gd name="adj1" fmla="val 185984"/>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4" name="CuadroTexto 13">
            <a:extLst>
              <a:ext uri="{FF2B5EF4-FFF2-40B4-BE49-F238E27FC236}">
                <a16:creationId xmlns:a16="http://schemas.microsoft.com/office/drawing/2014/main" id="{E5766C8E-A3C6-2047-90D3-400A37688FD8}"/>
              </a:ext>
            </a:extLst>
          </p:cNvPr>
          <p:cNvSpPr txBox="1"/>
          <p:nvPr/>
        </p:nvSpPr>
        <p:spPr>
          <a:xfrm>
            <a:off x="538699" y="4312869"/>
            <a:ext cx="1687927" cy="1477328"/>
          </a:xfrm>
          <a:prstGeom prst="rect">
            <a:avLst/>
          </a:prstGeom>
          <a:noFill/>
        </p:spPr>
        <p:txBody>
          <a:bodyPr wrap="square" rtlCol="0">
            <a:spAutoFit/>
          </a:bodyPr>
          <a:lstStyle/>
          <a:p>
            <a:r>
              <a:rPr lang="es-MX" dirty="0"/>
              <a:t>Nombre de los funcionarios, beneficiarios y otros asistentes.</a:t>
            </a:r>
          </a:p>
        </p:txBody>
      </p:sp>
      <p:cxnSp>
        <p:nvCxnSpPr>
          <p:cNvPr id="15" name="Conector recto de flecha 14">
            <a:extLst>
              <a:ext uri="{FF2B5EF4-FFF2-40B4-BE49-F238E27FC236}">
                <a16:creationId xmlns:a16="http://schemas.microsoft.com/office/drawing/2014/main" id="{CE6C55E0-4FE5-ED49-99CE-1F268BA9C7A1}"/>
              </a:ext>
            </a:extLst>
          </p:cNvPr>
          <p:cNvCxnSpPr>
            <a:cxnSpLocks/>
          </p:cNvCxnSpPr>
          <p:nvPr/>
        </p:nvCxnSpPr>
        <p:spPr>
          <a:xfrm flipH="1" flipV="1">
            <a:off x="5467642" y="3429000"/>
            <a:ext cx="3127715" cy="1683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F5CA6877-5908-A84C-B65E-0158FDF4A860}"/>
              </a:ext>
            </a:extLst>
          </p:cNvPr>
          <p:cNvCxnSpPr>
            <a:cxnSpLocks/>
          </p:cNvCxnSpPr>
          <p:nvPr/>
        </p:nvCxnSpPr>
        <p:spPr>
          <a:xfrm flipH="1">
            <a:off x="6808054" y="2244066"/>
            <a:ext cx="1245461" cy="1060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527838A0-B773-3647-B82E-171EAE8963DD}"/>
              </a:ext>
            </a:extLst>
          </p:cNvPr>
          <p:cNvCxnSpPr/>
          <p:nvPr/>
        </p:nvCxnSpPr>
        <p:spPr>
          <a:xfrm>
            <a:off x="1034759" y="2307341"/>
            <a:ext cx="889462" cy="443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Abrir llave 20">
            <a:extLst>
              <a:ext uri="{FF2B5EF4-FFF2-40B4-BE49-F238E27FC236}">
                <a16:creationId xmlns:a16="http://schemas.microsoft.com/office/drawing/2014/main" id="{AE449940-C088-8749-AC30-876F52D6F87D}"/>
              </a:ext>
            </a:extLst>
          </p:cNvPr>
          <p:cNvSpPr/>
          <p:nvPr/>
        </p:nvSpPr>
        <p:spPr>
          <a:xfrm>
            <a:off x="2112733" y="4710608"/>
            <a:ext cx="657820" cy="2025683"/>
          </a:xfrm>
          <a:prstGeom prst="leftBrace">
            <a:avLst>
              <a:gd name="adj1" fmla="val 8333"/>
              <a:gd name="adj2" fmla="val 50759"/>
            </a:avLst>
          </a:prstGeom>
          <a:ln w="22225"/>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cxnSp>
        <p:nvCxnSpPr>
          <p:cNvPr id="23" name="Conector recto de flecha 22">
            <a:extLst>
              <a:ext uri="{FF2B5EF4-FFF2-40B4-BE49-F238E27FC236}">
                <a16:creationId xmlns:a16="http://schemas.microsoft.com/office/drawing/2014/main" id="{355AA209-317A-8D4B-B8BA-A0EF1CF9584E}"/>
              </a:ext>
            </a:extLst>
          </p:cNvPr>
          <p:cNvCxnSpPr>
            <a:cxnSpLocks/>
          </p:cNvCxnSpPr>
          <p:nvPr/>
        </p:nvCxnSpPr>
        <p:spPr>
          <a:xfrm>
            <a:off x="2599242" y="4660565"/>
            <a:ext cx="435240" cy="298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C18CFD16-63E9-494C-869B-09B07C841D6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4580" y="59057"/>
            <a:ext cx="2183130" cy="1276350"/>
          </a:xfrm>
          <a:prstGeom prst="rect">
            <a:avLst/>
          </a:prstGeom>
          <a:noFill/>
          <a:ln>
            <a:noFill/>
          </a:ln>
        </p:spPr>
      </p:pic>
      <p:pic>
        <p:nvPicPr>
          <p:cNvPr id="22" name="Imagen 21">
            <a:extLst>
              <a:ext uri="{FF2B5EF4-FFF2-40B4-BE49-F238E27FC236}">
                <a16:creationId xmlns:a16="http://schemas.microsoft.com/office/drawing/2014/main" id="{407A97FF-BC6F-4127-B159-AF9AC85A8015}"/>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3" name="Imagen 2">
            <a:extLst>
              <a:ext uri="{FF2B5EF4-FFF2-40B4-BE49-F238E27FC236}">
                <a16:creationId xmlns:a16="http://schemas.microsoft.com/office/drawing/2014/main" id="{DA0F6C22-B01B-411A-A03D-C5B1730DD1CA}"/>
              </a:ext>
            </a:extLst>
          </p:cNvPr>
          <p:cNvPicPr>
            <a:picLocks noChangeAspect="1"/>
          </p:cNvPicPr>
          <p:nvPr/>
        </p:nvPicPr>
        <p:blipFill>
          <a:blip r:embed="rId5"/>
          <a:stretch>
            <a:fillRect/>
          </a:stretch>
        </p:blipFill>
        <p:spPr>
          <a:xfrm>
            <a:off x="2770553" y="2585504"/>
            <a:ext cx="4940085" cy="4573828"/>
          </a:xfrm>
          <a:prstGeom prst="rect">
            <a:avLst/>
          </a:prstGeom>
        </p:spPr>
      </p:pic>
      <p:graphicFrame>
        <p:nvGraphicFramePr>
          <p:cNvPr id="5" name="Tabla 4">
            <a:extLst>
              <a:ext uri="{FF2B5EF4-FFF2-40B4-BE49-F238E27FC236}">
                <a16:creationId xmlns:a16="http://schemas.microsoft.com/office/drawing/2014/main" id="{8F03C954-8CA9-4717-B7E1-77D69207A033}"/>
              </a:ext>
            </a:extLst>
          </p:cNvPr>
          <p:cNvGraphicFramePr>
            <a:graphicFrameLocks noGrp="1"/>
          </p:cNvGraphicFramePr>
          <p:nvPr>
            <p:extLst>
              <p:ext uri="{D42A27DB-BD31-4B8C-83A1-F6EECF244321}">
                <p14:modId xmlns:p14="http://schemas.microsoft.com/office/powerpoint/2010/main" val="3965231423"/>
              </p:ext>
            </p:extLst>
          </p:nvPr>
        </p:nvGraphicFramePr>
        <p:xfrm>
          <a:off x="161365" y="1916500"/>
          <a:ext cx="6124174" cy="588495"/>
        </p:xfrm>
        <a:graphic>
          <a:graphicData uri="http://schemas.openxmlformats.org/drawingml/2006/table">
            <a:tbl>
              <a:tblPr/>
              <a:tblGrid>
                <a:gridCol w="6124174">
                  <a:extLst>
                    <a:ext uri="{9D8B030D-6E8A-4147-A177-3AD203B41FA5}">
                      <a16:colId xmlns:a16="http://schemas.microsoft.com/office/drawing/2014/main" val="4261794613"/>
                    </a:ext>
                  </a:extLst>
                </a:gridCol>
              </a:tblGrid>
              <a:tr h="588495">
                <a:tc>
                  <a:txBody>
                    <a:bodyPr/>
                    <a:lstStyle/>
                    <a:p>
                      <a:r>
                        <a:rPr lang="es-MX" sz="2000" b="1" dirty="0"/>
                        <a:t>Anexo 2. – Minuta de reunión de contraloría social.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89385498"/>
                  </a:ext>
                </a:extLst>
              </a:tr>
            </a:tbl>
          </a:graphicData>
        </a:graphic>
      </p:graphicFrame>
    </p:spTree>
    <p:extLst>
      <p:ext uri="{BB962C8B-B14F-4D97-AF65-F5344CB8AC3E}">
        <p14:creationId xmlns:p14="http://schemas.microsoft.com/office/powerpoint/2010/main" val="228987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CD4A07D1-22A2-ED4D-B31C-335BF5115484}"/>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EBA88CE5-0AAC-D443-AA01-0874231D818C}"/>
              </a:ext>
            </a:extLst>
          </p:cNvPr>
          <p:cNvSpPr txBox="1"/>
          <p:nvPr/>
        </p:nvSpPr>
        <p:spPr>
          <a:xfrm>
            <a:off x="6949441" y="2357280"/>
            <a:ext cx="4873555" cy="923330"/>
          </a:xfrm>
          <a:prstGeom prst="rect">
            <a:avLst/>
          </a:prstGeom>
          <a:noFill/>
        </p:spPr>
        <p:txBody>
          <a:bodyPr wrap="square" rtlCol="0">
            <a:spAutoFit/>
          </a:bodyPr>
          <a:lstStyle/>
          <a:p>
            <a:pPr algn="just"/>
            <a:r>
              <a:rPr lang="es-MX" dirty="0"/>
              <a:t>Esta minuta es la mas importante de todas y es la que mas se utiliza, y en donde se va a plasmar cada uno de los objetivos, (1 minuta por objetivo)</a:t>
            </a:r>
          </a:p>
        </p:txBody>
      </p:sp>
      <p:sp>
        <p:nvSpPr>
          <p:cNvPr id="14" name="CuadroTexto 13">
            <a:extLst>
              <a:ext uri="{FF2B5EF4-FFF2-40B4-BE49-F238E27FC236}">
                <a16:creationId xmlns:a16="http://schemas.microsoft.com/office/drawing/2014/main" id="{E5766C8E-A3C6-2047-90D3-400A37688FD8}"/>
              </a:ext>
            </a:extLst>
          </p:cNvPr>
          <p:cNvSpPr txBox="1"/>
          <p:nvPr/>
        </p:nvSpPr>
        <p:spPr>
          <a:xfrm>
            <a:off x="2305331" y="6368826"/>
            <a:ext cx="4379657" cy="338554"/>
          </a:xfrm>
          <a:prstGeom prst="rect">
            <a:avLst/>
          </a:prstGeom>
          <a:noFill/>
        </p:spPr>
        <p:txBody>
          <a:bodyPr wrap="square" rtlCol="0">
            <a:spAutoFit/>
          </a:bodyPr>
          <a:lstStyle/>
          <a:p>
            <a:r>
              <a:rPr lang="es-MX" sz="1600" b="1" dirty="0"/>
              <a:t>El Tema lo van a poner tal cual de esta lista</a:t>
            </a:r>
          </a:p>
        </p:txBody>
      </p:sp>
      <p:cxnSp>
        <p:nvCxnSpPr>
          <p:cNvPr id="15" name="Conector recto de flecha 14">
            <a:extLst>
              <a:ext uri="{FF2B5EF4-FFF2-40B4-BE49-F238E27FC236}">
                <a16:creationId xmlns:a16="http://schemas.microsoft.com/office/drawing/2014/main" id="{CE6C55E0-4FE5-ED49-99CE-1F268BA9C7A1}"/>
              </a:ext>
            </a:extLst>
          </p:cNvPr>
          <p:cNvCxnSpPr>
            <a:cxnSpLocks/>
          </p:cNvCxnSpPr>
          <p:nvPr/>
        </p:nvCxnSpPr>
        <p:spPr>
          <a:xfrm flipH="1">
            <a:off x="3548505" y="2765962"/>
            <a:ext cx="3325092" cy="573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355AA209-317A-8D4B-B8BA-A0EF1CF9584E}"/>
              </a:ext>
            </a:extLst>
          </p:cNvPr>
          <p:cNvCxnSpPr>
            <a:cxnSpLocks/>
          </p:cNvCxnSpPr>
          <p:nvPr/>
        </p:nvCxnSpPr>
        <p:spPr>
          <a:xfrm>
            <a:off x="4495160" y="3429000"/>
            <a:ext cx="1797574" cy="858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CEB518CF-D4FC-6D46-B999-8EBF802F54D0}"/>
              </a:ext>
            </a:extLst>
          </p:cNvPr>
          <p:cNvSpPr txBox="1"/>
          <p:nvPr/>
        </p:nvSpPr>
        <p:spPr>
          <a:xfrm>
            <a:off x="6949441" y="3857520"/>
            <a:ext cx="4962697" cy="2492990"/>
          </a:xfrm>
          <a:prstGeom prst="rect">
            <a:avLst/>
          </a:prstGeom>
          <a:noFill/>
        </p:spPr>
        <p:txBody>
          <a:bodyPr wrap="square" rtlCol="0">
            <a:spAutoFit/>
          </a:bodyPr>
          <a:lstStyle/>
          <a:p>
            <a:pPr algn="ctr"/>
            <a:r>
              <a:rPr lang="es-MX" sz="1200" dirty="0"/>
              <a:t>Temas de la Reunion</a:t>
            </a:r>
          </a:p>
          <a:p>
            <a:pPr algn="ctr"/>
            <a:endParaRPr lang="es-MX" sz="1200" dirty="0"/>
          </a:p>
          <a:p>
            <a:pPr marL="342900" indent="-342900">
              <a:buFont typeface="+mj-lt"/>
              <a:buAutoNum type="arabicPeriod"/>
            </a:pPr>
            <a:r>
              <a:rPr lang="es-MX" sz="1200" dirty="0"/>
              <a:t>Constituir el Comité de Consultoria Social</a:t>
            </a:r>
          </a:p>
          <a:p>
            <a:pPr marL="342900" indent="-342900">
              <a:buFont typeface="+mj-lt"/>
              <a:buAutoNum type="arabicPeriod"/>
            </a:pPr>
            <a:r>
              <a:rPr lang="es-MX" sz="1200" dirty="0"/>
              <a:t>Capacitar a los integrantes del Comité de CS</a:t>
            </a:r>
          </a:p>
          <a:p>
            <a:pPr marL="342900" indent="-342900">
              <a:buFont typeface="+mj-lt"/>
              <a:buAutoNum type="arabicPeriod"/>
            </a:pPr>
            <a:r>
              <a:rPr lang="es-MX" sz="1200" dirty="0"/>
              <a:t>Supervisar la distribución y cierre del presupuesto asignado</a:t>
            </a:r>
          </a:p>
          <a:p>
            <a:pPr marL="342900" indent="-342900">
              <a:buFont typeface="+mj-lt"/>
              <a:buAutoNum type="arabicPeriod"/>
            </a:pPr>
            <a:r>
              <a:rPr lang="es-MX" sz="1200" dirty="0"/>
              <a:t>Supervisar la distribucion y cierre de los materiales de capacitacion</a:t>
            </a:r>
          </a:p>
          <a:p>
            <a:pPr marL="342900" indent="-342900">
              <a:buFont typeface="+mj-lt"/>
              <a:buAutoNum type="arabicPeriod"/>
            </a:pPr>
            <a:r>
              <a:rPr lang="es-MX" sz="1200" dirty="0"/>
              <a:t>Supervisar la distribucion y cierre de los materiales de difusion</a:t>
            </a:r>
          </a:p>
          <a:p>
            <a:pPr marL="342900" indent="-342900">
              <a:buFont typeface="+mj-lt"/>
              <a:buAutoNum type="arabicPeriod"/>
            </a:pPr>
            <a:r>
              <a:rPr lang="es-MX" sz="1200" dirty="0"/>
              <a:t>Verificar que se hayan realizado todas las actividades programadas en el PITCS al cierre de año</a:t>
            </a:r>
          </a:p>
          <a:p>
            <a:pPr marL="342900" indent="-342900">
              <a:buFont typeface="+mj-lt"/>
              <a:buAutoNum type="arabicPeriod"/>
            </a:pPr>
            <a:r>
              <a:rPr lang="es-MX" sz="1200" dirty="0"/>
              <a:t>Realizar el informa final del CCS y subirlo en la pagina de la Universidad</a:t>
            </a:r>
          </a:p>
          <a:p>
            <a:pPr marL="342900" indent="-342900">
              <a:buFont typeface="+mj-lt"/>
              <a:buAutoNum type="arabicPeriod"/>
            </a:pPr>
            <a:r>
              <a:rPr lang="es-MX" sz="1200" dirty="0"/>
              <a:t>Elaborar reporte final de quejas y denuncias</a:t>
            </a:r>
          </a:p>
          <a:p>
            <a:pPr marL="342900" indent="-342900">
              <a:buFont typeface="+mj-lt"/>
              <a:buAutoNum type="arabicPeriod"/>
            </a:pPr>
            <a:r>
              <a:rPr lang="es-MX" sz="1200" dirty="0"/>
              <a:t>Analizar los resultados y elaborar un reporte final de CS y acciones de mejora para el siguiente ejercicio fiscal.</a:t>
            </a:r>
          </a:p>
        </p:txBody>
      </p:sp>
      <p:pic>
        <p:nvPicPr>
          <p:cNvPr id="12" name="Imagen 11">
            <a:extLst>
              <a:ext uri="{FF2B5EF4-FFF2-40B4-BE49-F238E27FC236}">
                <a16:creationId xmlns:a16="http://schemas.microsoft.com/office/drawing/2014/main" id="{CDA7A93B-372C-4548-833A-8F7E523F36D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2375" y="49100"/>
            <a:ext cx="2183130" cy="1276350"/>
          </a:xfrm>
          <a:prstGeom prst="rect">
            <a:avLst/>
          </a:prstGeom>
          <a:noFill/>
          <a:ln>
            <a:noFill/>
          </a:ln>
        </p:spPr>
      </p:pic>
      <p:pic>
        <p:nvPicPr>
          <p:cNvPr id="13" name="Imagen 12">
            <a:extLst>
              <a:ext uri="{FF2B5EF4-FFF2-40B4-BE49-F238E27FC236}">
                <a16:creationId xmlns:a16="http://schemas.microsoft.com/office/drawing/2014/main" id="{C24CE70E-BD19-4B30-B8E1-34915669D456}"/>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2" name="Imagen 1">
            <a:extLst>
              <a:ext uri="{FF2B5EF4-FFF2-40B4-BE49-F238E27FC236}">
                <a16:creationId xmlns:a16="http://schemas.microsoft.com/office/drawing/2014/main" id="{C9DA5DB1-3EA4-4C90-BF11-431BA5CA03DE}"/>
              </a:ext>
            </a:extLst>
          </p:cNvPr>
          <p:cNvPicPr>
            <a:picLocks noChangeAspect="1"/>
          </p:cNvPicPr>
          <p:nvPr/>
        </p:nvPicPr>
        <p:blipFill>
          <a:blip r:embed="rId5"/>
          <a:stretch>
            <a:fillRect/>
          </a:stretch>
        </p:blipFill>
        <p:spPr>
          <a:xfrm>
            <a:off x="1027611" y="1325450"/>
            <a:ext cx="6347460" cy="5165059"/>
          </a:xfrm>
          <a:prstGeom prst="rect">
            <a:avLst/>
          </a:prstGeom>
        </p:spPr>
      </p:pic>
      <p:graphicFrame>
        <p:nvGraphicFramePr>
          <p:cNvPr id="3" name="Tabla 2">
            <a:extLst>
              <a:ext uri="{FF2B5EF4-FFF2-40B4-BE49-F238E27FC236}">
                <a16:creationId xmlns:a16="http://schemas.microsoft.com/office/drawing/2014/main" id="{BE2807D3-32C8-4CBD-ADBA-6B9301B93660}"/>
              </a:ext>
            </a:extLst>
          </p:cNvPr>
          <p:cNvGraphicFramePr>
            <a:graphicFrameLocks noGrp="1"/>
          </p:cNvGraphicFramePr>
          <p:nvPr>
            <p:extLst>
              <p:ext uri="{D42A27DB-BD31-4B8C-83A1-F6EECF244321}">
                <p14:modId xmlns:p14="http://schemas.microsoft.com/office/powerpoint/2010/main" val="527364127"/>
              </p:ext>
            </p:extLst>
          </p:nvPr>
        </p:nvGraphicFramePr>
        <p:xfrm>
          <a:off x="445675" y="3724188"/>
          <a:ext cx="937451" cy="1432560"/>
        </p:xfrm>
        <a:graphic>
          <a:graphicData uri="http://schemas.openxmlformats.org/drawingml/2006/table">
            <a:tbl>
              <a:tblPr/>
              <a:tblGrid>
                <a:gridCol w="937451">
                  <a:extLst>
                    <a:ext uri="{9D8B030D-6E8A-4147-A177-3AD203B41FA5}">
                      <a16:colId xmlns:a16="http://schemas.microsoft.com/office/drawing/2014/main" val="445993627"/>
                    </a:ext>
                  </a:extLst>
                </a:gridCol>
              </a:tblGrid>
              <a:tr h="11251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000" dirty="0"/>
                        <a:t>Resultados de la reunión, al menos registrar un comentario en los puntos 2 y 3</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483982266"/>
                  </a:ext>
                </a:extLst>
              </a:tr>
            </a:tbl>
          </a:graphicData>
        </a:graphic>
      </p:graphicFrame>
    </p:spTree>
    <p:extLst>
      <p:ext uri="{BB962C8B-B14F-4D97-AF65-F5344CB8AC3E}">
        <p14:creationId xmlns:p14="http://schemas.microsoft.com/office/powerpoint/2010/main" val="2853623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EBD4EB1A-0BA8-7746-92A9-F1B304DFBFD0}"/>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473A1881-9AB1-B94D-913E-A9F8380AD24D}"/>
              </a:ext>
            </a:extLst>
          </p:cNvPr>
          <p:cNvSpPr txBox="1"/>
          <p:nvPr/>
        </p:nvSpPr>
        <p:spPr>
          <a:xfrm>
            <a:off x="7556278" y="1866829"/>
            <a:ext cx="3582784" cy="1200329"/>
          </a:xfrm>
          <a:prstGeom prst="rect">
            <a:avLst/>
          </a:prstGeom>
          <a:noFill/>
        </p:spPr>
        <p:txBody>
          <a:bodyPr wrap="square" rtlCol="0">
            <a:spAutoFit/>
          </a:bodyPr>
          <a:lstStyle/>
          <a:p>
            <a:pPr algn="just"/>
            <a:r>
              <a:rPr lang="es-MX" dirty="0"/>
              <a:t>En la segunda hoja, van a quedar asentados los acuerdos a los que llegaron, asi como los compromisos para la siguiente reunion</a:t>
            </a:r>
          </a:p>
        </p:txBody>
      </p:sp>
      <p:sp>
        <p:nvSpPr>
          <p:cNvPr id="10" name="CuadroTexto 9">
            <a:extLst>
              <a:ext uri="{FF2B5EF4-FFF2-40B4-BE49-F238E27FC236}">
                <a16:creationId xmlns:a16="http://schemas.microsoft.com/office/drawing/2014/main" id="{B8D48220-72DB-AE4E-B6F8-BD1111463534}"/>
              </a:ext>
            </a:extLst>
          </p:cNvPr>
          <p:cNvSpPr txBox="1"/>
          <p:nvPr/>
        </p:nvSpPr>
        <p:spPr>
          <a:xfrm>
            <a:off x="7556278" y="3268955"/>
            <a:ext cx="3582784" cy="646331"/>
          </a:xfrm>
          <a:prstGeom prst="rect">
            <a:avLst/>
          </a:prstGeom>
          <a:noFill/>
        </p:spPr>
        <p:txBody>
          <a:bodyPr wrap="square" rtlCol="0">
            <a:spAutoFit/>
          </a:bodyPr>
          <a:lstStyle/>
          <a:p>
            <a:pPr algn="just"/>
            <a:r>
              <a:rPr lang="es-MX" dirty="0"/>
              <a:t>Nombre del comité Universidad Tecnológica del Norte de Coahuila.</a:t>
            </a:r>
          </a:p>
        </p:txBody>
      </p:sp>
      <p:sp>
        <p:nvSpPr>
          <p:cNvPr id="11" name="CuadroTexto 10">
            <a:extLst>
              <a:ext uri="{FF2B5EF4-FFF2-40B4-BE49-F238E27FC236}">
                <a16:creationId xmlns:a16="http://schemas.microsoft.com/office/drawing/2014/main" id="{45DAA3C2-AF9D-664A-BF08-AB9A0429D3BD}"/>
              </a:ext>
            </a:extLst>
          </p:cNvPr>
          <p:cNvSpPr txBox="1"/>
          <p:nvPr/>
        </p:nvSpPr>
        <p:spPr>
          <a:xfrm>
            <a:off x="7556278" y="4948080"/>
            <a:ext cx="3582784" cy="923330"/>
          </a:xfrm>
          <a:prstGeom prst="rect">
            <a:avLst/>
          </a:prstGeom>
          <a:noFill/>
        </p:spPr>
        <p:txBody>
          <a:bodyPr wrap="square" rtlCol="0">
            <a:spAutoFit/>
          </a:bodyPr>
          <a:lstStyle/>
          <a:p>
            <a:pPr algn="just"/>
            <a:r>
              <a:rPr lang="es-MX" dirty="0"/>
              <a:t>Aquí van los Datos de contacto de los servidores publicos involucrados y de los beneficiarios del proyecto</a:t>
            </a:r>
          </a:p>
        </p:txBody>
      </p:sp>
      <p:cxnSp>
        <p:nvCxnSpPr>
          <p:cNvPr id="12" name="Conector recto de flecha 11">
            <a:extLst>
              <a:ext uri="{FF2B5EF4-FFF2-40B4-BE49-F238E27FC236}">
                <a16:creationId xmlns:a16="http://schemas.microsoft.com/office/drawing/2014/main" id="{CF99500A-6116-0344-922D-95FB4CA49C54}"/>
              </a:ext>
            </a:extLst>
          </p:cNvPr>
          <p:cNvCxnSpPr>
            <a:cxnSpLocks/>
          </p:cNvCxnSpPr>
          <p:nvPr/>
        </p:nvCxnSpPr>
        <p:spPr>
          <a:xfrm flipH="1">
            <a:off x="7190655" y="5334224"/>
            <a:ext cx="737359" cy="156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333A10CB-30FF-7A4C-A8EB-7C6B3B607E45}"/>
              </a:ext>
            </a:extLst>
          </p:cNvPr>
          <p:cNvCxnSpPr>
            <a:cxnSpLocks/>
          </p:cNvCxnSpPr>
          <p:nvPr/>
        </p:nvCxnSpPr>
        <p:spPr>
          <a:xfrm flipH="1" flipV="1">
            <a:off x="5232869" y="2328421"/>
            <a:ext cx="3915570" cy="1201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CF089DC8-363E-DC4C-A2DA-1C365B23CECE}"/>
              </a:ext>
            </a:extLst>
          </p:cNvPr>
          <p:cNvSpPr/>
          <p:nvPr/>
        </p:nvSpPr>
        <p:spPr>
          <a:xfrm>
            <a:off x="66502" y="2253293"/>
            <a:ext cx="2842958" cy="1754326"/>
          </a:xfrm>
          <a:prstGeom prst="rect">
            <a:avLst/>
          </a:prstGeom>
          <a:noFill/>
        </p:spPr>
        <p:txBody>
          <a:bodyPr wrap="square" rtlCol="0">
            <a:spAutoFit/>
          </a:bodyPr>
          <a:lstStyle/>
          <a:p>
            <a:pPr algn="just"/>
            <a:r>
              <a:rPr lang="es-MX" dirty="0"/>
              <a:t>En el caso de que la reunión sea de supervisión del Gasto, favor de poner el monto gastado acumulado del total autorizado y el % de avance acumulado.</a:t>
            </a:r>
          </a:p>
        </p:txBody>
      </p:sp>
      <p:cxnSp>
        <p:nvCxnSpPr>
          <p:cNvPr id="18" name="Conector recto de flecha 17">
            <a:extLst>
              <a:ext uri="{FF2B5EF4-FFF2-40B4-BE49-F238E27FC236}">
                <a16:creationId xmlns:a16="http://schemas.microsoft.com/office/drawing/2014/main" id="{2FF9D010-78C3-F940-8C40-DC98AEAF6ED9}"/>
              </a:ext>
            </a:extLst>
          </p:cNvPr>
          <p:cNvCxnSpPr>
            <a:cxnSpLocks/>
          </p:cNvCxnSpPr>
          <p:nvPr/>
        </p:nvCxnSpPr>
        <p:spPr>
          <a:xfrm>
            <a:off x="2317870" y="3957113"/>
            <a:ext cx="1015534" cy="373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08A37ED3-FD3A-F341-9D2D-DD65F13E09B8}"/>
              </a:ext>
            </a:extLst>
          </p:cNvPr>
          <p:cNvSpPr/>
          <p:nvPr/>
        </p:nvSpPr>
        <p:spPr>
          <a:xfrm>
            <a:off x="0" y="4972775"/>
            <a:ext cx="2909460" cy="1200329"/>
          </a:xfrm>
          <a:prstGeom prst="rect">
            <a:avLst/>
          </a:prstGeom>
          <a:noFill/>
        </p:spPr>
        <p:txBody>
          <a:bodyPr wrap="square" rtlCol="0">
            <a:spAutoFit/>
          </a:bodyPr>
          <a:lstStyle/>
          <a:p>
            <a:r>
              <a:rPr lang="es-MX" dirty="0"/>
              <a:t>Firma primeramente el Responsable de CS de la IE, el representante del CCS y un beneficiario del Programa</a:t>
            </a:r>
          </a:p>
        </p:txBody>
      </p:sp>
      <p:cxnSp>
        <p:nvCxnSpPr>
          <p:cNvPr id="22" name="Conector recto de flecha 21">
            <a:extLst>
              <a:ext uri="{FF2B5EF4-FFF2-40B4-BE49-F238E27FC236}">
                <a16:creationId xmlns:a16="http://schemas.microsoft.com/office/drawing/2014/main" id="{CC353E77-D495-784B-A620-AA3ED0D87410}"/>
              </a:ext>
            </a:extLst>
          </p:cNvPr>
          <p:cNvCxnSpPr>
            <a:cxnSpLocks/>
          </p:cNvCxnSpPr>
          <p:nvPr/>
        </p:nvCxnSpPr>
        <p:spPr>
          <a:xfrm flipV="1">
            <a:off x="3040317" y="4948080"/>
            <a:ext cx="1310249" cy="386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F5FC2C93-8AFE-45FF-A5EA-DD35CFD1455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2375" y="49100"/>
            <a:ext cx="2183130" cy="1276350"/>
          </a:xfrm>
          <a:prstGeom prst="rect">
            <a:avLst/>
          </a:prstGeom>
          <a:noFill/>
          <a:ln>
            <a:noFill/>
          </a:ln>
        </p:spPr>
      </p:pic>
      <p:pic>
        <p:nvPicPr>
          <p:cNvPr id="19" name="Imagen 18">
            <a:extLst>
              <a:ext uri="{FF2B5EF4-FFF2-40B4-BE49-F238E27FC236}">
                <a16:creationId xmlns:a16="http://schemas.microsoft.com/office/drawing/2014/main" id="{BEDF2CBC-F81A-4712-9FDD-529CEEA9B220}"/>
              </a:ext>
            </a:extLst>
          </p:cNvPr>
          <p:cNvPicPr>
            <a:picLocks noChangeAspect="1"/>
          </p:cNvPicPr>
          <p:nvPr/>
        </p:nvPicPr>
        <p:blipFill>
          <a:blip r:embed="rId3"/>
          <a:stretch>
            <a:fillRect/>
          </a:stretch>
        </p:blipFill>
        <p:spPr>
          <a:xfrm>
            <a:off x="9582149" y="161609"/>
            <a:ext cx="2257425" cy="1200727"/>
          </a:xfrm>
          <a:prstGeom prst="rect">
            <a:avLst/>
          </a:prstGeom>
        </p:spPr>
      </p:pic>
      <p:pic>
        <p:nvPicPr>
          <p:cNvPr id="2" name="Imagen 1">
            <a:extLst>
              <a:ext uri="{FF2B5EF4-FFF2-40B4-BE49-F238E27FC236}">
                <a16:creationId xmlns:a16="http://schemas.microsoft.com/office/drawing/2014/main" id="{56B9B67F-1405-4379-9EDB-BFE888EAC999}"/>
              </a:ext>
            </a:extLst>
          </p:cNvPr>
          <p:cNvPicPr>
            <a:picLocks noChangeAspect="1"/>
          </p:cNvPicPr>
          <p:nvPr/>
        </p:nvPicPr>
        <p:blipFill>
          <a:blip r:embed="rId4"/>
          <a:stretch>
            <a:fillRect/>
          </a:stretch>
        </p:blipFill>
        <p:spPr>
          <a:xfrm>
            <a:off x="2909460" y="1712026"/>
            <a:ext cx="4646818" cy="4924158"/>
          </a:xfrm>
          <a:prstGeom prst="rect">
            <a:avLst/>
          </a:prstGeom>
        </p:spPr>
      </p:pic>
    </p:spTree>
    <p:extLst>
      <p:ext uri="{BB962C8B-B14F-4D97-AF65-F5344CB8AC3E}">
        <p14:creationId xmlns:p14="http://schemas.microsoft.com/office/powerpoint/2010/main" val="3395344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D64334EA-EE1D-E74E-A151-1CA06BF6EC0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B01E6741-8B30-E649-B7C4-09443A75D7BE}"/>
              </a:ext>
            </a:extLst>
          </p:cNvPr>
          <p:cNvSpPr/>
          <p:nvPr/>
        </p:nvSpPr>
        <p:spPr>
          <a:xfrm>
            <a:off x="3" y="1380263"/>
            <a:ext cx="10071988" cy="769441"/>
          </a:xfrm>
          <a:prstGeom prst="rect">
            <a:avLst/>
          </a:prstGeom>
          <a:noFill/>
        </p:spPr>
        <p:txBody>
          <a:bodyPr wrap="none" rtlCol="0">
            <a:spAutoFit/>
          </a:bodyPr>
          <a:lstStyle/>
          <a:p>
            <a:r>
              <a:rPr lang="es-MX" sz="4400" dirty="0">
                <a:latin typeface="Berlin Sans FB Demi" panose="020E0802020502020306" pitchFamily="34" charset="0"/>
              </a:rPr>
              <a:t>Anexo 3 Acta de constitución del comité</a:t>
            </a:r>
          </a:p>
        </p:txBody>
      </p:sp>
      <p:sp>
        <p:nvSpPr>
          <p:cNvPr id="12" name="CuadroTexto 11">
            <a:extLst>
              <a:ext uri="{FF2B5EF4-FFF2-40B4-BE49-F238E27FC236}">
                <a16:creationId xmlns:a16="http://schemas.microsoft.com/office/drawing/2014/main" id="{4C564E78-81D0-144A-BC32-5ED4405204FC}"/>
              </a:ext>
            </a:extLst>
          </p:cNvPr>
          <p:cNvSpPr txBox="1"/>
          <p:nvPr/>
        </p:nvSpPr>
        <p:spPr>
          <a:xfrm>
            <a:off x="292462" y="2538821"/>
            <a:ext cx="1082348" cy="369332"/>
          </a:xfrm>
          <a:prstGeom prst="rect">
            <a:avLst/>
          </a:prstGeom>
          <a:noFill/>
        </p:spPr>
        <p:txBody>
          <a:bodyPr wrap="none" rtlCol="0">
            <a:spAutoFit/>
          </a:bodyPr>
          <a:lstStyle/>
          <a:p>
            <a:r>
              <a:rPr lang="es-MX" dirty="0"/>
              <a:t>Año 2023</a:t>
            </a:r>
          </a:p>
        </p:txBody>
      </p:sp>
      <p:cxnSp>
        <p:nvCxnSpPr>
          <p:cNvPr id="14" name="Conector recto 13">
            <a:extLst>
              <a:ext uri="{FF2B5EF4-FFF2-40B4-BE49-F238E27FC236}">
                <a16:creationId xmlns:a16="http://schemas.microsoft.com/office/drawing/2014/main" id="{591A889C-49EC-8A49-A2CF-6493E9E4E646}"/>
              </a:ext>
            </a:extLst>
          </p:cNvPr>
          <p:cNvCxnSpPr>
            <a:cxnSpLocks/>
          </p:cNvCxnSpPr>
          <p:nvPr/>
        </p:nvCxnSpPr>
        <p:spPr>
          <a:xfrm flipH="1" flipV="1">
            <a:off x="2113109" y="3288385"/>
            <a:ext cx="1190059" cy="426428"/>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89F3150E-58BE-054F-B483-9E63B53668C7}"/>
              </a:ext>
            </a:extLst>
          </p:cNvPr>
          <p:cNvCxnSpPr>
            <a:cxnSpLocks/>
          </p:cNvCxnSpPr>
          <p:nvPr/>
        </p:nvCxnSpPr>
        <p:spPr>
          <a:xfrm flipH="1">
            <a:off x="2734887" y="5346042"/>
            <a:ext cx="1735415" cy="285986"/>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EABB7050-5133-C24F-AC20-11A89C38E334}"/>
              </a:ext>
            </a:extLst>
          </p:cNvPr>
          <p:cNvCxnSpPr/>
          <p:nvPr/>
        </p:nvCxnSpPr>
        <p:spPr>
          <a:xfrm flipH="1" flipV="1">
            <a:off x="4780643" y="4448267"/>
            <a:ext cx="91440" cy="437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B3038D55-AEB8-3847-82AC-3C7875605DA7}"/>
              </a:ext>
            </a:extLst>
          </p:cNvPr>
          <p:cNvCxnSpPr>
            <a:cxnSpLocks/>
          </p:cNvCxnSpPr>
          <p:nvPr/>
        </p:nvCxnSpPr>
        <p:spPr>
          <a:xfrm flipH="1">
            <a:off x="6864846" y="2472870"/>
            <a:ext cx="1472330" cy="1205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89ACB81E-2BF9-5942-9BF3-D4944118ACEF}"/>
              </a:ext>
            </a:extLst>
          </p:cNvPr>
          <p:cNvCxnSpPr>
            <a:cxnSpLocks/>
            <a:stCxn id="12" idx="3"/>
          </p:cNvCxnSpPr>
          <p:nvPr/>
        </p:nvCxnSpPr>
        <p:spPr>
          <a:xfrm>
            <a:off x="1374810" y="2723487"/>
            <a:ext cx="4078149" cy="503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A6053140-9CD0-C245-97C9-963D63EA7351}"/>
              </a:ext>
            </a:extLst>
          </p:cNvPr>
          <p:cNvSpPr txBox="1"/>
          <p:nvPr/>
        </p:nvSpPr>
        <p:spPr>
          <a:xfrm>
            <a:off x="8148210" y="4699711"/>
            <a:ext cx="2686277" cy="923330"/>
          </a:xfrm>
          <a:prstGeom prst="rect">
            <a:avLst/>
          </a:prstGeom>
          <a:noFill/>
        </p:spPr>
        <p:txBody>
          <a:bodyPr wrap="square" rtlCol="0">
            <a:spAutoFit/>
          </a:bodyPr>
          <a:lstStyle>
            <a:defPPr>
              <a:defRPr lang="es-MX"/>
            </a:defPPr>
          </a:lstStyle>
          <a:p>
            <a:r>
              <a:rPr lang="es-MX" dirty="0"/>
              <a:t>Aquí se colocan los compromisos que vienen en el mismo formato.</a:t>
            </a:r>
          </a:p>
        </p:txBody>
      </p:sp>
      <p:cxnSp>
        <p:nvCxnSpPr>
          <p:cNvPr id="27" name="Conector recto de flecha 26">
            <a:extLst>
              <a:ext uri="{FF2B5EF4-FFF2-40B4-BE49-F238E27FC236}">
                <a16:creationId xmlns:a16="http://schemas.microsoft.com/office/drawing/2014/main" id="{92DA0A26-9631-4B45-A4F2-316CA97C000F}"/>
              </a:ext>
            </a:extLst>
          </p:cNvPr>
          <p:cNvCxnSpPr>
            <a:cxnSpLocks/>
            <a:stCxn id="26" idx="1"/>
          </p:cNvCxnSpPr>
          <p:nvPr/>
        </p:nvCxnSpPr>
        <p:spPr>
          <a:xfrm flipH="1">
            <a:off x="7383440" y="5161376"/>
            <a:ext cx="764770" cy="509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206CBC44-E8AB-40D6-A025-C6975C264C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2462" y="0"/>
            <a:ext cx="2183130" cy="1276350"/>
          </a:xfrm>
          <a:prstGeom prst="rect">
            <a:avLst/>
          </a:prstGeom>
          <a:noFill/>
          <a:ln>
            <a:noFill/>
          </a:ln>
        </p:spPr>
      </p:pic>
      <p:pic>
        <p:nvPicPr>
          <p:cNvPr id="19" name="Imagen 18">
            <a:extLst>
              <a:ext uri="{FF2B5EF4-FFF2-40B4-BE49-F238E27FC236}">
                <a16:creationId xmlns:a16="http://schemas.microsoft.com/office/drawing/2014/main" id="{D66E6AFD-E1D2-4EDF-AF1F-CEE6FA8258A4}"/>
              </a:ext>
            </a:extLst>
          </p:cNvPr>
          <p:cNvPicPr>
            <a:picLocks noChangeAspect="1"/>
          </p:cNvPicPr>
          <p:nvPr/>
        </p:nvPicPr>
        <p:blipFill>
          <a:blip r:embed="rId3"/>
          <a:stretch>
            <a:fillRect/>
          </a:stretch>
        </p:blipFill>
        <p:spPr>
          <a:xfrm>
            <a:off x="9582149" y="161609"/>
            <a:ext cx="2257425" cy="1200727"/>
          </a:xfrm>
          <a:prstGeom prst="rect">
            <a:avLst/>
          </a:prstGeom>
        </p:spPr>
      </p:pic>
      <p:pic>
        <p:nvPicPr>
          <p:cNvPr id="2" name="Imagen 1">
            <a:extLst>
              <a:ext uri="{FF2B5EF4-FFF2-40B4-BE49-F238E27FC236}">
                <a16:creationId xmlns:a16="http://schemas.microsoft.com/office/drawing/2014/main" id="{AAEF4E44-6820-4316-BE27-74DA201C03BD}"/>
              </a:ext>
            </a:extLst>
          </p:cNvPr>
          <p:cNvPicPr>
            <a:picLocks noChangeAspect="1"/>
          </p:cNvPicPr>
          <p:nvPr/>
        </p:nvPicPr>
        <p:blipFill>
          <a:blip r:embed="rId4"/>
          <a:stretch>
            <a:fillRect/>
          </a:stretch>
        </p:blipFill>
        <p:spPr>
          <a:xfrm>
            <a:off x="3111304" y="2358941"/>
            <a:ext cx="5036905" cy="4318115"/>
          </a:xfrm>
          <a:prstGeom prst="rect">
            <a:avLst/>
          </a:prstGeom>
        </p:spPr>
      </p:pic>
      <p:graphicFrame>
        <p:nvGraphicFramePr>
          <p:cNvPr id="3" name="Tabla 2">
            <a:extLst>
              <a:ext uri="{FF2B5EF4-FFF2-40B4-BE49-F238E27FC236}">
                <a16:creationId xmlns:a16="http://schemas.microsoft.com/office/drawing/2014/main" id="{0661EA74-8A74-4BC2-8E75-8C0581BCE53C}"/>
              </a:ext>
            </a:extLst>
          </p:cNvPr>
          <p:cNvGraphicFramePr>
            <a:graphicFrameLocks noGrp="1"/>
          </p:cNvGraphicFramePr>
          <p:nvPr>
            <p:extLst>
              <p:ext uri="{D42A27DB-BD31-4B8C-83A1-F6EECF244321}">
                <p14:modId xmlns:p14="http://schemas.microsoft.com/office/powerpoint/2010/main" val="1242012289"/>
              </p:ext>
            </p:extLst>
          </p:nvPr>
        </p:nvGraphicFramePr>
        <p:xfrm>
          <a:off x="384201" y="5148303"/>
          <a:ext cx="2589519" cy="1529122"/>
        </p:xfrm>
        <a:graphic>
          <a:graphicData uri="http://schemas.openxmlformats.org/drawingml/2006/table">
            <a:tbl>
              <a:tblPr/>
              <a:tblGrid>
                <a:gridCol w="2589519">
                  <a:extLst>
                    <a:ext uri="{9D8B030D-6E8A-4147-A177-3AD203B41FA5}">
                      <a16:colId xmlns:a16="http://schemas.microsoft.com/office/drawing/2014/main" val="2025720121"/>
                    </a:ext>
                  </a:extLst>
                </a:gridCol>
              </a:tblGrid>
              <a:tr h="1529122">
                <a:tc>
                  <a:txBody>
                    <a:bodyPr/>
                    <a:lstStyle/>
                    <a:p>
                      <a:r>
                        <a:rPr lang="es-MX" sz="1400" dirty="0"/>
                        <a:t>Se agregan las funciones que vienen en el mismo formato.</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437044648"/>
                  </a:ext>
                </a:extLst>
              </a:tr>
            </a:tbl>
          </a:graphicData>
        </a:graphic>
      </p:graphicFrame>
      <p:graphicFrame>
        <p:nvGraphicFramePr>
          <p:cNvPr id="13" name="Tabla 12">
            <a:extLst>
              <a:ext uri="{FF2B5EF4-FFF2-40B4-BE49-F238E27FC236}">
                <a16:creationId xmlns:a16="http://schemas.microsoft.com/office/drawing/2014/main" id="{C792AB27-8E0E-4E24-90DD-D4DDCE1AB1BE}"/>
              </a:ext>
            </a:extLst>
          </p:cNvPr>
          <p:cNvGraphicFramePr>
            <a:graphicFrameLocks noGrp="1"/>
          </p:cNvGraphicFramePr>
          <p:nvPr>
            <p:extLst>
              <p:ext uri="{D42A27DB-BD31-4B8C-83A1-F6EECF244321}">
                <p14:modId xmlns:p14="http://schemas.microsoft.com/office/powerpoint/2010/main" val="3968656078"/>
              </p:ext>
            </p:extLst>
          </p:nvPr>
        </p:nvGraphicFramePr>
        <p:xfrm>
          <a:off x="430306" y="3058245"/>
          <a:ext cx="1621331" cy="676195"/>
        </p:xfrm>
        <a:graphic>
          <a:graphicData uri="http://schemas.openxmlformats.org/drawingml/2006/table">
            <a:tbl>
              <a:tblPr/>
              <a:tblGrid>
                <a:gridCol w="1621331">
                  <a:extLst>
                    <a:ext uri="{9D8B030D-6E8A-4147-A177-3AD203B41FA5}">
                      <a16:colId xmlns:a16="http://schemas.microsoft.com/office/drawing/2014/main" val="3598223434"/>
                    </a:ext>
                  </a:extLst>
                </a:gridCol>
              </a:tblGrid>
              <a:tr h="676195">
                <a:tc>
                  <a:txBody>
                    <a:bodyPr/>
                    <a:lstStyle/>
                    <a:p>
                      <a:r>
                        <a:rPr lang="es-MX" dirty="0"/>
                        <a:t>Nombre de la Universidad</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093366479"/>
                  </a:ext>
                </a:extLst>
              </a:tr>
            </a:tbl>
          </a:graphicData>
        </a:graphic>
      </p:graphicFrame>
      <p:graphicFrame>
        <p:nvGraphicFramePr>
          <p:cNvPr id="15" name="Tabla 14">
            <a:extLst>
              <a:ext uri="{FF2B5EF4-FFF2-40B4-BE49-F238E27FC236}">
                <a16:creationId xmlns:a16="http://schemas.microsoft.com/office/drawing/2014/main" id="{B76ED557-94F9-457B-8CAE-B72CE5E4ED4B}"/>
              </a:ext>
            </a:extLst>
          </p:cNvPr>
          <p:cNvGraphicFramePr>
            <a:graphicFrameLocks noGrp="1"/>
          </p:cNvGraphicFramePr>
          <p:nvPr>
            <p:extLst>
              <p:ext uri="{D42A27DB-BD31-4B8C-83A1-F6EECF244321}">
                <p14:modId xmlns:p14="http://schemas.microsoft.com/office/powerpoint/2010/main" val="1772103266"/>
              </p:ext>
            </p:extLst>
          </p:nvPr>
        </p:nvGraphicFramePr>
        <p:xfrm>
          <a:off x="8344861" y="2251422"/>
          <a:ext cx="2297526" cy="568618"/>
        </p:xfrm>
        <a:graphic>
          <a:graphicData uri="http://schemas.openxmlformats.org/drawingml/2006/table">
            <a:tbl>
              <a:tblPr/>
              <a:tblGrid>
                <a:gridCol w="2297526">
                  <a:extLst>
                    <a:ext uri="{9D8B030D-6E8A-4147-A177-3AD203B41FA5}">
                      <a16:colId xmlns:a16="http://schemas.microsoft.com/office/drawing/2014/main" val="2794256401"/>
                    </a:ext>
                  </a:extLst>
                </a:gridCol>
              </a:tblGrid>
              <a:tr h="568618">
                <a:tc>
                  <a:txBody>
                    <a:bodyPr/>
                    <a:lstStyle/>
                    <a:p>
                      <a:r>
                        <a:rPr lang="es-MX" sz="1400" dirty="0"/>
                        <a:t>Se agrega una vez que se registra en el sistema.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16657770"/>
                  </a:ext>
                </a:extLst>
              </a:tr>
            </a:tbl>
          </a:graphicData>
        </a:graphic>
      </p:graphicFrame>
    </p:spTree>
    <p:extLst>
      <p:ext uri="{BB962C8B-B14F-4D97-AF65-F5344CB8AC3E}">
        <p14:creationId xmlns:p14="http://schemas.microsoft.com/office/powerpoint/2010/main" val="3386278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3C7E87C-3171-0047-82F5-781C8724620E}"/>
              </a:ext>
            </a:extLst>
          </p:cNvPr>
          <p:cNvSpPr/>
          <p:nvPr/>
        </p:nvSpPr>
        <p:spPr>
          <a:xfrm>
            <a:off x="628073" y="2459504"/>
            <a:ext cx="10793614" cy="400110"/>
          </a:xfrm>
          <a:prstGeom prst="rect">
            <a:avLst/>
          </a:prstGeom>
          <a:noFill/>
        </p:spPr>
        <p:txBody>
          <a:bodyPr wrap="square" rtlCol="0">
            <a:spAutoFit/>
          </a:bodyPr>
          <a:lstStyle/>
          <a:p>
            <a:pPr algn="just"/>
            <a:endParaRPr lang="es-MX" sz="2000" dirty="0">
              <a:latin typeface="Tahoma" panose="020B0604030504040204" pitchFamily="34" charset="0"/>
              <a:ea typeface="Tahoma" panose="020B0604030504040204" pitchFamily="34" charset="0"/>
              <a:cs typeface="Tahoma" panose="020B0604030504040204" pitchFamily="34" charset="0"/>
            </a:endParaRPr>
          </a:p>
        </p:txBody>
      </p:sp>
      <p:sp>
        <p:nvSpPr>
          <p:cNvPr id="5" name="CuadroTexto 4">
            <a:extLst>
              <a:ext uri="{FF2B5EF4-FFF2-40B4-BE49-F238E27FC236}">
                <a16:creationId xmlns:a16="http://schemas.microsoft.com/office/drawing/2014/main" id="{7B01BCBF-AA27-064A-8BD9-CEA5C194738F}"/>
              </a:ext>
            </a:extLst>
          </p:cNvPr>
          <p:cNvSpPr txBox="1"/>
          <p:nvPr/>
        </p:nvSpPr>
        <p:spPr>
          <a:xfrm>
            <a:off x="0" y="1367246"/>
            <a:ext cx="184731" cy="769441"/>
          </a:xfrm>
          <a:prstGeom prst="rect">
            <a:avLst/>
          </a:prstGeom>
          <a:noFill/>
        </p:spPr>
        <p:txBody>
          <a:bodyPr wrap="none" rtlCol="0">
            <a:spAutoFit/>
          </a:bodyPr>
          <a:lstStyle>
            <a:defPPr>
              <a:defRPr lang="es-MX"/>
            </a:defPPr>
            <a:lvl1pPr>
              <a:defRPr sz="4400"/>
            </a:lvl1pPr>
          </a:lstStyle>
          <a:p>
            <a:endParaRPr lang="es-MX" dirty="0" err="1">
              <a:latin typeface="Berlin Sans FB Demi" panose="020E0802020502020306" pitchFamily="34" charset="0"/>
            </a:endParaRPr>
          </a:p>
        </p:txBody>
      </p:sp>
      <p:cxnSp>
        <p:nvCxnSpPr>
          <p:cNvPr id="8" name="Conector recto 7">
            <a:extLst>
              <a:ext uri="{FF2B5EF4-FFF2-40B4-BE49-F238E27FC236}">
                <a16:creationId xmlns:a16="http://schemas.microsoft.com/office/drawing/2014/main" id="{840CCFAB-BBC3-5A4E-9F79-64C9C9B9CD6E}"/>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D297F4BD-CFA5-4808-B8CA-D3C2967DBAC0}"/>
              </a:ext>
            </a:extLst>
          </p:cNvPr>
          <p:cNvSpPr txBox="1"/>
          <p:nvPr/>
        </p:nvSpPr>
        <p:spPr>
          <a:xfrm>
            <a:off x="803563" y="2371065"/>
            <a:ext cx="4899654" cy="4524315"/>
          </a:xfrm>
          <a:prstGeom prst="rect">
            <a:avLst/>
          </a:prstGeom>
          <a:noFill/>
        </p:spPr>
        <p:txBody>
          <a:bodyPr wrap="square">
            <a:spAutoFit/>
          </a:bodyPr>
          <a:lstStyle/>
          <a:p>
            <a:endParaRPr lang="es-MX" b="1" dirty="0">
              <a:latin typeface="Aharoni" panose="02010803020104030203" pitchFamily="2" charset="-79"/>
              <a:cs typeface="Aharoni" panose="02010803020104030203" pitchFamily="2" charset="-79"/>
            </a:endParaRPr>
          </a:p>
          <a:p>
            <a:r>
              <a:rPr lang="es-MX" b="1" dirty="0">
                <a:latin typeface="Aharoni" panose="02010803020104030203" pitchFamily="2" charset="-79"/>
                <a:cs typeface="Aharoni" panose="02010803020104030203" pitchFamily="2" charset="-79"/>
              </a:rPr>
              <a:t>Son las formas de organización social</a:t>
            </a:r>
          </a:p>
          <a:p>
            <a:r>
              <a:rPr lang="es-MX" b="1" dirty="0">
                <a:latin typeface="Aharoni" panose="02010803020104030203" pitchFamily="2" charset="-79"/>
                <a:cs typeface="Aharoni" panose="02010803020104030203" pitchFamily="2" charset="-79"/>
              </a:rPr>
              <a:t>constituidas por los beneficiarios de</a:t>
            </a:r>
          </a:p>
          <a:p>
            <a:r>
              <a:rPr lang="es-MX" b="1" dirty="0">
                <a:latin typeface="Aharoni" panose="02010803020104030203" pitchFamily="2" charset="-79"/>
                <a:cs typeface="Aharoni" panose="02010803020104030203" pitchFamily="2" charset="-79"/>
              </a:rPr>
              <a:t>los programas de desarrollo social a</a:t>
            </a:r>
          </a:p>
          <a:p>
            <a:r>
              <a:rPr lang="es-MX" b="1" dirty="0">
                <a:latin typeface="Aharoni" panose="02010803020104030203" pitchFamily="2" charset="-79"/>
                <a:cs typeface="Aharoni" panose="02010803020104030203" pitchFamily="2" charset="-79"/>
              </a:rPr>
              <a:t>cargo de las dependencias y entidades</a:t>
            </a:r>
          </a:p>
          <a:p>
            <a:r>
              <a:rPr lang="es-MX" b="1" dirty="0">
                <a:latin typeface="Aharoni" panose="02010803020104030203" pitchFamily="2" charset="-79"/>
                <a:cs typeface="Aharoni" panose="02010803020104030203" pitchFamily="2" charset="-79"/>
              </a:rPr>
              <a:t>de la Administración Pública Federal,</a:t>
            </a:r>
          </a:p>
          <a:p>
            <a:r>
              <a:rPr lang="es-MX" b="1" dirty="0">
                <a:latin typeface="Aharoni" panose="02010803020104030203" pitchFamily="2" charset="-79"/>
                <a:cs typeface="Aharoni" panose="02010803020104030203" pitchFamily="2" charset="-79"/>
              </a:rPr>
              <a:t>para el seguimiento, supervisión y</a:t>
            </a:r>
          </a:p>
          <a:p>
            <a:r>
              <a:rPr lang="es-MX" b="1" dirty="0">
                <a:latin typeface="Aharoni" panose="02010803020104030203" pitchFamily="2" charset="-79"/>
                <a:cs typeface="Aharoni" panose="02010803020104030203" pitchFamily="2" charset="-79"/>
              </a:rPr>
              <a:t>vigilancia de la ejecución de dichos</a:t>
            </a:r>
          </a:p>
          <a:p>
            <a:r>
              <a:rPr lang="es-MX" b="1" dirty="0">
                <a:latin typeface="Aharoni" panose="02010803020104030203" pitchFamily="2" charset="-79"/>
                <a:cs typeface="Aharoni" panose="02010803020104030203" pitchFamily="2" charset="-79"/>
              </a:rPr>
              <a:t>programas, del cumplimiento de las</a:t>
            </a:r>
          </a:p>
          <a:p>
            <a:r>
              <a:rPr lang="es-MX" b="1" dirty="0">
                <a:latin typeface="Aharoni" panose="02010803020104030203" pitchFamily="2" charset="-79"/>
                <a:cs typeface="Aharoni" panose="02010803020104030203" pitchFamily="2" charset="-79"/>
              </a:rPr>
              <a:t>metas y acciones comprometidas en</a:t>
            </a:r>
          </a:p>
          <a:p>
            <a:r>
              <a:rPr lang="es-MX" b="1" dirty="0">
                <a:latin typeface="Aharoni" panose="02010803020104030203" pitchFamily="2" charset="-79"/>
                <a:cs typeface="Aharoni" panose="02010803020104030203" pitchFamily="2" charset="-79"/>
              </a:rPr>
              <a:t>éstos, así como de la correcta</a:t>
            </a:r>
          </a:p>
          <a:p>
            <a:r>
              <a:rPr lang="es-MX" b="1" dirty="0">
                <a:latin typeface="Aharoni" panose="02010803020104030203" pitchFamily="2" charset="-79"/>
                <a:cs typeface="Aharoni" panose="02010803020104030203" pitchFamily="2" charset="-79"/>
              </a:rPr>
              <a:t>aplicación de los recursos</a:t>
            </a:r>
          </a:p>
          <a:p>
            <a:r>
              <a:rPr lang="es-MX" b="1" dirty="0">
                <a:latin typeface="Aharoni" panose="02010803020104030203" pitchFamily="2" charset="-79"/>
                <a:cs typeface="Aharoni" panose="02010803020104030203" pitchFamily="2" charset="-79"/>
              </a:rPr>
              <a:t>Artículo</a:t>
            </a:r>
          </a:p>
          <a:p>
            <a:r>
              <a:rPr lang="es-MX" b="1" dirty="0">
                <a:latin typeface="Aharoni" panose="02010803020104030203" pitchFamily="2" charset="-79"/>
                <a:cs typeface="Aharoni" panose="02010803020104030203" pitchFamily="2" charset="-79"/>
              </a:rPr>
              <a:t>69 de la Ley General de</a:t>
            </a:r>
          </a:p>
          <a:p>
            <a:r>
              <a:rPr lang="es-MX" b="1" dirty="0">
                <a:latin typeface="Aharoni" panose="02010803020104030203" pitchFamily="2" charset="-79"/>
                <a:cs typeface="Aharoni" panose="02010803020104030203" pitchFamily="2" charset="-79"/>
              </a:rPr>
              <a:t>Desarrollo Social.</a:t>
            </a:r>
          </a:p>
          <a:p>
            <a:endParaRPr lang="es-MX" dirty="0"/>
          </a:p>
        </p:txBody>
      </p:sp>
      <p:sp>
        <p:nvSpPr>
          <p:cNvPr id="9" name="CuadroTexto 8">
            <a:extLst>
              <a:ext uri="{FF2B5EF4-FFF2-40B4-BE49-F238E27FC236}">
                <a16:creationId xmlns:a16="http://schemas.microsoft.com/office/drawing/2014/main" id="{9C67CE4C-A839-41C6-96F5-2F069FBDB0DC}"/>
              </a:ext>
            </a:extLst>
          </p:cNvPr>
          <p:cNvSpPr txBox="1"/>
          <p:nvPr/>
        </p:nvSpPr>
        <p:spPr>
          <a:xfrm>
            <a:off x="628072" y="1918410"/>
            <a:ext cx="8856170" cy="584775"/>
          </a:xfrm>
          <a:prstGeom prst="rect">
            <a:avLst/>
          </a:prstGeom>
          <a:noFill/>
        </p:spPr>
        <p:txBody>
          <a:bodyPr wrap="square" rtlCol="0">
            <a:spAutoFit/>
          </a:bodyPr>
          <a:lstStyle/>
          <a:p>
            <a:pPr algn="ctr"/>
            <a:r>
              <a:rPr lang="es-MX" sz="3200" b="1" u="sng" dirty="0"/>
              <a:t>QUE ES EL COMITÉ DE CONTRALORÍA SOCIAL</a:t>
            </a:r>
          </a:p>
        </p:txBody>
      </p:sp>
      <p:pic>
        <p:nvPicPr>
          <p:cNvPr id="14" name="Imagen 13">
            <a:extLst>
              <a:ext uri="{FF2B5EF4-FFF2-40B4-BE49-F238E27FC236}">
                <a16:creationId xmlns:a16="http://schemas.microsoft.com/office/drawing/2014/main" id="{1CF6E0E6-E926-4D33-834A-880A40085077}"/>
              </a:ext>
            </a:extLst>
          </p:cNvPr>
          <p:cNvPicPr>
            <a:picLocks noChangeAspect="1"/>
          </p:cNvPicPr>
          <p:nvPr/>
        </p:nvPicPr>
        <p:blipFill>
          <a:blip r:embed="rId2"/>
          <a:stretch>
            <a:fillRect/>
          </a:stretch>
        </p:blipFill>
        <p:spPr>
          <a:xfrm>
            <a:off x="5837275" y="2371064"/>
            <a:ext cx="5327114" cy="3370511"/>
          </a:xfrm>
          <a:prstGeom prst="rect">
            <a:avLst/>
          </a:prstGeom>
        </p:spPr>
      </p:pic>
      <p:pic>
        <p:nvPicPr>
          <p:cNvPr id="10" name="Imagen 9">
            <a:extLst>
              <a:ext uri="{FF2B5EF4-FFF2-40B4-BE49-F238E27FC236}">
                <a16:creationId xmlns:a16="http://schemas.microsoft.com/office/drawing/2014/main" id="{3F1C7735-A2AA-4C6C-805A-92CA164574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072" y="66699"/>
            <a:ext cx="2183130" cy="1276350"/>
          </a:xfrm>
          <a:prstGeom prst="rect">
            <a:avLst/>
          </a:prstGeom>
          <a:noFill/>
          <a:ln>
            <a:noFill/>
          </a:ln>
        </p:spPr>
      </p:pic>
      <p:pic>
        <p:nvPicPr>
          <p:cNvPr id="11" name="Imagen 10">
            <a:extLst>
              <a:ext uri="{FF2B5EF4-FFF2-40B4-BE49-F238E27FC236}">
                <a16:creationId xmlns:a16="http://schemas.microsoft.com/office/drawing/2014/main" id="{3293064C-138F-41C4-8F6A-C3FB82418EA5}"/>
              </a:ext>
            </a:extLst>
          </p:cNvPr>
          <p:cNvPicPr>
            <a:picLocks noChangeAspect="1"/>
          </p:cNvPicPr>
          <p:nvPr/>
        </p:nvPicPr>
        <p:blipFill>
          <a:blip r:embed="rId4"/>
          <a:stretch>
            <a:fillRect/>
          </a:stretch>
        </p:blipFill>
        <p:spPr>
          <a:xfrm>
            <a:off x="9484242" y="1"/>
            <a:ext cx="2183130" cy="1276349"/>
          </a:xfrm>
          <a:prstGeom prst="rect">
            <a:avLst/>
          </a:prstGeom>
        </p:spPr>
      </p:pic>
    </p:spTree>
    <p:extLst>
      <p:ext uri="{BB962C8B-B14F-4D97-AF65-F5344CB8AC3E}">
        <p14:creationId xmlns:p14="http://schemas.microsoft.com/office/powerpoint/2010/main" val="2265033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86AD1673-DE33-7F4F-91D0-4D15E3E6BFC9}"/>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654E46EA-27A5-5648-B642-F0F601E17E74}"/>
              </a:ext>
            </a:extLst>
          </p:cNvPr>
          <p:cNvSpPr/>
          <p:nvPr/>
        </p:nvSpPr>
        <p:spPr>
          <a:xfrm>
            <a:off x="3" y="1363637"/>
            <a:ext cx="10464724" cy="769441"/>
          </a:xfrm>
          <a:prstGeom prst="rect">
            <a:avLst/>
          </a:prstGeom>
          <a:noFill/>
        </p:spPr>
        <p:txBody>
          <a:bodyPr wrap="none" rtlCol="0">
            <a:spAutoFit/>
          </a:bodyPr>
          <a:lstStyle/>
          <a:p>
            <a:r>
              <a:rPr lang="es-MX" sz="4400" dirty="0">
                <a:latin typeface="Berlin Sans FB Demi" panose="020E0802020502020306" pitchFamily="34" charset="0"/>
              </a:rPr>
              <a:t>Anexo 3 Acta de Constitución del Comité.</a:t>
            </a:r>
          </a:p>
        </p:txBody>
      </p:sp>
      <p:sp>
        <p:nvSpPr>
          <p:cNvPr id="12" name="Rectángulo 11">
            <a:extLst>
              <a:ext uri="{FF2B5EF4-FFF2-40B4-BE49-F238E27FC236}">
                <a16:creationId xmlns:a16="http://schemas.microsoft.com/office/drawing/2014/main" id="{6AFF7F63-7EDE-E34F-B1E4-A20E8526F8F1}"/>
              </a:ext>
            </a:extLst>
          </p:cNvPr>
          <p:cNvSpPr/>
          <p:nvPr/>
        </p:nvSpPr>
        <p:spPr>
          <a:xfrm>
            <a:off x="0" y="2141391"/>
            <a:ext cx="1837113" cy="4832092"/>
          </a:xfrm>
          <a:prstGeom prst="rect">
            <a:avLst/>
          </a:prstGeom>
        </p:spPr>
        <p:txBody>
          <a:bodyPr wrap="square">
            <a:spAutoFit/>
          </a:bodyPr>
          <a:lstStyle/>
          <a:p>
            <a:pPr algn="just"/>
            <a:r>
              <a:rPr lang="es-MX" sz="1400" dirty="0"/>
              <a:t>Una vez realizada la difusión de Contraloría Social y se hayan reunido los beneficiarios y demás tipos de asistentes para conformar el Comité (minuta 2 anexo 3,) y de haberlos elegido por mayoría de votos, el Responsable de Contraloría Social procede al llenado del anexo A4 que corresponde al Acta de Registro del Comité para el </a:t>
            </a:r>
            <a:r>
              <a:rPr lang="es-MX" sz="1400" dirty="0">
                <a:latin typeface="Tahoma" panose="020B0604030504040204" pitchFamily="34" charset="0"/>
                <a:ea typeface="Tahoma" panose="020B0604030504040204" pitchFamily="34" charset="0"/>
                <a:cs typeface="Tahoma" panose="020B0604030504040204" pitchFamily="34" charset="0"/>
              </a:rPr>
              <a:t>S247 “Programa para el desarrollo profesional docente”. (PRODEP)</a:t>
            </a:r>
            <a:endParaRPr lang="es-MX" sz="1400" dirty="0"/>
          </a:p>
        </p:txBody>
      </p:sp>
      <p:sp>
        <p:nvSpPr>
          <p:cNvPr id="16" name="Rectángulo 15">
            <a:extLst>
              <a:ext uri="{FF2B5EF4-FFF2-40B4-BE49-F238E27FC236}">
                <a16:creationId xmlns:a16="http://schemas.microsoft.com/office/drawing/2014/main" id="{B0FE05CF-5E99-F046-A4A6-29C5FA2D0947}"/>
              </a:ext>
            </a:extLst>
          </p:cNvPr>
          <p:cNvSpPr/>
          <p:nvPr/>
        </p:nvSpPr>
        <p:spPr>
          <a:xfrm>
            <a:off x="6755703" y="2143772"/>
            <a:ext cx="4608354" cy="2308324"/>
          </a:xfrm>
          <a:prstGeom prst="rect">
            <a:avLst/>
          </a:prstGeom>
        </p:spPr>
        <p:txBody>
          <a:bodyPr wrap="square">
            <a:spAutoFit/>
          </a:bodyPr>
          <a:lstStyle/>
          <a:p>
            <a:pPr marL="285750" indent="-285750" algn="just">
              <a:buFont typeface="Arial" panose="020B0604020202020204" pitchFamily="34" charset="0"/>
              <a:buChar char="•"/>
            </a:pPr>
            <a:r>
              <a:rPr lang="es-MX" sz="1600" dirty="0"/>
              <a:t>Los beneficiarios eligen por mayoría de votos a los integrantes de este CCS.</a:t>
            </a:r>
          </a:p>
          <a:p>
            <a:pPr marL="285750" indent="-285750" algn="just">
              <a:buFont typeface="Arial" panose="020B0604020202020204" pitchFamily="34" charset="0"/>
              <a:buChar char="•"/>
            </a:pPr>
            <a:r>
              <a:rPr lang="es-MX" sz="1600" dirty="0"/>
              <a:t>Los integrantes del CCS asumen esta acta de registro como escrito libre para solicitar su registro, con fundamento en el artículo 70 de la Ley General de Desarrollo Social.</a:t>
            </a:r>
          </a:p>
          <a:p>
            <a:pPr marL="285750" indent="-285750" algn="just">
              <a:buFont typeface="Arial" panose="020B0604020202020204" pitchFamily="34" charset="0"/>
              <a:buChar char="•"/>
            </a:pPr>
            <a:r>
              <a:rPr lang="es-MX" sz="1600" dirty="0"/>
              <a:t>Se debe capturar a mas tardar dentro de los 15 dias habiles, posteriores a la fecha de su constitución.</a:t>
            </a:r>
          </a:p>
        </p:txBody>
      </p:sp>
      <p:sp>
        <p:nvSpPr>
          <p:cNvPr id="17" name="Rectángulo 16">
            <a:extLst>
              <a:ext uri="{FF2B5EF4-FFF2-40B4-BE49-F238E27FC236}">
                <a16:creationId xmlns:a16="http://schemas.microsoft.com/office/drawing/2014/main" id="{627A56A5-62C2-8B4B-8D8D-9C9EF5D8B066}"/>
              </a:ext>
            </a:extLst>
          </p:cNvPr>
          <p:cNvSpPr/>
          <p:nvPr/>
        </p:nvSpPr>
        <p:spPr>
          <a:xfrm>
            <a:off x="8457310" y="5773226"/>
            <a:ext cx="3556631" cy="338554"/>
          </a:xfrm>
          <a:prstGeom prst="rect">
            <a:avLst/>
          </a:prstGeom>
          <a:solidFill>
            <a:schemeClr val="bg1"/>
          </a:solidFill>
        </p:spPr>
        <p:txBody>
          <a:bodyPr wrap="square" rtlCol="0">
            <a:spAutoFit/>
          </a:bodyPr>
          <a:lstStyle/>
          <a:p>
            <a:pPr algn="just"/>
            <a:endParaRPr lang="es-MX" sz="1600" dirty="0"/>
          </a:p>
        </p:txBody>
      </p:sp>
      <p:sp>
        <p:nvSpPr>
          <p:cNvPr id="18" name="Abrir llave 17">
            <a:extLst>
              <a:ext uri="{FF2B5EF4-FFF2-40B4-BE49-F238E27FC236}">
                <a16:creationId xmlns:a16="http://schemas.microsoft.com/office/drawing/2014/main" id="{39D58C57-6337-2C40-BED3-41068EDFBEF7}"/>
              </a:ext>
            </a:extLst>
          </p:cNvPr>
          <p:cNvSpPr/>
          <p:nvPr/>
        </p:nvSpPr>
        <p:spPr>
          <a:xfrm>
            <a:off x="6367907" y="2197449"/>
            <a:ext cx="808979" cy="3535271"/>
          </a:xfrm>
          <a:prstGeom prst="leftBrace">
            <a:avLst>
              <a:gd name="adj1" fmla="val 8333"/>
              <a:gd name="adj2" fmla="val 46957"/>
            </a:avLst>
          </a:prstGeom>
          <a:ln w="22225"/>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pic>
        <p:nvPicPr>
          <p:cNvPr id="13" name="Imagen 12">
            <a:extLst>
              <a:ext uri="{FF2B5EF4-FFF2-40B4-BE49-F238E27FC236}">
                <a16:creationId xmlns:a16="http://schemas.microsoft.com/office/drawing/2014/main" id="{9DF96D25-7AB1-43B4-B614-51E04C2804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7708" y="44785"/>
            <a:ext cx="2183130" cy="1276350"/>
          </a:xfrm>
          <a:prstGeom prst="rect">
            <a:avLst/>
          </a:prstGeom>
          <a:noFill/>
          <a:ln>
            <a:noFill/>
          </a:ln>
        </p:spPr>
      </p:pic>
      <p:pic>
        <p:nvPicPr>
          <p:cNvPr id="14" name="Imagen 13">
            <a:extLst>
              <a:ext uri="{FF2B5EF4-FFF2-40B4-BE49-F238E27FC236}">
                <a16:creationId xmlns:a16="http://schemas.microsoft.com/office/drawing/2014/main" id="{708599EB-5926-4369-8C26-280B5FDFA642}"/>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2" name="Imagen 1">
            <a:extLst>
              <a:ext uri="{FF2B5EF4-FFF2-40B4-BE49-F238E27FC236}">
                <a16:creationId xmlns:a16="http://schemas.microsoft.com/office/drawing/2014/main" id="{5BC958CF-C065-4813-B937-715D60984097}"/>
              </a:ext>
            </a:extLst>
          </p:cNvPr>
          <p:cNvPicPr>
            <a:picLocks noChangeAspect="1"/>
          </p:cNvPicPr>
          <p:nvPr/>
        </p:nvPicPr>
        <p:blipFill>
          <a:blip r:embed="rId5"/>
          <a:stretch>
            <a:fillRect/>
          </a:stretch>
        </p:blipFill>
        <p:spPr>
          <a:xfrm>
            <a:off x="1859762" y="2279696"/>
            <a:ext cx="4796152" cy="3079934"/>
          </a:xfrm>
          <a:prstGeom prst="rect">
            <a:avLst/>
          </a:prstGeom>
        </p:spPr>
      </p:pic>
    </p:spTree>
    <p:extLst>
      <p:ext uri="{BB962C8B-B14F-4D97-AF65-F5344CB8AC3E}">
        <p14:creationId xmlns:p14="http://schemas.microsoft.com/office/powerpoint/2010/main" val="384269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B9DDA19-B392-44D8-83DD-864154D56538}"/>
              </a:ext>
            </a:extLst>
          </p:cNvPr>
          <p:cNvPicPr>
            <a:picLocks noChangeAspect="1"/>
          </p:cNvPicPr>
          <p:nvPr/>
        </p:nvPicPr>
        <p:blipFill>
          <a:blip r:embed="rId2"/>
          <a:stretch>
            <a:fillRect/>
          </a:stretch>
        </p:blipFill>
        <p:spPr>
          <a:xfrm>
            <a:off x="9582149" y="161609"/>
            <a:ext cx="2257425" cy="1200727"/>
          </a:xfrm>
          <a:prstGeom prst="rect">
            <a:avLst/>
          </a:prstGeom>
        </p:spPr>
      </p:pic>
      <p:pic>
        <p:nvPicPr>
          <p:cNvPr id="2" name="Imagen 1">
            <a:extLst>
              <a:ext uri="{FF2B5EF4-FFF2-40B4-BE49-F238E27FC236}">
                <a16:creationId xmlns:a16="http://schemas.microsoft.com/office/drawing/2014/main" id="{AC2331F0-9D02-4011-AD57-43BA765DF32C}"/>
              </a:ext>
            </a:extLst>
          </p:cNvPr>
          <p:cNvPicPr>
            <a:picLocks noChangeAspect="1"/>
          </p:cNvPicPr>
          <p:nvPr/>
        </p:nvPicPr>
        <p:blipFill>
          <a:blip r:embed="rId3"/>
          <a:stretch>
            <a:fillRect/>
          </a:stretch>
        </p:blipFill>
        <p:spPr>
          <a:xfrm>
            <a:off x="5270423" y="1436914"/>
            <a:ext cx="5124338" cy="4887046"/>
          </a:xfrm>
          <a:prstGeom prst="rect">
            <a:avLst/>
          </a:prstGeom>
        </p:spPr>
      </p:pic>
      <p:pic>
        <p:nvPicPr>
          <p:cNvPr id="5" name="Imagen 4">
            <a:extLst>
              <a:ext uri="{FF2B5EF4-FFF2-40B4-BE49-F238E27FC236}">
                <a16:creationId xmlns:a16="http://schemas.microsoft.com/office/drawing/2014/main" id="{78F44802-0628-47F9-89FE-E3915E2B6F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7708" y="44785"/>
            <a:ext cx="2183130" cy="1276350"/>
          </a:xfrm>
          <a:prstGeom prst="rect">
            <a:avLst/>
          </a:prstGeom>
          <a:noFill/>
          <a:ln>
            <a:noFill/>
          </a:ln>
        </p:spPr>
      </p:pic>
      <p:graphicFrame>
        <p:nvGraphicFramePr>
          <p:cNvPr id="6" name="Tabla 5">
            <a:extLst>
              <a:ext uri="{FF2B5EF4-FFF2-40B4-BE49-F238E27FC236}">
                <a16:creationId xmlns:a16="http://schemas.microsoft.com/office/drawing/2014/main" id="{6D462096-5E06-4C95-A142-FDF55B2CC80C}"/>
              </a:ext>
            </a:extLst>
          </p:cNvPr>
          <p:cNvGraphicFramePr>
            <a:graphicFrameLocks noGrp="1"/>
          </p:cNvGraphicFramePr>
          <p:nvPr>
            <p:extLst>
              <p:ext uri="{D42A27DB-BD31-4B8C-83A1-F6EECF244321}">
                <p14:modId xmlns:p14="http://schemas.microsoft.com/office/powerpoint/2010/main" val="3114323651"/>
              </p:ext>
            </p:extLst>
          </p:nvPr>
        </p:nvGraphicFramePr>
        <p:xfrm>
          <a:off x="422622" y="3085140"/>
          <a:ext cx="2889196" cy="1204055"/>
        </p:xfrm>
        <a:graphic>
          <a:graphicData uri="http://schemas.openxmlformats.org/drawingml/2006/table">
            <a:tbl>
              <a:tblPr/>
              <a:tblGrid>
                <a:gridCol w="2889196">
                  <a:extLst>
                    <a:ext uri="{9D8B030D-6E8A-4147-A177-3AD203B41FA5}">
                      <a16:colId xmlns:a16="http://schemas.microsoft.com/office/drawing/2014/main" val="4073000182"/>
                    </a:ext>
                  </a:extLst>
                </a:gridCol>
              </a:tblGrid>
              <a:tr h="1204055">
                <a:tc>
                  <a:txBody>
                    <a:bodyPr/>
                    <a:lstStyle/>
                    <a:p>
                      <a:pPr algn="just"/>
                      <a:r>
                        <a:rPr lang="es-MX" dirty="0"/>
                        <a:t>El cual únicamente se utiliza en caso de que un integrante del comité se tenga que sustituir.</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715073446"/>
                  </a:ext>
                </a:extLst>
              </a:tr>
            </a:tbl>
          </a:graphicData>
        </a:graphic>
      </p:graphicFrame>
      <p:graphicFrame>
        <p:nvGraphicFramePr>
          <p:cNvPr id="7" name="Tabla 6">
            <a:extLst>
              <a:ext uri="{FF2B5EF4-FFF2-40B4-BE49-F238E27FC236}">
                <a16:creationId xmlns:a16="http://schemas.microsoft.com/office/drawing/2014/main" id="{99CBC85C-4B38-469C-9C9C-45A45CD314B8}"/>
              </a:ext>
            </a:extLst>
          </p:cNvPr>
          <p:cNvGraphicFramePr>
            <a:graphicFrameLocks noGrp="1"/>
          </p:cNvGraphicFramePr>
          <p:nvPr>
            <p:extLst>
              <p:ext uri="{D42A27DB-BD31-4B8C-83A1-F6EECF244321}">
                <p14:modId xmlns:p14="http://schemas.microsoft.com/office/powerpoint/2010/main" val="1291265280"/>
              </p:ext>
            </p:extLst>
          </p:nvPr>
        </p:nvGraphicFramePr>
        <p:xfrm>
          <a:off x="610880" y="4572519"/>
          <a:ext cx="2512679" cy="1045028"/>
        </p:xfrm>
        <a:graphic>
          <a:graphicData uri="http://schemas.openxmlformats.org/drawingml/2006/table">
            <a:tbl>
              <a:tblPr/>
              <a:tblGrid>
                <a:gridCol w="2512679">
                  <a:extLst>
                    <a:ext uri="{9D8B030D-6E8A-4147-A177-3AD203B41FA5}">
                      <a16:colId xmlns:a16="http://schemas.microsoft.com/office/drawing/2014/main" val="729384595"/>
                    </a:ext>
                  </a:extLst>
                </a:gridCol>
              </a:tblGrid>
              <a:tr h="1045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mn-lt"/>
                          <a:ea typeface="+mn-ea"/>
                          <a:cs typeface="+mn-cs"/>
                        </a:rPr>
                        <a:t>Se reporta el nombre primeramente del anterior integrante a sustituir.</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93328518"/>
                  </a:ext>
                </a:extLst>
              </a:tr>
            </a:tbl>
          </a:graphicData>
        </a:graphic>
      </p:graphicFrame>
      <p:graphicFrame>
        <p:nvGraphicFramePr>
          <p:cNvPr id="8" name="Tabla 7">
            <a:extLst>
              <a:ext uri="{FF2B5EF4-FFF2-40B4-BE49-F238E27FC236}">
                <a16:creationId xmlns:a16="http://schemas.microsoft.com/office/drawing/2014/main" id="{A94C5ADA-7711-4570-A247-C523945A1FF8}"/>
              </a:ext>
            </a:extLst>
          </p:cNvPr>
          <p:cNvGraphicFramePr>
            <a:graphicFrameLocks noGrp="1"/>
          </p:cNvGraphicFramePr>
          <p:nvPr>
            <p:extLst>
              <p:ext uri="{D42A27DB-BD31-4B8C-83A1-F6EECF244321}">
                <p14:modId xmlns:p14="http://schemas.microsoft.com/office/powerpoint/2010/main" val="743085666"/>
              </p:ext>
            </p:extLst>
          </p:nvPr>
        </p:nvGraphicFramePr>
        <p:xfrm>
          <a:off x="329938" y="1436914"/>
          <a:ext cx="4610896" cy="1371600"/>
        </p:xfrm>
        <a:graphic>
          <a:graphicData uri="http://schemas.openxmlformats.org/drawingml/2006/table">
            <a:tbl>
              <a:tblPr/>
              <a:tblGrid>
                <a:gridCol w="4610896">
                  <a:extLst>
                    <a:ext uri="{9D8B030D-6E8A-4147-A177-3AD203B41FA5}">
                      <a16:colId xmlns:a16="http://schemas.microsoft.com/office/drawing/2014/main" val="4074726972"/>
                    </a:ext>
                  </a:extLst>
                </a:gridCol>
              </a:tblGrid>
              <a:tr h="514831">
                <a:tc>
                  <a:txBody>
                    <a:bodyPr/>
                    <a:lstStyle/>
                    <a:p>
                      <a:pPr algn="just"/>
                      <a:r>
                        <a:rPr lang="es-MX" sz="2800" b="1" dirty="0">
                          <a:latin typeface="Berlin Sans FB" panose="020E0602020502020306" pitchFamily="34" charset="0"/>
                        </a:rPr>
                        <a:t>Anexo 4. – Acta de sustitución de integrante del comité de C.S.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24262701"/>
                  </a:ext>
                </a:extLst>
              </a:tr>
            </a:tbl>
          </a:graphicData>
        </a:graphic>
      </p:graphicFrame>
    </p:spTree>
    <p:extLst>
      <p:ext uri="{BB962C8B-B14F-4D97-AF65-F5344CB8AC3E}">
        <p14:creationId xmlns:p14="http://schemas.microsoft.com/office/powerpoint/2010/main" val="3226690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39A6F444-BB2E-3645-A894-E62D9D3E9C7D}"/>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FF471A04-0C16-D444-B9AB-097A59648B42}"/>
              </a:ext>
            </a:extLst>
          </p:cNvPr>
          <p:cNvSpPr/>
          <p:nvPr/>
        </p:nvSpPr>
        <p:spPr>
          <a:xfrm>
            <a:off x="712380" y="1363637"/>
            <a:ext cx="7219507" cy="707886"/>
          </a:xfrm>
          <a:prstGeom prst="rect">
            <a:avLst/>
          </a:prstGeom>
          <a:noFill/>
        </p:spPr>
        <p:txBody>
          <a:bodyPr wrap="square" rtlCol="0">
            <a:spAutoFit/>
          </a:bodyPr>
          <a:lstStyle/>
          <a:p>
            <a:endParaRPr lang="es-MX" sz="4000" dirty="0">
              <a:latin typeface="Berlin Sans FB Demi" panose="020E0802020502020306" pitchFamily="34" charset="0"/>
            </a:endParaRPr>
          </a:p>
        </p:txBody>
      </p:sp>
      <p:sp>
        <p:nvSpPr>
          <p:cNvPr id="8" name="Rectángulo 7">
            <a:extLst>
              <a:ext uri="{FF2B5EF4-FFF2-40B4-BE49-F238E27FC236}">
                <a16:creationId xmlns:a16="http://schemas.microsoft.com/office/drawing/2014/main" id="{7549077E-D37F-D44C-9128-5FC1F528C212}"/>
              </a:ext>
            </a:extLst>
          </p:cNvPr>
          <p:cNvSpPr/>
          <p:nvPr/>
        </p:nvSpPr>
        <p:spPr>
          <a:xfrm>
            <a:off x="936570" y="2534831"/>
            <a:ext cx="10319262" cy="369332"/>
          </a:xfrm>
          <a:prstGeom prst="rect">
            <a:avLst/>
          </a:prstGeom>
        </p:spPr>
        <p:txBody>
          <a:bodyPr wrap="square">
            <a:spAutoFit/>
          </a:bodyPr>
          <a:lstStyle/>
          <a:p>
            <a:endParaRPr lang="es-MX" dirty="0"/>
          </a:p>
        </p:txBody>
      </p:sp>
      <p:pic>
        <p:nvPicPr>
          <p:cNvPr id="9" name="Imagen 8">
            <a:extLst>
              <a:ext uri="{FF2B5EF4-FFF2-40B4-BE49-F238E27FC236}">
                <a16:creationId xmlns:a16="http://schemas.microsoft.com/office/drawing/2014/main" id="{32C5EC3D-9526-4588-B3A1-B5CB9685EDB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5416" y="66699"/>
            <a:ext cx="2183130" cy="1276350"/>
          </a:xfrm>
          <a:prstGeom prst="rect">
            <a:avLst/>
          </a:prstGeom>
          <a:noFill/>
          <a:ln>
            <a:noFill/>
          </a:ln>
        </p:spPr>
      </p:pic>
      <p:pic>
        <p:nvPicPr>
          <p:cNvPr id="10" name="Imagen 9">
            <a:extLst>
              <a:ext uri="{FF2B5EF4-FFF2-40B4-BE49-F238E27FC236}">
                <a16:creationId xmlns:a16="http://schemas.microsoft.com/office/drawing/2014/main" id="{3958B146-76AA-4022-A1C0-4FD0413B40CE}"/>
              </a:ext>
            </a:extLst>
          </p:cNvPr>
          <p:cNvPicPr>
            <a:picLocks noChangeAspect="1"/>
          </p:cNvPicPr>
          <p:nvPr/>
        </p:nvPicPr>
        <p:blipFill>
          <a:blip r:embed="rId3"/>
          <a:stretch>
            <a:fillRect/>
          </a:stretch>
        </p:blipFill>
        <p:spPr>
          <a:xfrm>
            <a:off x="9582149" y="161609"/>
            <a:ext cx="2257425" cy="1200727"/>
          </a:xfrm>
          <a:prstGeom prst="rect">
            <a:avLst/>
          </a:prstGeom>
        </p:spPr>
      </p:pic>
      <p:pic>
        <p:nvPicPr>
          <p:cNvPr id="2" name="Imagen 1">
            <a:extLst>
              <a:ext uri="{FF2B5EF4-FFF2-40B4-BE49-F238E27FC236}">
                <a16:creationId xmlns:a16="http://schemas.microsoft.com/office/drawing/2014/main" id="{E1435BD9-B241-414E-B522-F6839D3E256B}"/>
              </a:ext>
            </a:extLst>
          </p:cNvPr>
          <p:cNvPicPr>
            <a:picLocks noChangeAspect="1"/>
          </p:cNvPicPr>
          <p:nvPr/>
        </p:nvPicPr>
        <p:blipFill>
          <a:blip r:embed="rId4"/>
          <a:stretch>
            <a:fillRect/>
          </a:stretch>
        </p:blipFill>
        <p:spPr>
          <a:xfrm>
            <a:off x="3388750" y="1827144"/>
            <a:ext cx="5414500" cy="4542920"/>
          </a:xfrm>
          <a:prstGeom prst="rect">
            <a:avLst/>
          </a:prstGeom>
        </p:spPr>
      </p:pic>
      <p:graphicFrame>
        <p:nvGraphicFramePr>
          <p:cNvPr id="3" name="Tabla 2">
            <a:extLst>
              <a:ext uri="{FF2B5EF4-FFF2-40B4-BE49-F238E27FC236}">
                <a16:creationId xmlns:a16="http://schemas.microsoft.com/office/drawing/2014/main" id="{C772FB59-9362-4EE8-A66F-E548F413BDF5}"/>
              </a:ext>
            </a:extLst>
          </p:cNvPr>
          <p:cNvGraphicFramePr>
            <a:graphicFrameLocks noGrp="1"/>
          </p:cNvGraphicFramePr>
          <p:nvPr>
            <p:extLst>
              <p:ext uri="{D42A27DB-BD31-4B8C-83A1-F6EECF244321}">
                <p14:modId xmlns:p14="http://schemas.microsoft.com/office/powerpoint/2010/main" val="3012393544"/>
              </p:ext>
            </p:extLst>
          </p:nvPr>
        </p:nvGraphicFramePr>
        <p:xfrm>
          <a:off x="722299" y="2105425"/>
          <a:ext cx="2489627" cy="1014293"/>
        </p:xfrm>
        <a:graphic>
          <a:graphicData uri="http://schemas.openxmlformats.org/drawingml/2006/table">
            <a:tbl>
              <a:tblPr/>
              <a:tblGrid>
                <a:gridCol w="2489627">
                  <a:extLst>
                    <a:ext uri="{9D8B030D-6E8A-4147-A177-3AD203B41FA5}">
                      <a16:colId xmlns:a16="http://schemas.microsoft.com/office/drawing/2014/main" val="1873246951"/>
                    </a:ext>
                  </a:extLst>
                </a:gridCol>
              </a:tblGrid>
              <a:tr h="1014293">
                <a:tc>
                  <a:txBody>
                    <a:bodyPr/>
                    <a:lstStyle/>
                    <a:p>
                      <a:r>
                        <a:rPr lang="es-MX" sz="1600" dirty="0"/>
                        <a:t>Se menciona el nombre del nuevo integrante de contraloría social.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8758664"/>
                  </a:ext>
                </a:extLst>
              </a:tr>
            </a:tbl>
          </a:graphicData>
        </a:graphic>
      </p:graphicFrame>
      <p:graphicFrame>
        <p:nvGraphicFramePr>
          <p:cNvPr id="4" name="Tabla 3">
            <a:extLst>
              <a:ext uri="{FF2B5EF4-FFF2-40B4-BE49-F238E27FC236}">
                <a16:creationId xmlns:a16="http://schemas.microsoft.com/office/drawing/2014/main" id="{50986A44-23C8-456D-9C59-E99021104D28}"/>
              </a:ext>
            </a:extLst>
          </p:cNvPr>
          <p:cNvGraphicFramePr>
            <a:graphicFrameLocks noGrp="1"/>
          </p:cNvGraphicFramePr>
          <p:nvPr>
            <p:extLst>
              <p:ext uri="{D42A27DB-BD31-4B8C-83A1-F6EECF244321}">
                <p14:modId xmlns:p14="http://schemas.microsoft.com/office/powerpoint/2010/main" val="1427888927"/>
              </p:ext>
            </p:extLst>
          </p:nvPr>
        </p:nvGraphicFramePr>
        <p:xfrm>
          <a:off x="1459966" y="3665284"/>
          <a:ext cx="1905641" cy="822192"/>
        </p:xfrm>
        <a:graphic>
          <a:graphicData uri="http://schemas.openxmlformats.org/drawingml/2006/table">
            <a:tbl>
              <a:tblPr/>
              <a:tblGrid>
                <a:gridCol w="1905641">
                  <a:extLst>
                    <a:ext uri="{9D8B030D-6E8A-4147-A177-3AD203B41FA5}">
                      <a16:colId xmlns:a16="http://schemas.microsoft.com/office/drawing/2014/main" val="90031802"/>
                    </a:ext>
                  </a:extLst>
                </a:gridCol>
              </a:tblGrid>
              <a:tr h="822192">
                <a:tc>
                  <a:txBody>
                    <a:bodyPr/>
                    <a:lstStyle/>
                    <a:p>
                      <a:r>
                        <a:rPr lang="es-MX" dirty="0"/>
                        <a:t>Motivos de la sustitución.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29226299"/>
                  </a:ext>
                </a:extLst>
              </a:tr>
            </a:tbl>
          </a:graphicData>
        </a:graphic>
      </p:graphicFrame>
    </p:spTree>
    <p:extLst>
      <p:ext uri="{BB962C8B-B14F-4D97-AF65-F5344CB8AC3E}">
        <p14:creationId xmlns:p14="http://schemas.microsoft.com/office/powerpoint/2010/main" val="2060946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7642D1D1-EE66-464F-B9E7-102FA6E841F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8FA78199-B1BA-F54C-924C-249B66825BB2}"/>
              </a:ext>
            </a:extLst>
          </p:cNvPr>
          <p:cNvSpPr/>
          <p:nvPr/>
        </p:nvSpPr>
        <p:spPr>
          <a:xfrm>
            <a:off x="3" y="1380263"/>
            <a:ext cx="8512267" cy="769441"/>
          </a:xfrm>
          <a:prstGeom prst="rect">
            <a:avLst/>
          </a:prstGeom>
          <a:noFill/>
        </p:spPr>
        <p:txBody>
          <a:bodyPr wrap="none" rtlCol="0">
            <a:spAutoFit/>
          </a:bodyPr>
          <a:lstStyle/>
          <a:p>
            <a:r>
              <a:rPr lang="es-MX" sz="4400" dirty="0">
                <a:latin typeface="Berlin Sans FB Demi" panose="020E0802020502020306" pitchFamily="34" charset="0"/>
              </a:rPr>
              <a:t>Anexo 5. Solicitud de Información</a:t>
            </a:r>
          </a:p>
        </p:txBody>
      </p:sp>
      <p:sp>
        <p:nvSpPr>
          <p:cNvPr id="7" name="Rectángulo 6">
            <a:extLst>
              <a:ext uri="{FF2B5EF4-FFF2-40B4-BE49-F238E27FC236}">
                <a16:creationId xmlns:a16="http://schemas.microsoft.com/office/drawing/2014/main" id="{61D897BF-1A35-7E41-92BA-D06CCA20AE0C}"/>
              </a:ext>
            </a:extLst>
          </p:cNvPr>
          <p:cNvSpPr/>
          <p:nvPr/>
        </p:nvSpPr>
        <p:spPr>
          <a:xfrm>
            <a:off x="6908748" y="3155008"/>
            <a:ext cx="4754008" cy="1754326"/>
          </a:xfrm>
          <a:prstGeom prst="rect">
            <a:avLst/>
          </a:prstGeom>
        </p:spPr>
        <p:txBody>
          <a:bodyPr wrap="square">
            <a:spAutoFit/>
          </a:bodyPr>
          <a:lstStyle/>
          <a:p>
            <a:pPr algn="just"/>
            <a:r>
              <a:rPr lang="es-MX" dirty="0"/>
              <a:t>En caso de que los integrantes del comité tengan preguntas relacionadas con la operación del programa, dichos cuestionamientos podrán formularse utilizando el formato solicitud de información (anexo 5) y el responsable de la CS resolverá sus dudas.</a:t>
            </a:r>
          </a:p>
        </p:txBody>
      </p:sp>
      <p:pic>
        <p:nvPicPr>
          <p:cNvPr id="8" name="Imagen 7">
            <a:extLst>
              <a:ext uri="{FF2B5EF4-FFF2-40B4-BE49-F238E27FC236}">
                <a16:creationId xmlns:a16="http://schemas.microsoft.com/office/drawing/2014/main" id="{AC1A8EA8-77BF-4ED3-9F5D-4B19A3C437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0835" y="84388"/>
            <a:ext cx="2183130" cy="1276350"/>
          </a:xfrm>
          <a:prstGeom prst="rect">
            <a:avLst/>
          </a:prstGeom>
          <a:noFill/>
          <a:ln>
            <a:noFill/>
          </a:ln>
        </p:spPr>
      </p:pic>
      <p:pic>
        <p:nvPicPr>
          <p:cNvPr id="10" name="Imagen 9">
            <a:extLst>
              <a:ext uri="{FF2B5EF4-FFF2-40B4-BE49-F238E27FC236}">
                <a16:creationId xmlns:a16="http://schemas.microsoft.com/office/drawing/2014/main" id="{250E3203-C970-40EC-BDC4-1E24694CF26B}"/>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2" name="Imagen 1">
            <a:extLst>
              <a:ext uri="{FF2B5EF4-FFF2-40B4-BE49-F238E27FC236}">
                <a16:creationId xmlns:a16="http://schemas.microsoft.com/office/drawing/2014/main" id="{26E63BB6-DCA8-4D61-A75C-6350A8DFB22E}"/>
              </a:ext>
            </a:extLst>
          </p:cNvPr>
          <p:cNvPicPr>
            <a:picLocks noChangeAspect="1"/>
          </p:cNvPicPr>
          <p:nvPr/>
        </p:nvPicPr>
        <p:blipFill>
          <a:blip r:embed="rId5"/>
          <a:stretch>
            <a:fillRect/>
          </a:stretch>
        </p:blipFill>
        <p:spPr>
          <a:xfrm>
            <a:off x="1284258" y="2200428"/>
            <a:ext cx="5492994" cy="4208056"/>
          </a:xfrm>
          <a:prstGeom prst="rect">
            <a:avLst/>
          </a:prstGeom>
        </p:spPr>
      </p:pic>
    </p:spTree>
    <p:extLst>
      <p:ext uri="{BB962C8B-B14F-4D97-AF65-F5344CB8AC3E}">
        <p14:creationId xmlns:p14="http://schemas.microsoft.com/office/powerpoint/2010/main" val="3875492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E73CA719-8AF7-4962-BF5E-4D0FE4AD5DD1}"/>
              </a:ext>
            </a:extLst>
          </p:cNvPr>
          <p:cNvGraphicFramePr>
            <a:graphicFrameLocks noChangeAspect="1"/>
          </p:cNvGraphicFramePr>
          <p:nvPr>
            <p:extLst>
              <p:ext uri="{D42A27DB-BD31-4B8C-83A1-F6EECF244321}">
                <p14:modId xmlns:p14="http://schemas.microsoft.com/office/powerpoint/2010/main" val="2439854849"/>
              </p:ext>
            </p:extLst>
          </p:nvPr>
        </p:nvGraphicFramePr>
        <p:xfrm>
          <a:off x="3992189" y="1725746"/>
          <a:ext cx="6251575" cy="5418137"/>
        </p:xfrm>
        <a:graphic>
          <a:graphicData uri="http://schemas.openxmlformats.org/presentationml/2006/ole">
            <mc:AlternateContent xmlns:mc="http://schemas.openxmlformats.org/markup-compatibility/2006">
              <mc:Choice xmlns:v="urn:schemas-microsoft-com:vml" Requires="v">
                <p:oleObj name="Worksheet" r:id="rId2" imgW="10144114" imgH="8791562" progId="Excel.Sheet.12">
                  <p:embed/>
                </p:oleObj>
              </mc:Choice>
              <mc:Fallback>
                <p:oleObj name="Worksheet" r:id="rId2" imgW="10144114" imgH="8791562" progId="Excel.Sheet.12">
                  <p:embed/>
                  <p:pic>
                    <p:nvPicPr>
                      <p:cNvPr id="0" name=""/>
                      <p:cNvPicPr/>
                      <p:nvPr/>
                    </p:nvPicPr>
                    <p:blipFill>
                      <a:blip r:embed="rId3"/>
                      <a:stretch>
                        <a:fillRect/>
                      </a:stretch>
                    </p:blipFill>
                    <p:spPr>
                      <a:xfrm>
                        <a:off x="3992189" y="1725746"/>
                        <a:ext cx="6251575" cy="541813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65CFCBA6-B74B-46B0-874B-0EAAD44E4F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0835" y="84388"/>
            <a:ext cx="2183130" cy="1276350"/>
          </a:xfrm>
          <a:prstGeom prst="rect">
            <a:avLst/>
          </a:prstGeom>
          <a:noFill/>
          <a:ln>
            <a:noFill/>
          </a:ln>
        </p:spPr>
      </p:pic>
      <p:pic>
        <p:nvPicPr>
          <p:cNvPr id="4" name="Imagen 3">
            <a:extLst>
              <a:ext uri="{FF2B5EF4-FFF2-40B4-BE49-F238E27FC236}">
                <a16:creationId xmlns:a16="http://schemas.microsoft.com/office/drawing/2014/main" id="{17562201-7B76-482F-A463-472777520104}"/>
              </a:ext>
            </a:extLst>
          </p:cNvPr>
          <p:cNvPicPr>
            <a:picLocks noChangeAspect="1"/>
          </p:cNvPicPr>
          <p:nvPr/>
        </p:nvPicPr>
        <p:blipFill>
          <a:blip r:embed="rId5"/>
          <a:stretch>
            <a:fillRect/>
          </a:stretch>
        </p:blipFill>
        <p:spPr>
          <a:xfrm>
            <a:off x="9540142" y="0"/>
            <a:ext cx="2255716" cy="1194920"/>
          </a:xfrm>
          <a:prstGeom prst="rect">
            <a:avLst/>
          </a:prstGeom>
        </p:spPr>
      </p:pic>
      <p:graphicFrame>
        <p:nvGraphicFramePr>
          <p:cNvPr id="5" name="Tabla 4">
            <a:extLst>
              <a:ext uri="{FF2B5EF4-FFF2-40B4-BE49-F238E27FC236}">
                <a16:creationId xmlns:a16="http://schemas.microsoft.com/office/drawing/2014/main" id="{CC53DF6F-CCE0-4C6E-8D1F-A008AEEB0D1E}"/>
              </a:ext>
            </a:extLst>
          </p:cNvPr>
          <p:cNvGraphicFramePr>
            <a:graphicFrameLocks noGrp="1"/>
          </p:cNvGraphicFramePr>
          <p:nvPr>
            <p:extLst>
              <p:ext uri="{D42A27DB-BD31-4B8C-83A1-F6EECF244321}">
                <p14:modId xmlns:p14="http://schemas.microsoft.com/office/powerpoint/2010/main" val="2161237033"/>
              </p:ext>
            </p:extLst>
          </p:nvPr>
        </p:nvGraphicFramePr>
        <p:xfrm>
          <a:off x="591671" y="1429230"/>
          <a:ext cx="6600981" cy="944880"/>
        </p:xfrm>
        <a:graphic>
          <a:graphicData uri="http://schemas.openxmlformats.org/drawingml/2006/table">
            <a:tbl>
              <a:tblPr/>
              <a:tblGrid>
                <a:gridCol w="6600981">
                  <a:extLst>
                    <a:ext uri="{9D8B030D-6E8A-4147-A177-3AD203B41FA5}">
                      <a16:colId xmlns:a16="http://schemas.microsoft.com/office/drawing/2014/main" val="335201694"/>
                    </a:ext>
                  </a:extLst>
                </a:gridCol>
              </a:tblGrid>
              <a:tr h="875980">
                <a:tc>
                  <a:txBody>
                    <a:bodyPr/>
                    <a:lstStyle/>
                    <a:p>
                      <a:pPr algn="just"/>
                      <a:r>
                        <a:rPr lang="es-MX" sz="2800" b="1" dirty="0">
                          <a:latin typeface="Berlin Sans FB" panose="020E0602020502020306" pitchFamily="34" charset="0"/>
                        </a:rPr>
                        <a:t>Anexo 6. – Informe del comité de Contraloría Social.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21315946"/>
                  </a:ext>
                </a:extLst>
              </a:tr>
            </a:tbl>
          </a:graphicData>
        </a:graphic>
      </p:graphicFrame>
      <p:graphicFrame>
        <p:nvGraphicFramePr>
          <p:cNvPr id="6" name="Tabla 5">
            <a:extLst>
              <a:ext uri="{FF2B5EF4-FFF2-40B4-BE49-F238E27FC236}">
                <a16:creationId xmlns:a16="http://schemas.microsoft.com/office/drawing/2014/main" id="{0B76C6E2-5623-440E-A6F1-AB03E5B1C017}"/>
              </a:ext>
            </a:extLst>
          </p:cNvPr>
          <p:cNvGraphicFramePr>
            <a:graphicFrameLocks noGrp="1"/>
          </p:cNvGraphicFramePr>
          <p:nvPr>
            <p:extLst>
              <p:ext uri="{D42A27DB-BD31-4B8C-83A1-F6EECF244321}">
                <p14:modId xmlns:p14="http://schemas.microsoft.com/office/powerpoint/2010/main" val="1511693064"/>
              </p:ext>
            </p:extLst>
          </p:nvPr>
        </p:nvGraphicFramePr>
        <p:xfrm>
          <a:off x="630091" y="3127402"/>
          <a:ext cx="3096665" cy="3480867"/>
        </p:xfrm>
        <a:graphic>
          <a:graphicData uri="http://schemas.openxmlformats.org/drawingml/2006/table">
            <a:tbl>
              <a:tblPr/>
              <a:tblGrid>
                <a:gridCol w="3096665">
                  <a:extLst>
                    <a:ext uri="{9D8B030D-6E8A-4147-A177-3AD203B41FA5}">
                      <a16:colId xmlns:a16="http://schemas.microsoft.com/office/drawing/2014/main" val="730785045"/>
                    </a:ext>
                  </a:extLst>
                </a:gridCol>
              </a:tblGrid>
              <a:tr h="3480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mn-lt"/>
                          <a:ea typeface="+mn-ea"/>
                          <a:cs typeface="+mn-cs"/>
                        </a:rPr>
                        <a:t>El Comité́ de Contraloría Social  contestarán el formulario del Informe Final.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mn-lt"/>
                          <a:ea typeface="+mn-ea"/>
                          <a:cs typeface="+mn-cs"/>
                        </a:rPr>
                        <a:t>El Responsable pondrá́ el logotipo de su Universidad, verificar que se encuentre llenado y firmado correctamente y se encargará de subirlo a la pagina de la Universidad.</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693771714"/>
                  </a:ext>
                </a:extLst>
              </a:tr>
            </a:tbl>
          </a:graphicData>
        </a:graphic>
      </p:graphicFrame>
    </p:spTree>
    <p:extLst>
      <p:ext uri="{BB962C8B-B14F-4D97-AF65-F5344CB8AC3E}">
        <p14:creationId xmlns:p14="http://schemas.microsoft.com/office/powerpoint/2010/main" val="1663064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149085E3-E65D-44FF-8AFA-385FAACC6D2E}"/>
              </a:ext>
            </a:extLst>
          </p:cNvPr>
          <p:cNvGraphicFramePr>
            <a:graphicFrameLocks noChangeAspect="1"/>
          </p:cNvGraphicFramePr>
          <p:nvPr>
            <p:extLst>
              <p:ext uri="{D42A27DB-BD31-4B8C-83A1-F6EECF244321}">
                <p14:modId xmlns:p14="http://schemas.microsoft.com/office/powerpoint/2010/main" val="3517963393"/>
              </p:ext>
            </p:extLst>
          </p:nvPr>
        </p:nvGraphicFramePr>
        <p:xfrm>
          <a:off x="1682803" y="1406178"/>
          <a:ext cx="4333795" cy="4877886"/>
        </p:xfrm>
        <a:graphic>
          <a:graphicData uri="http://schemas.openxmlformats.org/presentationml/2006/ole">
            <mc:AlternateContent xmlns:mc="http://schemas.openxmlformats.org/markup-compatibility/2006">
              <mc:Choice xmlns:v="urn:schemas-microsoft-com:vml" Requires="v">
                <p:oleObj name="Worksheet" r:id="rId2" imgW="10144114" imgH="7019835" progId="Excel.Sheet.12">
                  <p:embed/>
                </p:oleObj>
              </mc:Choice>
              <mc:Fallback>
                <p:oleObj name="Worksheet" r:id="rId2" imgW="10144114" imgH="7019835" progId="Excel.Sheet.12">
                  <p:embed/>
                  <p:pic>
                    <p:nvPicPr>
                      <p:cNvPr id="0" name=""/>
                      <p:cNvPicPr/>
                      <p:nvPr/>
                    </p:nvPicPr>
                    <p:blipFill>
                      <a:blip r:embed="rId3"/>
                      <a:stretch>
                        <a:fillRect/>
                      </a:stretch>
                    </p:blipFill>
                    <p:spPr>
                      <a:xfrm>
                        <a:off x="1682803" y="1406178"/>
                        <a:ext cx="4333795" cy="4877886"/>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699D580A-D245-40E7-B95E-AEF0570C8209}"/>
              </a:ext>
            </a:extLst>
          </p:cNvPr>
          <p:cNvPicPr>
            <a:picLocks noChangeAspect="1"/>
          </p:cNvPicPr>
          <p:nvPr/>
        </p:nvPicPr>
        <p:blipFill>
          <a:blip r:embed="rId4"/>
          <a:stretch>
            <a:fillRect/>
          </a:stretch>
        </p:blipFill>
        <p:spPr>
          <a:xfrm>
            <a:off x="6751404" y="1321653"/>
            <a:ext cx="4313903" cy="4962411"/>
          </a:xfrm>
          <a:prstGeom prst="rect">
            <a:avLst/>
          </a:prstGeom>
        </p:spPr>
      </p:pic>
      <p:pic>
        <p:nvPicPr>
          <p:cNvPr id="4" name="Imagen 3">
            <a:extLst>
              <a:ext uri="{FF2B5EF4-FFF2-40B4-BE49-F238E27FC236}">
                <a16:creationId xmlns:a16="http://schemas.microsoft.com/office/drawing/2014/main" id="{AA08EA21-CCCB-4476-AE2F-DD7D67D9D393}"/>
              </a:ext>
            </a:extLst>
          </p:cNvPr>
          <p:cNvPicPr>
            <a:picLocks noChangeAspect="1"/>
          </p:cNvPicPr>
          <p:nvPr/>
        </p:nvPicPr>
        <p:blipFill>
          <a:blip r:embed="rId5"/>
          <a:stretch>
            <a:fillRect/>
          </a:stretch>
        </p:blipFill>
        <p:spPr>
          <a:xfrm>
            <a:off x="9386461" y="126733"/>
            <a:ext cx="2255716" cy="1194920"/>
          </a:xfrm>
          <a:prstGeom prst="rect">
            <a:avLst/>
          </a:prstGeom>
        </p:spPr>
      </p:pic>
      <p:pic>
        <p:nvPicPr>
          <p:cNvPr id="5" name="Imagen 4">
            <a:extLst>
              <a:ext uri="{FF2B5EF4-FFF2-40B4-BE49-F238E27FC236}">
                <a16:creationId xmlns:a16="http://schemas.microsoft.com/office/drawing/2014/main" id="{83E407C1-360D-4B26-9D79-A04342C3D28E}"/>
              </a:ext>
            </a:extLst>
          </p:cNvPr>
          <p:cNvPicPr>
            <a:picLocks noChangeAspect="1"/>
          </p:cNvPicPr>
          <p:nvPr/>
        </p:nvPicPr>
        <p:blipFill>
          <a:blip r:embed="rId6"/>
          <a:stretch>
            <a:fillRect/>
          </a:stretch>
        </p:blipFill>
        <p:spPr>
          <a:xfrm>
            <a:off x="409669" y="132004"/>
            <a:ext cx="2182557" cy="1274174"/>
          </a:xfrm>
          <a:prstGeom prst="rect">
            <a:avLst/>
          </a:prstGeom>
        </p:spPr>
      </p:pic>
    </p:spTree>
    <p:extLst>
      <p:ext uri="{BB962C8B-B14F-4D97-AF65-F5344CB8AC3E}">
        <p14:creationId xmlns:p14="http://schemas.microsoft.com/office/powerpoint/2010/main" val="472620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C23F1ECF-7E86-481B-BAD1-77BBFBE11E5A}"/>
              </a:ext>
            </a:extLst>
          </p:cNvPr>
          <p:cNvGraphicFramePr>
            <a:graphicFrameLocks noChangeAspect="1"/>
          </p:cNvGraphicFramePr>
          <p:nvPr>
            <p:extLst>
              <p:ext uri="{D42A27DB-BD31-4B8C-83A1-F6EECF244321}">
                <p14:modId xmlns:p14="http://schemas.microsoft.com/office/powerpoint/2010/main" val="1282348292"/>
              </p:ext>
            </p:extLst>
          </p:nvPr>
        </p:nvGraphicFramePr>
        <p:xfrm>
          <a:off x="1998837" y="2036190"/>
          <a:ext cx="4283075" cy="4613206"/>
        </p:xfrm>
        <a:graphic>
          <a:graphicData uri="http://schemas.openxmlformats.org/presentationml/2006/ole">
            <mc:AlternateContent xmlns:mc="http://schemas.openxmlformats.org/markup-compatibility/2006">
              <mc:Choice xmlns:v="urn:schemas-microsoft-com:vml" Requires="v">
                <p:oleObj name="Worksheet" r:id="rId2" imgW="6467428" imgH="8181988" progId="Excel.Sheet.12">
                  <p:embed/>
                </p:oleObj>
              </mc:Choice>
              <mc:Fallback>
                <p:oleObj name="Worksheet" r:id="rId2" imgW="6467428" imgH="8181988" progId="Excel.Sheet.12">
                  <p:embed/>
                  <p:pic>
                    <p:nvPicPr>
                      <p:cNvPr id="0" name=""/>
                      <p:cNvPicPr/>
                      <p:nvPr/>
                    </p:nvPicPr>
                    <p:blipFill>
                      <a:blip r:embed="rId3"/>
                      <a:stretch>
                        <a:fillRect/>
                      </a:stretch>
                    </p:blipFill>
                    <p:spPr>
                      <a:xfrm>
                        <a:off x="1998837" y="2036190"/>
                        <a:ext cx="4283075" cy="4613206"/>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82F2F2CF-D8C6-4067-BB46-83CF513A4C21}"/>
              </a:ext>
            </a:extLst>
          </p:cNvPr>
          <p:cNvGraphicFramePr>
            <a:graphicFrameLocks noChangeAspect="1"/>
          </p:cNvGraphicFramePr>
          <p:nvPr>
            <p:extLst>
              <p:ext uri="{D42A27DB-BD31-4B8C-83A1-F6EECF244321}">
                <p14:modId xmlns:p14="http://schemas.microsoft.com/office/powerpoint/2010/main" val="2096090066"/>
              </p:ext>
            </p:extLst>
          </p:nvPr>
        </p:nvGraphicFramePr>
        <p:xfrm>
          <a:off x="6767257" y="2036190"/>
          <a:ext cx="4379900" cy="4613206"/>
        </p:xfrm>
        <a:graphic>
          <a:graphicData uri="http://schemas.openxmlformats.org/presentationml/2006/ole">
            <mc:AlternateContent xmlns:mc="http://schemas.openxmlformats.org/markup-compatibility/2006">
              <mc:Choice xmlns:v="urn:schemas-microsoft-com:vml" Requires="v">
                <p:oleObj name="Worksheet" r:id="rId4" imgW="6467428" imgH="6324767" progId="Excel.Sheet.12">
                  <p:embed/>
                </p:oleObj>
              </mc:Choice>
              <mc:Fallback>
                <p:oleObj name="Worksheet" r:id="rId4" imgW="6467428" imgH="6324767" progId="Excel.Sheet.12">
                  <p:embed/>
                  <p:pic>
                    <p:nvPicPr>
                      <p:cNvPr id="0" name=""/>
                      <p:cNvPicPr/>
                      <p:nvPr/>
                    </p:nvPicPr>
                    <p:blipFill>
                      <a:blip r:embed="rId5"/>
                      <a:stretch>
                        <a:fillRect/>
                      </a:stretch>
                    </p:blipFill>
                    <p:spPr>
                      <a:xfrm>
                        <a:off x="6767257" y="2036190"/>
                        <a:ext cx="4379900" cy="4613206"/>
                      </a:xfrm>
                      <a:prstGeom prst="rect">
                        <a:avLst/>
                      </a:prstGeom>
                    </p:spPr>
                  </p:pic>
                </p:oleObj>
              </mc:Fallback>
            </mc:AlternateContent>
          </a:graphicData>
        </a:graphic>
      </p:graphicFrame>
      <p:pic>
        <p:nvPicPr>
          <p:cNvPr id="5" name="Imagen 4">
            <a:extLst>
              <a:ext uri="{FF2B5EF4-FFF2-40B4-BE49-F238E27FC236}">
                <a16:creationId xmlns:a16="http://schemas.microsoft.com/office/drawing/2014/main" id="{40EECC3C-A760-45E8-A7EB-2CCF3EA4051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6733" y="0"/>
            <a:ext cx="2183130" cy="1276350"/>
          </a:xfrm>
          <a:prstGeom prst="rect">
            <a:avLst/>
          </a:prstGeom>
          <a:noFill/>
          <a:ln>
            <a:noFill/>
          </a:ln>
        </p:spPr>
      </p:pic>
      <p:pic>
        <p:nvPicPr>
          <p:cNvPr id="6" name="Imagen 5">
            <a:extLst>
              <a:ext uri="{FF2B5EF4-FFF2-40B4-BE49-F238E27FC236}">
                <a16:creationId xmlns:a16="http://schemas.microsoft.com/office/drawing/2014/main" id="{E11C62FB-C737-4F05-95B3-A64734C1C081}"/>
              </a:ext>
            </a:extLst>
          </p:cNvPr>
          <p:cNvPicPr>
            <a:picLocks noChangeAspect="1"/>
          </p:cNvPicPr>
          <p:nvPr/>
        </p:nvPicPr>
        <p:blipFill>
          <a:blip r:embed="rId7"/>
          <a:stretch>
            <a:fillRect/>
          </a:stretch>
        </p:blipFill>
        <p:spPr>
          <a:xfrm>
            <a:off x="9582149" y="75623"/>
            <a:ext cx="2257425" cy="1200727"/>
          </a:xfrm>
          <a:prstGeom prst="rect">
            <a:avLst/>
          </a:prstGeom>
        </p:spPr>
      </p:pic>
      <p:graphicFrame>
        <p:nvGraphicFramePr>
          <p:cNvPr id="7" name="Tabla 6">
            <a:extLst>
              <a:ext uri="{FF2B5EF4-FFF2-40B4-BE49-F238E27FC236}">
                <a16:creationId xmlns:a16="http://schemas.microsoft.com/office/drawing/2014/main" id="{D55106AF-081C-4798-937B-90C7FFFD1221}"/>
              </a:ext>
            </a:extLst>
          </p:cNvPr>
          <p:cNvGraphicFramePr>
            <a:graphicFrameLocks noGrp="1"/>
          </p:cNvGraphicFramePr>
          <p:nvPr>
            <p:extLst>
              <p:ext uri="{D42A27DB-BD31-4B8C-83A1-F6EECF244321}">
                <p14:modId xmlns:p14="http://schemas.microsoft.com/office/powerpoint/2010/main" val="2945593782"/>
              </p:ext>
            </p:extLst>
          </p:nvPr>
        </p:nvGraphicFramePr>
        <p:xfrm>
          <a:off x="176732" y="1276350"/>
          <a:ext cx="10871481" cy="1188720"/>
        </p:xfrm>
        <a:graphic>
          <a:graphicData uri="http://schemas.openxmlformats.org/drawingml/2006/table">
            <a:tbl>
              <a:tblPr/>
              <a:tblGrid>
                <a:gridCol w="10871481">
                  <a:extLst>
                    <a:ext uri="{9D8B030D-6E8A-4147-A177-3AD203B41FA5}">
                      <a16:colId xmlns:a16="http://schemas.microsoft.com/office/drawing/2014/main" val="404329277"/>
                    </a:ext>
                  </a:extLst>
                </a:gridCol>
              </a:tblGrid>
              <a:tr h="674998">
                <a:tc>
                  <a:txBody>
                    <a:bodyPr/>
                    <a:lstStyle/>
                    <a:p>
                      <a:pPr algn="l"/>
                      <a:r>
                        <a:rPr lang="es-MX" sz="3600" b="1" dirty="0">
                          <a:latin typeface="Berlin Sans FB" panose="020E0602020502020306" pitchFamily="34" charset="0"/>
                        </a:rPr>
                        <a:t>Anexo 7. – CÉDULA DE QUEJAS Y DENUNCIAS 2023.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94892979"/>
                  </a:ext>
                </a:extLst>
              </a:tr>
            </a:tbl>
          </a:graphicData>
        </a:graphic>
      </p:graphicFrame>
      <p:graphicFrame>
        <p:nvGraphicFramePr>
          <p:cNvPr id="3" name="Tabla 2">
            <a:extLst>
              <a:ext uri="{FF2B5EF4-FFF2-40B4-BE49-F238E27FC236}">
                <a16:creationId xmlns:a16="http://schemas.microsoft.com/office/drawing/2014/main" id="{72399C54-F8D2-4A1C-BA43-ADF60BED58F8}"/>
              </a:ext>
            </a:extLst>
          </p:cNvPr>
          <p:cNvGraphicFramePr>
            <a:graphicFrameLocks noGrp="1"/>
          </p:cNvGraphicFramePr>
          <p:nvPr>
            <p:extLst>
              <p:ext uri="{D42A27DB-BD31-4B8C-83A1-F6EECF244321}">
                <p14:modId xmlns:p14="http://schemas.microsoft.com/office/powerpoint/2010/main" val="2801874047"/>
              </p:ext>
            </p:extLst>
          </p:nvPr>
        </p:nvGraphicFramePr>
        <p:xfrm>
          <a:off x="176732" y="2384981"/>
          <a:ext cx="1680348" cy="3921551"/>
        </p:xfrm>
        <a:graphic>
          <a:graphicData uri="http://schemas.openxmlformats.org/drawingml/2006/table">
            <a:tbl>
              <a:tblPr/>
              <a:tblGrid>
                <a:gridCol w="1680348">
                  <a:extLst>
                    <a:ext uri="{9D8B030D-6E8A-4147-A177-3AD203B41FA5}">
                      <a16:colId xmlns:a16="http://schemas.microsoft.com/office/drawing/2014/main" val="1290377821"/>
                    </a:ext>
                  </a:extLst>
                </a:gridCol>
              </a:tblGrid>
              <a:tr h="3921551">
                <a:tc>
                  <a:txBody>
                    <a:bodyPr/>
                    <a:lstStyle/>
                    <a:p>
                      <a:r>
                        <a:rPr lang="es-MX" dirty="0"/>
                        <a:t>Únicamente se llena en caso de que exista una denuncia en contra de algún servidor público.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425065391"/>
                  </a:ext>
                </a:extLst>
              </a:tr>
            </a:tbl>
          </a:graphicData>
        </a:graphic>
      </p:graphicFrame>
    </p:spTree>
    <p:extLst>
      <p:ext uri="{BB962C8B-B14F-4D97-AF65-F5344CB8AC3E}">
        <p14:creationId xmlns:p14="http://schemas.microsoft.com/office/powerpoint/2010/main" val="3580559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A4D24C-06AB-4CBB-8612-823E432F6674}"/>
              </a:ext>
            </a:extLst>
          </p:cNvPr>
          <p:cNvPicPr>
            <a:picLocks noChangeAspect="1"/>
          </p:cNvPicPr>
          <p:nvPr/>
        </p:nvPicPr>
        <p:blipFill>
          <a:blip r:embed="rId2"/>
          <a:stretch>
            <a:fillRect/>
          </a:stretch>
        </p:blipFill>
        <p:spPr>
          <a:xfrm>
            <a:off x="263672" y="169049"/>
            <a:ext cx="2182557" cy="1274174"/>
          </a:xfrm>
          <a:prstGeom prst="rect">
            <a:avLst/>
          </a:prstGeom>
        </p:spPr>
      </p:pic>
      <p:pic>
        <p:nvPicPr>
          <p:cNvPr id="3" name="Imagen 2">
            <a:extLst>
              <a:ext uri="{FF2B5EF4-FFF2-40B4-BE49-F238E27FC236}">
                <a16:creationId xmlns:a16="http://schemas.microsoft.com/office/drawing/2014/main" id="{A84D1357-7A7A-4B72-9F6B-9A7152D67484}"/>
              </a:ext>
            </a:extLst>
          </p:cNvPr>
          <p:cNvPicPr>
            <a:picLocks noChangeAspect="1"/>
          </p:cNvPicPr>
          <p:nvPr/>
        </p:nvPicPr>
        <p:blipFill>
          <a:blip r:embed="rId3"/>
          <a:stretch>
            <a:fillRect/>
          </a:stretch>
        </p:blipFill>
        <p:spPr>
          <a:xfrm>
            <a:off x="9672612" y="0"/>
            <a:ext cx="2255716" cy="1201016"/>
          </a:xfrm>
          <a:prstGeom prst="rect">
            <a:avLst/>
          </a:prstGeom>
        </p:spPr>
      </p:pic>
      <p:pic>
        <p:nvPicPr>
          <p:cNvPr id="4" name="Imagen 3">
            <a:extLst>
              <a:ext uri="{FF2B5EF4-FFF2-40B4-BE49-F238E27FC236}">
                <a16:creationId xmlns:a16="http://schemas.microsoft.com/office/drawing/2014/main" id="{F768E5E9-823A-449C-B4DC-50749FDCDC05}"/>
              </a:ext>
            </a:extLst>
          </p:cNvPr>
          <p:cNvPicPr>
            <a:picLocks noChangeAspect="1"/>
          </p:cNvPicPr>
          <p:nvPr/>
        </p:nvPicPr>
        <p:blipFill>
          <a:blip r:embed="rId4"/>
          <a:stretch>
            <a:fillRect/>
          </a:stretch>
        </p:blipFill>
        <p:spPr>
          <a:xfrm>
            <a:off x="4490742" y="1875933"/>
            <a:ext cx="4417587" cy="4298623"/>
          </a:xfrm>
          <a:prstGeom prst="rect">
            <a:avLst/>
          </a:prstGeom>
        </p:spPr>
      </p:pic>
      <p:graphicFrame>
        <p:nvGraphicFramePr>
          <p:cNvPr id="5" name="Tabla 4">
            <a:extLst>
              <a:ext uri="{FF2B5EF4-FFF2-40B4-BE49-F238E27FC236}">
                <a16:creationId xmlns:a16="http://schemas.microsoft.com/office/drawing/2014/main" id="{D383445B-F2D2-4A37-8AB1-232D2391481E}"/>
              </a:ext>
            </a:extLst>
          </p:cNvPr>
          <p:cNvGraphicFramePr>
            <a:graphicFrameLocks noGrp="1"/>
          </p:cNvGraphicFramePr>
          <p:nvPr>
            <p:extLst>
              <p:ext uri="{D42A27DB-BD31-4B8C-83A1-F6EECF244321}">
                <p14:modId xmlns:p14="http://schemas.microsoft.com/office/powerpoint/2010/main" val="3614098199"/>
              </p:ext>
            </p:extLst>
          </p:nvPr>
        </p:nvGraphicFramePr>
        <p:xfrm>
          <a:off x="1506071" y="2105425"/>
          <a:ext cx="2766252" cy="2251422"/>
        </p:xfrm>
        <a:graphic>
          <a:graphicData uri="http://schemas.openxmlformats.org/drawingml/2006/table">
            <a:tbl>
              <a:tblPr/>
              <a:tblGrid>
                <a:gridCol w="2766252">
                  <a:extLst>
                    <a:ext uri="{9D8B030D-6E8A-4147-A177-3AD203B41FA5}">
                      <a16:colId xmlns:a16="http://schemas.microsoft.com/office/drawing/2014/main" val="2580499276"/>
                    </a:ext>
                  </a:extLst>
                </a:gridCol>
              </a:tblGrid>
              <a:tr h="2251422">
                <a:tc>
                  <a:txBody>
                    <a:bodyPr/>
                    <a:lstStyle/>
                    <a:p>
                      <a:r>
                        <a:rPr lang="es-MX" dirty="0"/>
                        <a:t>Se deben llenar cada uno de los datos que se solicitan, con las especificaciones que vienen.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141513805"/>
                  </a:ext>
                </a:extLst>
              </a:tr>
            </a:tbl>
          </a:graphicData>
        </a:graphic>
      </p:graphicFrame>
      <p:cxnSp>
        <p:nvCxnSpPr>
          <p:cNvPr id="7" name="Conector recto de flecha 6">
            <a:extLst>
              <a:ext uri="{FF2B5EF4-FFF2-40B4-BE49-F238E27FC236}">
                <a16:creationId xmlns:a16="http://schemas.microsoft.com/office/drawing/2014/main" id="{41A79338-49BD-4D98-B202-C836040CFFBF}"/>
              </a:ext>
            </a:extLst>
          </p:cNvPr>
          <p:cNvCxnSpPr/>
          <p:nvPr/>
        </p:nvCxnSpPr>
        <p:spPr>
          <a:xfrm flipV="1">
            <a:off x="3959258" y="2375555"/>
            <a:ext cx="531484" cy="78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AA1DAAEE-774D-456B-BF8D-8FFBA1032F47}"/>
              </a:ext>
            </a:extLst>
          </p:cNvPr>
          <p:cNvCxnSpPr/>
          <p:nvPr/>
        </p:nvCxnSpPr>
        <p:spPr>
          <a:xfrm>
            <a:off x="3959258" y="3157979"/>
            <a:ext cx="820132" cy="65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2C6E786F-8B18-4AA6-8753-CC9322A320E9}"/>
              </a:ext>
            </a:extLst>
          </p:cNvPr>
          <p:cNvCxnSpPr/>
          <p:nvPr/>
        </p:nvCxnSpPr>
        <p:spPr>
          <a:xfrm>
            <a:off x="3959258" y="3157979"/>
            <a:ext cx="1216057" cy="542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14D8D4B3-D50D-4031-A4B3-B274B563C8C3}"/>
              </a:ext>
            </a:extLst>
          </p:cNvPr>
          <p:cNvCxnSpPr/>
          <p:nvPr/>
        </p:nvCxnSpPr>
        <p:spPr>
          <a:xfrm>
            <a:off x="3959258" y="3157979"/>
            <a:ext cx="923827" cy="989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324B3491-0A42-49ED-8B6E-C50C74F1F2DD}"/>
              </a:ext>
            </a:extLst>
          </p:cNvPr>
          <p:cNvCxnSpPr/>
          <p:nvPr/>
        </p:nvCxnSpPr>
        <p:spPr>
          <a:xfrm>
            <a:off x="3959258" y="3157979"/>
            <a:ext cx="1216057" cy="1574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09CD226B-B597-4F5B-8693-906BA1ABE30F}"/>
              </a:ext>
            </a:extLst>
          </p:cNvPr>
          <p:cNvCxnSpPr/>
          <p:nvPr/>
        </p:nvCxnSpPr>
        <p:spPr>
          <a:xfrm>
            <a:off x="3959258" y="3157979"/>
            <a:ext cx="2766252" cy="1847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640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9103F51-08E0-1849-B41A-7E6D248C79B2}"/>
              </a:ext>
            </a:extLst>
          </p:cNvPr>
          <p:cNvSpPr/>
          <p:nvPr/>
        </p:nvSpPr>
        <p:spPr>
          <a:xfrm>
            <a:off x="206081" y="2734493"/>
            <a:ext cx="2778185" cy="646331"/>
          </a:xfrm>
          <a:prstGeom prst="rect">
            <a:avLst/>
          </a:prstGeom>
        </p:spPr>
        <p:txBody>
          <a:bodyPr wrap="square">
            <a:spAutoFit/>
          </a:bodyPr>
          <a:lstStyle/>
          <a:p>
            <a:endParaRPr lang="es-MX" dirty="0"/>
          </a:p>
          <a:p>
            <a:r>
              <a:rPr lang="es-MX" dirty="0"/>
              <a:t>.</a:t>
            </a:r>
          </a:p>
        </p:txBody>
      </p:sp>
      <p:cxnSp>
        <p:nvCxnSpPr>
          <p:cNvPr id="7" name="Conector recto 6">
            <a:extLst>
              <a:ext uri="{FF2B5EF4-FFF2-40B4-BE49-F238E27FC236}">
                <a16:creationId xmlns:a16="http://schemas.microsoft.com/office/drawing/2014/main" id="{278BA8FA-3C70-B749-B33D-46C47788B645}"/>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11650410-ED84-4B48-81C0-9BD1673B5FB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2362" y="0"/>
            <a:ext cx="2183130" cy="1276350"/>
          </a:xfrm>
          <a:prstGeom prst="rect">
            <a:avLst/>
          </a:prstGeom>
          <a:noFill/>
          <a:ln>
            <a:noFill/>
          </a:ln>
        </p:spPr>
      </p:pic>
      <p:pic>
        <p:nvPicPr>
          <p:cNvPr id="13" name="Imagen 12">
            <a:extLst>
              <a:ext uri="{FF2B5EF4-FFF2-40B4-BE49-F238E27FC236}">
                <a16:creationId xmlns:a16="http://schemas.microsoft.com/office/drawing/2014/main" id="{48D85C00-3EEE-43C4-8BF0-720F204F64A3}"/>
              </a:ext>
            </a:extLst>
          </p:cNvPr>
          <p:cNvPicPr>
            <a:picLocks noChangeAspect="1"/>
          </p:cNvPicPr>
          <p:nvPr/>
        </p:nvPicPr>
        <p:blipFill>
          <a:blip r:embed="rId3"/>
          <a:stretch>
            <a:fillRect/>
          </a:stretch>
        </p:blipFill>
        <p:spPr>
          <a:xfrm>
            <a:off x="9582149" y="161609"/>
            <a:ext cx="2257425" cy="1200727"/>
          </a:xfrm>
          <a:prstGeom prst="rect">
            <a:avLst/>
          </a:prstGeom>
        </p:spPr>
      </p:pic>
      <p:graphicFrame>
        <p:nvGraphicFramePr>
          <p:cNvPr id="2" name="Objeto 1">
            <a:extLst>
              <a:ext uri="{FF2B5EF4-FFF2-40B4-BE49-F238E27FC236}">
                <a16:creationId xmlns:a16="http://schemas.microsoft.com/office/drawing/2014/main" id="{E2CE1773-9BDA-4DBD-B294-B9D21BFDBAE7}"/>
              </a:ext>
            </a:extLst>
          </p:cNvPr>
          <p:cNvGraphicFramePr>
            <a:graphicFrameLocks noChangeAspect="1"/>
          </p:cNvGraphicFramePr>
          <p:nvPr>
            <p:extLst>
              <p:ext uri="{D42A27DB-BD31-4B8C-83A1-F6EECF244321}">
                <p14:modId xmlns:p14="http://schemas.microsoft.com/office/powerpoint/2010/main" val="1047568251"/>
              </p:ext>
            </p:extLst>
          </p:nvPr>
        </p:nvGraphicFramePr>
        <p:xfrm>
          <a:off x="3575936" y="2366685"/>
          <a:ext cx="6561137" cy="3696016"/>
        </p:xfrm>
        <a:graphic>
          <a:graphicData uri="http://schemas.openxmlformats.org/presentationml/2006/ole">
            <mc:AlternateContent xmlns:mc="http://schemas.openxmlformats.org/markup-compatibility/2006">
              <mc:Choice xmlns:v="urn:schemas-microsoft-com:vml" Requires="v">
                <p:oleObj name="Worksheet" r:id="rId4" imgW="11210856" imgH="9258300" progId="Excel.Sheet.12">
                  <p:embed/>
                </p:oleObj>
              </mc:Choice>
              <mc:Fallback>
                <p:oleObj name="Worksheet" r:id="rId4" imgW="11210856" imgH="9258300" progId="Excel.Sheet.12">
                  <p:embed/>
                  <p:pic>
                    <p:nvPicPr>
                      <p:cNvPr id="0" name=""/>
                      <p:cNvPicPr/>
                      <p:nvPr/>
                    </p:nvPicPr>
                    <p:blipFill>
                      <a:blip r:embed="rId5"/>
                      <a:stretch>
                        <a:fillRect/>
                      </a:stretch>
                    </p:blipFill>
                    <p:spPr>
                      <a:xfrm>
                        <a:off x="3575936" y="2366685"/>
                        <a:ext cx="6561137" cy="3696016"/>
                      </a:xfrm>
                      <a:prstGeom prst="rect">
                        <a:avLst/>
                      </a:prstGeom>
                    </p:spPr>
                  </p:pic>
                </p:oleObj>
              </mc:Fallback>
            </mc:AlternateContent>
          </a:graphicData>
        </a:graphic>
      </p:graphicFrame>
      <p:graphicFrame>
        <p:nvGraphicFramePr>
          <p:cNvPr id="3" name="Tabla 2">
            <a:extLst>
              <a:ext uri="{FF2B5EF4-FFF2-40B4-BE49-F238E27FC236}">
                <a16:creationId xmlns:a16="http://schemas.microsoft.com/office/drawing/2014/main" id="{2FAB85D3-E046-4680-9E1A-EF9806769B24}"/>
              </a:ext>
            </a:extLst>
          </p:cNvPr>
          <p:cNvGraphicFramePr>
            <a:graphicFrameLocks noGrp="1"/>
          </p:cNvGraphicFramePr>
          <p:nvPr>
            <p:extLst>
              <p:ext uri="{D42A27DB-BD31-4B8C-83A1-F6EECF244321}">
                <p14:modId xmlns:p14="http://schemas.microsoft.com/office/powerpoint/2010/main" val="1947273459"/>
              </p:ext>
            </p:extLst>
          </p:nvPr>
        </p:nvGraphicFramePr>
        <p:xfrm>
          <a:off x="422622" y="1552175"/>
          <a:ext cx="10342788" cy="701040"/>
        </p:xfrm>
        <a:graphic>
          <a:graphicData uri="http://schemas.openxmlformats.org/drawingml/2006/table">
            <a:tbl>
              <a:tblPr/>
              <a:tblGrid>
                <a:gridCol w="10342788">
                  <a:extLst>
                    <a:ext uri="{9D8B030D-6E8A-4147-A177-3AD203B41FA5}">
                      <a16:colId xmlns:a16="http://schemas.microsoft.com/office/drawing/2014/main" val="3762959507"/>
                    </a:ext>
                  </a:extLst>
                </a:gridCol>
              </a:tblGrid>
              <a:tr h="660827">
                <a:tc>
                  <a:txBody>
                    <a:bodyPr/>
                    <a:lstStyle/>
                    <a:p>
                      <a:r>
                        <a:rPr lang="es-MX" sz="4000" b="1" dirty="0">
                          <a:latin typeface="Berlin Sans FB" panose="020E0602020502020306" pitchFamily="34" charset="0"/>
                        </a:rPr>
                        <a:t>Anexo 8.- Informe de Quejas y Denuncias</a:t>
                      </a:r>
                      <a:r>
                        <a:rPr lang="es-MX" sz="4000" dirty="0">
                          <a:latin typeface="Berlin Sans FB" panose="020E0602020502020306" pitchFamily="34" charset="0"/>
                        </a:rPr>
                        <a:t>.</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487002435"/>
                  </a:ext>
                </a:extLst>
              </a:tr>
            </a:tbl>
          </a:graphicData>
        </a:graphic>
      </p:graphicFrame>
      <p:graphicFrame>
        <p:nvGraphicFramePr>
          <p:cNvPr id="5" name="Tabla 4">
            <a:extLst>
              <a:ext uri="{FF2B5EF4-FFF2-40B4-BE49-F238E27FC236}">
                <a16:creationId xmlns:a16="http://schemas.microsoft.com/office/drawing/2014/main" id="{9E2E3FF7-422B-41BC-AFB2-79891F8BF67E}"/>
              </a:ext>
            </a:extLst>
          </p:cNvPr>
          <p:cNvGraphicFramePr>
            <a:graphicFrameLocks noGrp="1"/>
          </p:cNvGraphicFramePr>
          <p:nvPr>
            <p:extLst>
              <p:ext uri="{D42A27DB-BD31-4B8C-83A1-F6EECF244321}">
                <p14:modId xmlns:p14="http://schemas.microsoft.com/office/powerpoint/2010/main" val="4203544137"/>
              </p:ext>
            </p:extLst>
          </p:nvPr>
        </p:nvGraphicFramePr>
        <p:xfrm>
          <a:off x="691563" y="3058246"/>
          <a:ext cx="2666360" cy="1344706"/>
        </p:xfrm>
        <a:graphic>
          <a:graphicData uri="http://schemas.openxmlformats.org/drawingml/2006/table">
            <a:tbl>
              <a:tblPr/>
              <a:tblGrid>
                <a:gridCol w="2666360">
                  <a:extLst>
                    <a:ext uri="{9D8B030D-6E8A-4147-A177-3AD203B41FA5}">
                      <a16:colId xmlns:a16="http://schemas.microsoft.com/office/drawing/2014/main" val="2402172729"/>
                    </a:ext>
                  </a:extLst>
                </a:gridCol>
              </a:tblGrid>
              <a:tr h="1344706">
                <a:tc>
                  <a:txBody>
                    <a:bodyPr/>
                    <a:lstStyle/>
                    <a:p>
                      <a:r>
                        <a:rPr lang="es-MX" dirty="0"/>
                        <a:t>De manera mensual se envían 3 reportes, octubre, noviembre, diciembre.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439428353"/>
                  </a:ext>
                </a:extLst>
              </a:tr>
            </a:tbl>
          </a:graphicData>
        </a:graphic>
      </p:graphicFrame>
      <p:graphicFrame>
        <p:nvGraphicFramePr>
          <p:cNvPr id="8" name="Tabla 7">
            <a:extLst>
              <a:ext uri="{FF2B5EF4-FFF2-40B4-BE49-F238E27FC236}">
                <a16:creationId xmlns:a16="http://schemas.microsoft.com/office/drawing/2014/main" id="{66C32CC8-88F1-43AB-A4B0-AD95AB6EDBD8}"/>
              </a:ext>
            </a:extLst>
          </p:cNvPr>
          <p:cNvGraphicFramePr>
            <a:graphicFrameLocks noGrp="1"/>
          </p:cNvGraphicFramePr>
          <p:nvPr>
            <p:extLst>
              <p:ext uri="{D42A27DB-BD31-4B8C-83A1-F6EECF244321}">
                <p14:modId xmlns:p14="http://schemas.microsoft.com/office/powerpoint/2010/main" val="4224153337"/>
              </p:ext>
            </p:extLst>
          </p:nvPr>
        </p:nvGraphicFramePr>
        <p:xfrm>
          <a:off x="6800369" y="3476448"/>
          <a:ext cx="4041801" cy="640080"/>
        </p:xfrm>
        <a:graphic>
          <a:graphicData uri="http://schemas.openxmlformats.org/drawingml/2006/table">
            <a:tbl>
              <a:tblPr/>
              <a:tblGrid>
                <a:gridCol w="4041801">
                  <a:extLst>
                    <a:ext uri="{9D8B030D-6E8A-4147-A177-3AD203B41FA5}">
                      <a16:colId xmlns:a16="http://schemas.microsoft.com/office/drawing/2014/main" val="2462336031"/>
                    </a:ext>
                  </a:extLst>
                </a:gridCol>
              </a:tblGrid>
              <a:tr h="560934">
                <a:tc>
                  <a:txBody>
                    <a:bodyPr/>
                    <a:lstStyle/>
                    <a:p>
                      <a:r>
                        <a:rPr lang="es-MX" dirty="0"/>
                        <a:t>En caso de no existir denuncia se coloca la leyenda N/A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693222965"/>
                  </a:ext>
                </a:extLst>
              </a:tr>
            </a:tbl>
          </a:graphicData>
        </a:graphic>
      </p:graphicFrame>
      <p:cxnSp>
        <p:nvCxnSpPr>
          <p:cNvPr id="17" name="Conector recto de flecha 16">
            <a:extLst>
              <a:ext uri="{FF2B5EF4-FFF2-40B4-BE49-F238E27FC236}">
                <a16:creationId xmlns:a16="http://schemas.microsoft.com/office/drawing/2014/main" id="{85E610E1-2FBB-4383-98B5-295A49C6B583}"/>
              </a:ext>
            </a:extLst>
          </p:cNvPr>
          <p:cNvCxnSpPr>
            <a:cxnSpLocks/>
          </p:cNvCxnSpPr>
          <p:nvPr/>
        </p:nvCxnSpPr>
        <p:spPr>
          <a:xfrm flipH="1">
            <a:off x="7368989" y="4122484"/>
            <a:ext cx="138311" cy="518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430005C6-FEA3-4C93-89A9-3F8D3855B166}"/>
              </a:ext>
            </a:extLst>
          </p:cNvPr>
          <p:cNvCxnSpPr/>
          <p:nvPr/>
        </p:nvCxnSpPr>
        <p:spPr>
          <a:xfrm flipH="1">
            <a:off x="8029815" y="4087906"/>
            <a:ext cx="184417" cy="553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76475233-BF49-4510-BE88-7C344918830A}"/>
              </a:ext>
            </a:extLst>
          </p:cNvPr>
          <p:cNvCxnSpPr>
            <a:cxnSpLocks/>
          </p:cNvCxnSpPr>
          <p:nvPr/>
        </p:nvCxnSpPr>
        <p:spPr>
          <a:xfrm flipH="1">
            <a:off x="8583065" y="3986475"/>
            <a:ext cx="201067" cy="65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19837282-98C2-4065-928D-DE2AA51C1254}"/>
              </a:ext>
            </a:extLst>
          </p:cNvPr>
          <p:cNvCxnSpPr>
            <a:cxnSpLocks/>
          </p:cNvCxnSpPr>
          <p:nvPr/>
        </p:nvCxnSpPr>
        <p:spPr>
          <a:xfrm flipH="1">
            <a:off x="9224682" y="3964961"/>
            <a:ext cx="207470" cy="676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08768B08-7FF1-41F6-807B-DA2EFCB65456}"/>
              </a:ext>
            </a:extLst>
          </p:cNvPr>
          <p:cNvCxnSpPr>
            <a:cxnSpLocks/>
          </p:cNvCxnSpPr>
          <p:nvPr/>
        </p:nvCxnSpPr>
        <p:spPr>
          <a:xfrm flipH="1">
            <a:off x="9712619" y="3964961"/>
            <a:ext cx="222836" cy="743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3CAEB01E-A845-45B9-9797-C1A02A1DD52C}"/>
              </a:ext>
            </a:extLst>
          </p:cNvPr>
          <p:cNvCxnSpPr/>
          <p:nvPr/>
        </p:nvCxnSpPr>
        <p:spPr>
          <a:xfrm flipH="1">
            <a:off x="6731213" y="4087906"/>
            <a:ext cx="184417" cy="553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343B193E-10F7-41C4-9E1D-7C8790E0517E}"/>
              </a:ext>
            </a:extLst>
          </p:cNvPr>
          <p:cNvCxnSpPr/>
          <p:nvPr/>
        </p:nvCxnSpPr>
        <p:spPr>
          <a:xfrm flipH="1">
            <a:off x="6096000" y="3964961"/>
            <a:ext cx="819630" cy="676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3C78C4E4-C546-4DEC-B7CB-91337FCBDBFC}"/>
              </a:ext>
            </a:extLst>
          </p:cNvPr>
          <p:cNvCxnSpPr/>
          <p:nvPr/>
        </p:nvCxnSpPr>
        <p:spPr>
          <a:xfrm flipH="1">
            <a:off x="5376264" y="3862380"/>
            <a:ext cx="1539366" cy="778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28448F7A-ECD5-48B6-A07F-34BBB96D3A15}"/>
              </a:ext>
            </a:extLst>
          </p:cNvPr>
          <p:cNvCxnSpPr/>
          <p:nvPr/>
        </p:nvCxnSpPr>
        <p:spPr>
          <a:xfrm flipH="1">
            <a:off x="4823013" y="3730599"/>
            <a:ext cx="2033491" cy="874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81917D93-BE88-4D65-BD8D-AA7BB179A243}"/>
              </a:ext>
            </a:extLst>
          </p:cNvPr>
          <p:cNvCxnSpPr/>
          <p:nvPr/>
        </p:nvCxnSpPr>
        <p:spPr>
          <a:xfrm flipH="1">
            <a:off x="4068696" y="3603812"/>
            <a:ext cx="2787808" cy="1037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992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278BA8FA-3C70-B749-B33D-46C47788B645}"/>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09C0C35E-5352-46BB-BFA0-A23F801C165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5417" y="66699"/>
            <a:ext cx="2183130" cy="1276350"/>
          </a:xfrm>
          <a:prstGeom prst="rect">
            <a:avLst/>
          </a:prstGeom>
          <a:noFill/>
          <a:ln>
            <a:noFill/>
          </a:ln>
        </p:spPr>
      </p:pic>
      <p:pic>
        <p:nvPicPr>
          <p:cNvPr id="9" name="Imagen 8">
            <a:extLst>
              <a:ext uri="{FF2B5EF4-FFF2-40B4-BE49-F238E27FC236}">
                <a16:creationId xmlns:a16="http://schemas.microsoft.com/office/drawing/2014/main" id="{A36F5DC1-FCF6-40D7-B0F7-AC97F088C492}"/>
              </a:ext>
            </a:extLst>
          </p:cNvPr>
          <p:cNvPicPr>
            <a:picLocks noChangeAspect="1"/>
          </p:cNvPicPr>
          <p:nvPr/>
        </p:nvPicPr>
        <p:blipFill>
          <a:blip r:embed="rId3"/>
          <a:stretch>
            <a:fillRect/>
          </a:stretch>
        </p:blipFill>
        <p:spPr>
          <a:xfrm>
            <a:off x="9582149" y="161609"/>
            <a:ext cx="2257425" cy="1200727"/>
          </a:xfrm>
          <a:prstGeom prst="rect">
            <a:avLst/>
          </a:prstGeom>
        </p:spPr>
      </p:pic>
      <p:graphicFrame>
        <p:nvGraphicFramePr>
          <p:cNvPr id="2" name="Tabla 1">
            <a:extLst>
              <a:ext uri="{FF2B5EF4-FFF2-40B4-BE49-F238E27FC236}">
                <a16:creationId xmlns:a16="http://schemas.microsoft.com/office/drawing/2014/main" id="{BBD7FEA8-80A4-4586-8C4D-EAB29B3DFD80}"/>
              </a:ext>
            </a:extLst>
          </p:cNvPr>
          <p:cNvGraphicFramePr>
            <a:graphicFrameLocks noGrp="1"/>
          </p:cNvGraphicFramePr>
          <p:nvPr>
            <p:extLst>
              <p:ext uri="{D42A27DB-BD31-4B8C-83A1-F6EECF244321}">
                <p14:modId xmlns:p14="http://schemas.microsoft.com/office/powerpoint/2010/main" val="1650975382"/>
              </p:ext>
            </p:extLst>
          </p:nvPr>
        </p:nvGraphicFramePr>
        <p:xfrm>
          <a:off x="545566" y="1590595"/>
          <a:ext cx="10258185" cy="791455"/>
        </p:xfrm>
        <a:graphic>
          <a:graphicData uri="http://schemas.openxmlformats.org/drawingml/2006/table">
            <a:tbl>
              <a:tblPr/>
              <a:tblGrid>
                <a:gridCol w="10258185">
                  <a:extLst>
                    <a:ext uri="{9D8B030D-6E8A-4147-A177-3AD203B41FA5}">
                      <a16:colId xmlns:a16="http://schemas.microsoft.com/office/drawing/2014/main" val="3032865896"/>
                    </a:ext>
                  </a:extLst>
                </a:gridCol>
              </a:tblGrid>
              <a:tr h="791455">
                <a:tc>
                  <a:txBody>
                    <a:bodyPr/>
                    <a:lstStyle/>
                    <a:p>
                      <a:pPr algn="ctr"/>
                      <a:r>
                        <a:rPr lang="es-MX" sz="3600" b="1" u="sng" dirty="0"/>
                        <a:t>Reporte de Quejas y/o Denuncias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818549225"/>
                  </a:ext>
                </a:extLst>
              </a:tr>
            </a:tbl>
          </a:graphicData>
        </a:graphic>
      </p:graphicFrame>
      <p:graphicFrame>
        <p:nvGraphicFramePr>
          <p:cNvPr id="4" name="Tabla 3">
            <a:extLst>
              <a:ext uri="{FF2B5EF4-FFF2-40B4-BE49-F238E27FC236}">
                <a16:creationId xmlns:a16="http://schemas.microsoft.com/office/drawing/2014/main" id="{144C7609-E975-4AC8-BA22-11B4B0A2C616}"/>
              </a:ext>
            </a:extLst>
          </p:cNvPr>
          <p:cNvGraphicFramePr>
            <a:graphicFrameLocks noGrp="1"/>
          </p:cNvGraphicFramePr>
          <p:nvPr>
            <p:extLst>
              <p:ext uri="{D42A27DB-BD31-4B8C-83A1-F6EECF244321}">
                <p14:modId xmlns:p14="http://schemas.microsoft.com/office/powerpoint/2010/main" val="2216126730"/>
              </p:ext>
            </p:extLst>
          </p:nvPr>
        </p:nvGraphicFramePr>
        <p:xfrm>
          <a:off x="614723" y="2635624"/>
          <a:ext cx="10204396" cy="1021974"/>
        </p:xfrm>
        <a:graphic>
          <a:graphicData uri="http://schemas.openxmlformats.org/drawingml/2006/table">
            <a:tbl>
              <a:tblPr/>
              <a:tblGrid>
                <a:gridCol w="10204396">
                  <a:extLst>
                    <a:ext uri="{9D8B030D-6E8A-4147-A177-3AD203B41FA5}">
                      <a16:colId xmlns:a16="http://schemas.microsoft.com/office/drawing/2014/main" val="1159383053"/>
                    </a:ext>
                  </a:extLst>
                </a:gridCol>
              </a:tblGrid>
              <a:tr h="1021974">
                <a:tc>
                  <a:txBody>
                    <a:bodyPr/>
                    <a:lstStyle/>
                    <a:p>
                      <a:r>
                        <a:rPr lang="es-MX" dirty="0"/>
                        <a:t>referente al Control de Quejas y Denuncias de Contraloría Social para el caso de S247 “Programa para el desarrollo profesional docente”. (PRODEP).</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6539692"/>
                  </a:ext>
                </a:extLst>
              </a:tr>
            </a:tbl>
          </a:graphicData>
        </a:graphic>
      </p:graphicFrame>
      <p:graphicFrame>
        <p:nvGraphicFramePr>
          <p:cNvPr id="5" name="Tabla 4">
            <a:extLst>
              <a:ext uri="{FF2B5EF4-FFF2-40B4-BE49-F238E27FC236}">
                <a16:creationId xmlns:a16="http://schemas.microsoft.com/office/drawing/2014/main" id="{65F955CE-5230-4E54-AE00-9C0535C8141A}"/>
              </a:ext>
            </a:extLst>
          </p:cNvPr>
          <p:cNvGraphicFramePr>
            <a:graphicFrameLocks noGrp="1"/>
          </p:cNvGraphicFramePr>
          <p:nvPr>
            <p:extLst>
              <p:ext uri="{D42A27DB-BD31-4B8C-83A1-F6EECF244321}">
                <p14:modId xmlns:p14="http://schemas.microsoft.com/office/powerpoint/2010/main" val="2222782447"/>
              </p:ext>
            </p:extLst>
          </p:nvPr>
        </p:nvGraphicFramePr>
        <p:xfrm>
          <a:off x="737667" y="4095590"/>
          <a:ext cx="7307516" cy="2560320"/>
        </p:xfrm>
        <a:graphic>
          <a:graphicData uri="http://schemas.openxmlformats.org/drawingml/2006/table">
            <a:tbl>
              <a:tblPr/>
              <a:tblGrid>
                <a:gridCol w="7307516">
                  <a:extLst>
                    <a:ext uri="{9D8B030D-6E8A-4147-A177-3AD203B41FA5}">
                      <a16:colId xmlns:a16="http://schemas.microsoft.com/office/drawing/2014/main" val="1265125894"/>
                    </a:ext>
                  </a:extLst>
                </a:gridCol>
              </a:tblGrid>
              <a:tr h="2090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mn-lt"/>
                          <a:ea typeface="+mn-ea"/>
                          <a:cs typeface="+mn-cs"/>
                        </a:rPr>
                        <a:t>También que tengan presente que la información recibida, será́ revisada junto con los Órganos Internos de Control correspondientes para fortalecer la atención a quejas y denuncias.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mn-lt"/>
                          <a:ea typeface="+mn-ea"/>
                          <a:cs typeface="+mn-cs"/>
                        </a:rPr>
                        <a:t>Es importante que sepan que las quejas y/o denuncias presentadas por parte de las Contralorías Sociales por cualquier medio, se compartirán con la Coordinación de Vinculación con Organizaciones Sociales y Civiles de la SFP de manera mensual a través de la </a:t>
                      </a:r>
                      <a:r>
                        <a:rPr kumimoji="0" lang="es-MX" sz="1800" b="0" i="0" u="none" strike="noStrike" kern="1200" cap="none" spc="0" normalizeH="0" baseline="0" noProof="0" dirty="0" err="1">
                          <a:ln>
                            <a:noFill/>
                          </a:ln>
                          <a:solidFill>
                            <a:prstClr val="black"/>
                          </a:solidFill>
                          <a:effectLst/>
                          <a:uLnTx/>
                          <a:uFillTx/>
                          <a:latin typeface="+mn-lt"/>
                          <a:ea typeface="+mn-ea"/>
                          <a:cs typeface="+mn-cs"/>
                        </a:rPr>
                        <a:t>CGUTyP</a:t>
                      </a:r>
                      <a:r>
                        <a:rPr kumimoji="0" lang="es-MX" sz="1800" b="0" i="0" u="none" strike="noStrike" kern="1200" cap="none" spc="0" normalizeH="0" baseline="0" noProof="0" dirty="0">
                          <a:ln>
                            <a:noFill/>
                          </a:ln>
                          <a:solidFill>
                            <a:prstClr val="black"/>
                          </a:solidFill>
                          <a:effectLst/>
                          <a:uLnTx/>
                          <a:uFillTx/>
                          <a:latin typeface="+mn-lt"/>
                          <a:ea typeface="+mn-ea"/>
                          <a:cs typeface="+mn-cs"/>
                        </a:rPr>
                        <a:t>.</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445847341"/>
                  </a:ext>
                </a:extLst>
              </a:tr>
            </a:tbl>
          </a:graphicData>
        </a:graphic>
      </p:graphicFrame>
    </p:spTree>
    <p:extLst>
      <p:ext uri="{BB962C8B-B14F-4D97-AF65-F5344CB8AC3E}">
        <p14:creationId xmlns:p14="http://schemas.microsoft.com/office/powerpoint/2010/main" val="374830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C5E9E89-E492-464F-9CF9-42CAED7F7B4C}"/>
              </a:ext>
            </a:extLst>
          </p:cNvPr>
          <p:cNvSpPr txBox="1"/>
          <p:nvPr/>
        </p:nvSpPr>
        <p:spPr>
          <a:xfrm>
            <a:off x="615142" y="2399378"/>
            <a:ext cx="10831483" cy="400110"/>
          </a:xfrm>
          <a:prstGeom prst="rect">
            <a:avLst/>
          </a:prstGeom>
          <a:noFill/>
        </p:spPr>
        <p:txBody>
          <a:bodyPr wrap="square" rtlCol="0">
            <a:spAutoFit/>
          </a:bodyPr>
          <a:lstStyle>
            <a:defPPr>
              <a:defRPr lang="es-MX"/>
            </a:defPPr>
            <a:lvl1pPr algn="just">
              <a:defRPr sz="2400">
                <a:latin typeface="Tahoma" panose="020B0604030504040204" pitchFamily="34" charset="0"/>
                <a:ea typeface="Tahoma" panose="020B0604030504040204" pitchFamily="34" charset="0"/>
                <a:cs typeface="Tahoma" panose="020B0604030504040204" pitchFamily="34" charset="0"/>
              </a:defRPr>
            </a:lvl1pPr>
          </a:lstStyle>
          <a:p>
            <a:endParaRPr lang="es-MX" sz="2000" dirty="0"/>
          </a:p>
        </p:txBody>
      </p:sp>
      <p:cxnSp>
        <p:nvCxnSpPr>
          <p:cNvPr id="7" name="Conector recto 6">
            <a:extLst>
              <a:ext uri="{FF2B5EF4-FFF2-40B4-BE49-F238E27FC236}">
                <a16:creationId xmlns:a16="http://schemas.microsoft.com/office/drawing/2014/main" id="{F6628776-4E8E-2541-A581-3584232A98C3}"/>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1688F808-2861-49C3-8ADE-308BC2C99D3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4623" y="90896"/>
            <a:ext cx="2183130" cy="1276350"/>
          </a:xfrm>
          <a:prstGeom prst="rect">
            <a:avLst/>
          </a:prstGeom>
          <a:noFill/>
          <a:ln>
            <a:noFill/>
          </a:ln>
        </p:spPr>
      </p:pic>
      <p:graphicFrame>
        <p:nvGraphicFramePr>
          <p:cNvPr id="10" name="Tabla 9">
            <a:extLst>
              <a:ext uri="{FF2B5EF4-FFF2-40B4-BE49-F238E27FC236}">
                <a16:creationId xmlns:a16="http://schemas.microsoft.com/office/drawing/2014/main" id="{53C8BFC1-3D54-44F4-8C1C-2382207F3636}"/>
              </a:ext>
            </a:extLst>
          </p:cNvPr>
          <p:cNvGraphicFramePr>
            <a:graphicFrameLocks noGrp="1"/>
          </p:cNvGraphicFramePr>
          <p:nvPr>
            <p:extLst>
              <p:ext uri="{D42A27DB-BD31-4B8C-83A1-F6EECF244321}">
                <p14:modId xmlns:p14="http://schemas.microsoft.com/office/powerpoint/2010/main" val="1290483190"/>
              </p:ext>
            </p:extLst>
          </p:nvPr>
        </p:nvGraphicFramePr>
        <p:xfrm>
          <a:off x="772998" y="2328421"/>
          <a:ext cx="11188630" cy="4178705"/>
        </p:xfrm>
        <a:graphic>
          <a:graphicData uri="http://schemas.openxmlformats.org/drawingml/2006/table">
            <a:tbl>
              <a:tblPr/>
              <a:tblGrid>
                <a:gridCol w="11188630">
                  <a:extLst>
                    <a:ext uri="{9D8B030D-6E8A-4147-A177-3AD203B41FA5}">
                      <a16:colId xmlns:a16="http://schemas.microsoft.com/office/drawing/2014/main" val="3706795595"/>
                    </a:ext>
                  </a:extLst>
                </a:gridCol>
              </a:tblGrid>
              <a:tr h="4178705">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Se difunda información suficiente, veraz y oportuna sobre la operación del Programa. </a:t>
                      </a:r>
                      <a:endParaRPr kumimoji="0" lang="es-MX" sz="2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Los/as beneficiarios/as cumplan con los requisitos para tener ese carácter. </a:t>
                      </a:r>
                      <a:endParaRPr kumimoji="0" lang="es-MX" sz="2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Se cumpla con los períodos de ejecución de la entrega de los apoyos y/o servicios. </a:t>
                      </a:r>
                      <a:endParaRPr kumimoji="0" lang="es-MX" sz="2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El programa no se utilice con fines políticos, electorales, de lucro u otros distintos al objeto del programa. </a:t>
                      </a:r>
                      <a:endParaRPr kumimoji="0" lang="es-MX" sz="2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El programa no sea aplicado afectando la igualdad entre mujeres y hombres.</a:t>
                      </a:r>
                      <a:endParaRPr kumimoji="0" lang="es-MX" sz="2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El ejercicio de los recursos públicos para los apoyos y/o servicios sea oportuno transparente y con apego a lo establecido en las reglas de operación. </a:t>
                      </a:r>
                      <a:endParaRPr kumimoji="0" lang="es-MX" sz="2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Exista documentación comprobatoria del ejercicio de los recursos públicos y de la entrega de apoyos y/o servicios. </a:t>
                      </a:r>
                      <a:endParaRPr kumimoji="0" lang="es-MX" sz="2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0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Las autoridades competentes den atención a las quejas y denuncias relacionadas con el programa.</a:t>
                      </a:r>
                      <a:endParaRPr kumimoji="0" lang="es-MX" sz="2000" b="0" i="0" u="none" strike="noStrike" kern="1200" cap="none" spc="0" normalizeH="0" baseline="0" noProof="0" dirty="0">
                        <a:ln>
                          <a:noFill/>
                        </a:ln>
                        <a:solidFill>
                          <a:prstClr val="black"/>
                        </a:solidFill>
                        <a:effectLst/>
                        <a:uLnTx/>
                        <a:uFillTx/>
                        <a:latin typeface="Tahoma" panose="020B0604030504040204" pitchFamily="34" charset="0"/>
                        <a:ea typeface="Times New Roman" panose="02020603050405020304" pitchFamily="18" charset="0"/>
                        <a:cs typeface="+mn-cs"/>
                      </a:endParaRP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621973411"/>
                  </a:ext>
                </a:extLst>
              </a:tr>
            </a:tbl>
          </a:graphicData>
        </a:graphic>
      </p:graphicFrame>
      <p:graphicFrame>
        <p:nvGraphicFramePr>
          <p:cNvPr id="11" name="Tabla 10">
            <a:extLst>
              <a:ext uri="{FF2B5EF4-FFF2-40B4-BE49-F238E27FC236}">
                <a16:creationId xmlns:a16="http://schemas.microsoft.com/office/drawing/2014/main" id="{86A3AB58-4770-4596-AC53-E855554907B4}"/>
              </a:ext>
            </a:extLst>
          </p:cNvPr>
          <p:cNvGraphicFramePr>
            <a:graphicFrameLocks noGrp="1"/>
          </p:cNvGraphicFramePr>
          <p:nvPr>
            <p:extLst>
              <p:ext uri="{D42A27DB-BD31-4B8C-83A1-F6EECF244321}">
                <p14:modId xmlns:p14="http://schemas.microsoft.com/office/powerpoint/2010/main" val="3073785904"/>
              </p:ext>
            </p:extLst>
          </p:nvPr>
        </p:nvGraphicFramePr>
        <p:xfrm>
          <a:off x="723014" y="1499190"/>
          <a:ext cx="10441375" cy="706677"/>
        </p:xfrm>
        <a:graphic>
          <a:graphicData uri="http://schemas.openxmlformats.org/drawingml/2006/table">
            <a:tbl>
              <a:tblPr/>
              <a:tblGrid>
                <a:gridCol w="10441375">
                  <a:extLst>
                    <a:ext uri="{9D8B030D-6E8A-4147-A177-3AD203B41FA5}">
                      <a16:colId xmlns:a16="http://schemas.microsoft.com/office/drawing/2014/main" val="1659906690"/>
                    </a:ext>
                  </a:extLst>
                </a:gridCol>
              </a:tblGrid>
              <a:tr h="706677">
                <a:tc>
                  <a:txBody>
                    <a:bodyPr/>
                    <a:lstStyle/>
                    <a:p>
                      <a:r>
                        <a:rPr lang="es-MX" sz="3600" b="1" dirty="0"/>
                        <a:t>FUNCIONES DEL COMITÉ DE CONTRALORÍA SOCIAL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527556654"/>
                  </a:ext>
                </a:extLst>
              </a:tr>
            </a:tbl>
          </a:graphicData>
        </a:graphic>
      </p:graphicFrame>
      <p:pic>
        <p:nvPicPr>
          <p:cNvPr id="9" name="Imagen 8">
            <a:extLst>
              <a:ext uri="{FF2B5EF4-FFF2-40B4-BE49-F238E27FC236}">
                <a16:creationId xmlns:a16="http://schemas.microsoft.com/office/drawing/2014/main" id="{6DC1A1FB-C578-4997-B911-F7707B80464F}"/>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3969308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7642D1D1-EE66-464F-B9E7-102FA6E841F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403ED6A4-30D4-0440-9157-A12AFBB6A751}"/>
              </a:ext>
            </a:extLst>
          </p:cNvPr>
          <p:cNvSpPr/>
          <p:nvPr/>
        </p:nvSpPr>
        <p:spPr>
          <a:xfrm>
            <a:off x="171796" y="3092025"/>
            <a:ext cx="2031077" cy="369332"/>
          </a:xfrm>
          <a:prstGeom prst="rect">
            <a:avLst/>
          </a:prstGeom>
        </p:spPr>
        <p:txBody>
          <a:bodyPr wrap="square">
            <a:spAutoFit/>
          </a:bodyPr>
          <a:lstStyle/>
          <a:p>
            <a:endParaRPr lang="es-MX" dirty="0"/>
          </a:p>
        </p:txBody>
      </p:sp>
      <p:pic>
        <p:nvPicPr>
          <p:cNvPr id="10" name="Imagen 9">
            <a:extLst>
              <a:ext uri="{FF2B5EF4-FFF2-40B4-BE49-F238E27FC236}">
                <a16:creationId xmlns:a16="http://schemas.microsoft.com/office/drawing/2014/main" id="{7F0140F7-3462-4A79-B0FE-8F675B537F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6944" y="62262"/>
            <a:ext cx="2183130" cy="1276350"/>
          </a:xfrm>
          <a:prstGeom prst="rect">
            <a:avLst/>
          </a:prstGeom>
          <a:noFill/>
          <a:ln>
            <a:noFill/>
          </a:ln>
        </p:spPr>
      </p:pic>
      <p:pic>
        <p:nvPicPr>
          <p:cNvPr id="11" name="Imagen 10">
            <a:extLst>
              <a:ext uri="{FF2B5EF4-FFF2-40B4-BE49-F238E27FC236}">
                <a16:creationId xmlns:a16="http://schemas.microsoft.com/office/drawing/2014/main" id="{BDE2CEC8-EF41-4C9A-8A17-1BC94F95E238}"/>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7" name="Imagen 6">
            <a:extLst>
              <a:ext uri="{FF2B5EF4-FFF2-40B4-BE49-F238E27FC236}">
                <a16:creationId xmlns:a16="http://schemas.microsoft.com/office/drawing/2014/main" id="{51ED729A-3B99-4180-AEA1-E1DF3429C6DC}"/>
              </a:ext>
            </a:extLst>
          </p:cNvPr>
          <p:cNvPicPr>
            <a:picLocks noChangeAspect="1"/>
          </p:cNvPicPr>
          <p:nvPr/>
        </p:nvPicPr>
        <p:blipFill rotWithShape="1">
          <a:blip r:embed="rId5"/>
          <a:srcRect l="17385" t="27273" r="21797" b="38424"/>
          <a:stretch/>
        </p:blipFill>
        <p:spPr>
          <a:xfrm>
            <a:off x="724743" y="1819973"/>
            <a:ext cx="10742513" cy="4131425"/>
          </a:xfrm>
          <a:prstGeom prst="rect">
            <a:avLst/>
          </a:prstGeom>
          <a:ln>
            <a:solidFill>
              <a:schemeClr val="tx1"/>
            </a:solidFill>
          </a:ln>
        </p:spPr>
      </p:pic>
    </p:spTree>
    <p:extLst>
      <p:ext uri="{BB962C8B-B14F-4D97-AF65-F5344CB8AC3E}">
        <p14:creationId xmlns:p14="http://schemas.microsoft.com/office/powerpoint/2010/main" val="905532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6D6BEC-F40B-5B47-AD44-2C2ECCBEBF18}"/>
              </a:ext>
            </a:extLst>
          </p:cNvPr>
          <p:cNvPicPr>
            <a:picLocks noChangeAspect="1"/>
          </p:cNvPicPr>
          <p:nvPr/>
        </p:nvPicPr>
        <p:blipFill rotWithShape="1">
          <a:blip r:embed="rId2"/>
          <a:srcRect l="17385" t="27273" r="21797" b="38424"/>
          <a:stretch/>
        </p:blipFill>
        <p:spPr>
          <a:xfrm>
            <a:off x="724743" y="1819973"/>
            <a:ext cx="10742513" cy="4131425"/>
          </a:xfrm>
          <a:prstGeom prst="rect">
            <a:avLst/>
          </a:prstGeom>
          <a:ln>
            <a:solidFill>
              <a:schemeClr val="tx1"/>
            </a:solidFill>
          </a:ln>
        </p:spPr>
      </p:pic>
      <p:cxnSp>
        <p:nvCxnSpPr>
          <p:cNvPr id="28" name="Conector recto 27">
            <a:extLst>
              <a:ext uri="{FF2B5EF4-FFF2-40B4-BE49-F238E27FC236}">
                <a16:creationId xmlns:a16="http://schemas.microsoft.com/office/drawing/2014/main" id="{9DB3D9F0-E2E5-734A-BC69-6E7C39959543}"/>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1025" name="Picture 1" descr="page84image49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84image53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84image57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8600" cy="40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84image117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286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84image118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1300" cy="406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84image142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7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84image146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286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84image172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28600" cy="4064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1D64340D-536F-4C0C-88EF-9A1D27C0DA42}"/>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41300" y="45448"/>
            <a:ext cx="2183130" cy="1276350"/>
          </a:xfrm>
          <a:prstGeom prst="rect">
            <a:avLst/>
          </a:prstGeom>
          <a:noFill/>
          <a:ln>
            <a:noFill/>
          </a:ln>
        </p:spPr>
      </p:pic>
      <p:pic>
        <p:nvPicPr>
          <p:cNvPr id="14" name="Imagen 13">
            <a:extLst>
              <a:ext uri="{FF2B5EF4-FFF2-40B4-BE49-F238E27FC236}">
                <a16:creationId xmlns:a16="http://schemas.microsoft.com/office/drawing/2014/main" id="{D927FB0B-D74F-441D-B899-9F70E0F65534}"/>
              </a:ext>
            </a:extLst>
          </p:cNvPr>
          <p:cNvPicPr>
            <a:picLocks noChangeAspect="1"/>
          </p:cNvPicPr>
          <p:nvPr/>
        </p:nvPicPr>
        <p:blipFill>
          <a:blip r:embed="rId12"/>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4251727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7642D1D1-EE66-464F-B9E7-102FA6E841F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0F50CC53-0EEE-2940-A4E3-45690E6365BE}"/>
              </a:ext>
            </a:extLst>
          </p:cNvPr>
          <p:cNvSpPr/>
          <p:nvPr/>
        </p:nvSpPr>
        <p:spPr>
          <a:xfrm>
            <a:off x="0" y="1715806"/>
            <a:ext cx="12190120" cy="2800767"/>
          </a:xfrm>
          <a:prstGeom prst="rect">
            <a:avLst/>
          </a:prstGeom>
        </p:spPr>
        <p:txBody>
          <a:bodyPr wrap="square">
            <a:spAutoFit/>
          </a:bodyPr>
          <a:lstStyle/>
          <a:p>
            <a:r>
              <a:rPr lang="es-MX" sz="1600" dirty="0"/>
              <a:t>En la </a:t>
            </a:r>
            <a:r>
              <a:rPr lang="es-MX" sz="1600" dirty="0" err="1"/>
              <a:t>Secretaría</a:t>
            </a:r>
            <a:r>
              <a:rPr lang="es-MX" sz="1600" dirty="0"/>
              <a:t> de la </a:t>
            </a:r>
            <a:r>
              <a:rPr lang="es-MX" sz="1600" dirty="0" err="1"/>
              <a:t>Función</a:t>
            </a:r>
            <a:r>
              <a:rPr lang="es-MX" sz="1600" dirty="0"/>
              <a:t> </a:t>
            </a:r>
            <a:r>
              <a:rPr lang="es-MX" sz="1600" dirty="0" err="1"/>
              <a:t>Pública</a:t>
            </a:r>
            <a:r>
              <a:rPr lang="es-MX" sz="1600" dirty="0"/>
              <a:t>:</a:t>
            </a:r>
          </a:p>
          <a:p>
            <a:r>
              <a:rPr lang="es-MX" sz="1600" dirty="0"/>
              <a:t>➢ Denuncia Ciudadana de la </a:t>
            </a:r>
            <a:r>
              <a:rPr lang="es-MX" sz="1600" dirty="0" err="1"/>
              <a:t>Corrupción</a:t>
            </a:r>
            <a:r>
              <a:rPr lang="es-MX" sz="1600" dirty="0"/>
              <a:t> (SIDEC): https://sidec.funcionpublica.gob.mx/#!/</a:t>
            </a:r>
          </a:p>
          <a:p>
            <a:r>
              <a:rPr lang="es-MX" sz="1600" dirty="0"/>
              <a:t>➢ </a:t>
            </a:r>
            <a:r>
              <a:rPr lang="es-MX" sz="1600" dirty="0" err="1"/>
              <a:t>Vía</a:t>
            </a:r>
            <a:r>
              <a:rPr lang="es-MX" sz="1600" dirty="0"/>
              <a:t> correspondencia: </a:t>
            </a:r>
            <a:r>
              <a:rPr lang="es-MX" sz="1600" dirty="0" err="1"/>
              <a:t>Envía</a:t>
            </a:r>
            <a:r>
              <a:rPr lang="es-MX" sz="1600" dirty="0"/>
              <a:t> tu escrito a la </a:t>
            </a:r>
            <a:r>
              <a:rPr lang="es-MX" sz="1600" dirty="0" err="1"/>
              <a:t>Dirección</a:t>
            </a:r>
            <a:r>
              <a:rPr lang="es-MX" sz="1600" dirty="0"/>
              <a:t> General de Denuncias e Investigaciones de la </a:t>
            </a:r>
            <a:r>
              <a:rPr lang="es-MX" sz="1600" dirty="0" err="1"/>
              <a:t>Secretaría</a:t>
            </a:r>
            <a:r>
              <a:rPr lang="es-MX" sz="1600" dirty="0"/>
              <a:t> de la </a:t>
            </a:r>
            <a:r>
              <a:rPr lang="es-MX" sz="1600" dirty="0" err="1"/>
              <a:t>Función</a:t>
            </a:r>
            <a:r>
              <a:rPr lang="es-MX" sz="1600" dirty="0"/>
              <a:t> </a:t>
            </a:r>
            <a:r>
              <a:rPr lang="es-MX" sz="1600" dirty="0" err="1"/>
              <a:t>Pública</a:t>
            </a:r>
            <a:r>
              <a:rPr lang="es-MX" sz="1600" dirty="0"/>
              <a:t> en Av. Insurgentes Sur No. 1735, Piso 2 Ala Norte, Guadalupe </a:t>
            </a:r>
            <a:r>
              <a:rPr lang="es-MX" sz="1600" dirty="0" err="1"/>
              <a:t>Inn</a:t>
            </a:r>
            <a:r>
              <a:rPr lang="es-MX" sz="1600" dirty="0"/>
              <a:t>, </a:t>
            </a:r>
            <a:r>
              <a:rPr lang="es-MX" sz="1600" dirty="0" err="1"/>
              <a:t>Álvaro</a:t>
            </a:r>
            <a:r>
              <a:rPr lang="es-MX" sz="1600" dirty="0"/>
              <a:t> </a:t>
            </a:r>
            <a:r>
              <a:rPr lang="es-MX" sz="1600" dirty="0" err="1"/>
              <a:t>Obregón</a:t>
            </a:r>
            <a:r>
              <a:rPr lang="es-MX" sz="1600" dirty="0"/>
              <a:t>, CP 01020, Ciudad de </a:t>
            </a:r>
            <a:r>
              <a:rPr lang="es-MX" sz="1600" dirty="0" err="1"/>
              <a:t>México</a:t>
            </a:r>
            <a:r>
              <a:rPr lang="es-MX" sz="1600" dirty="0"/>
              <a:t>.</a:t>
            </a:r>
          </a:p>
          <a:p>
            <a:r>
              <a:rPr lang="es-MX" sz="1600" dirty="0"/>
              <a:t>➢ </a:t>
            </a:r>
            <a:r>
              <a:rPr lang="es-MX" sz="1600" dirty="0" err="1"/>
              <a:t>Vía</a:t>
            </a:r>
            <a:r>
              <a:rPr lang="es-MX" sz="1600" dirty="0"/>
              <a:t> </a:t>
            </a:r>
            <a:r>
              <a:rPr lang="es-MX" sz="1600" dirty="0" err="1"/>
              <a:t>telefónica</a:t>
            </a:r>
            <a:r>
              <a:rPr lang="es-MX" sz="1600" dirty="0"/>
              <a:t>: En el interior de la </a:t>
            </a:r>
            <a:r>
              <a:rPr lang="es-MX" sz="1600" dirty="0" err="1"/>
              <a:t>República</a:t>
            </a:r>
            <a:r>
              <a:rPr lang="es-MX" sz="1600" dirty="0"/>
              <a:t> al 800 11 28 700 y en la Ciudad de </a:t>
            </a:r>
            <a:r>
              <a:rPr lang="es-MX" sz="1600" dirty="0" err="1"/>
              <a:t>México</a:t>
            </a:r>
            <a:r>
              <a:rPr lang="es-MX" sz="1600" dirty="0"/>
              <a:t> 55 2000 2000</a:t>
            </a:r>
          </a:p>
          <a:p>
            <a:r>
              <a:rPr lang="es-MX" sz="1600" dirty="0"/>
              <a:t>➢ Presencial: En el </a:t>
            </a:r>
            <a:r>
              <a:rPr lang="es-MX" sz="1600" dirty="0" err="1"/>
              <a:t>módulo</a:t>
            </a:r>
            <a:r>
              <a:rPr lang="es-MX" sz="1600" dirty="0"/>
              <a:t> 3 de la </a:t>
            </a:r>
            <a:r>
              <a:rPr lang="es-MX" sz="1600" dirty="0" err="1"/>
              <a:t>Secretaría</a:t>
            </a:r>
            <a:r>
              <a:rPr lang="es-MX" sz="1600" dirty="0"/>
              <a:t> de la </a:t>
            </a:r>
            <a:r>
              <a:rPr lang="es-MX" sz="1600" dirty="0" err="1"/>
              <a:t>Función</a:t>
            </a:r>
            <a:r>
              <a:rPr lang="es-MX" sz="1600" dirty="0"/>
              <a:t> </a:t>
            </a:r>
            <a:r>
              <a:rPr lang="es-MX" sz="1600" dirty="0" err="1"/>
              <a:t>Pública</a:t>
            </a:r>
            <a:r>
              <a:rPr lang="es-MX" sz="1600" dirty="0"/>
              <a:t> ubicado en Av. Insurgentes Sur 1735, PB, Guadalupe </a:t>
            </a:r>
            <a:r>
              <a:rPr lang="es-MX" sz="1600" dirty="0" err="1"/>
              <a:t>Inn</a:t>
            </a:r>
            <a:r>
              <a:rPr lang="es-MX" sz="1600" dirty="0"/>
              <a:t>, </a:t>
            </a:r>
            <a:r>
              <a:rPr lang="es-MX" sz="1600" dirty="0" err="1"/>
              <a:t>Álvaro</a:t>
            </a:r>
            <a:r>
              <a:rPr lang="es-MX" sz="1600" dirty="0"/>
              <a:t> </a:t>
            </a:r>
            <a:r>
              <a:rPr lang="es-MX" sz="1600" dirty="0" err="1"/>
              <a:t>Obregón</a:t>
            </a:r>
            <a:r>
              <a:rPr lang="es-MX" sz="1600" dirty="0"/>
              <a:t>, </a:t>
            </a:r>
            <a:r>
              <a:rPr lang="es-MX" sz="1600" dirty="0" err="1"/>
              <a:t>Código</a:t>
            </a:r>
            <a:r>
              <a:rPr lang="es-MX" sz="1600" dirty="0"/>
              <a:t> Postal 01020, Ciudad de </a:t>
            </a:r>
            <a:r>
              <a:rPr lang="es-MX" sz="1600" dirty="0" err="1"/>
              <a:t>México</a:t>
            </a:r>
            <a:r>
              <a:rPr lang="es-MX" sz="1600" dirty="0"/>
              <a:t>.</a:t>
            </a:r>
          </a:p>
          <a:p>
            <a:r>
              <a:rPr lang="es-MX" sz="1600" dirty="0"/>
              <a:t>➢ </a:t>
            </a:r>
            <a:r>
              <a:rPr lang="es-MX" sz="1600" dirty="0" err="1"/>
              <a:t>Vía</a:t>
            </a:r>
            <a:r>
              <a:rPr lang="es-MX" sz="1600" dirty="0"/>
              <a:t> correo </a:t>
            </a:r>
            <a:r>
              <a:rPr lang="es-MX" sz="1600" dirty="0" err="1"/>
              <a:t>electrónico</a:t>
            </a:r>
            <a:r>
              <a:rPr lang="es-MX" sz="1600" dirty="0"/>
              <a:t>: contraloriasocial@funcionpublica.gob.mx</a:t>
            </a:r>
          </a:p>
          <a:p>
            <a:r>
              <a:rPr lang="es-MX" sz="1600" dirty="0"/>
              <a:t>➢ Plataforma: Ciudadanos Alertadores Internos y Externos de la </a:t>
            </a:r>
            <a:r>
              <a:rPr lang="es-MX" sz="1600" dirty="0" err="1"/>
              <a:t>Corrupción</a:t>
            </a:r>
            <a:r>
              <a:rPr lang="es-MX" sz="1600" dirty="0"/>
              <a:t>. La plataforma de alertadores está </a:t>
            </a:r>
            <a:r>
              <a:rPr lang="es-MX" sz="1600" dirty="0" err="1"/>
              <a:t>diseñada</a:t>
            </a:r>
            <a:r>
              <a:rPr lang="es-MX" sz="1600" dirty="0"/>
              <a:t> para atender casos graves de </a:t>
            </a:r>
            <a:r>
              <a:rPr lang="es-MX" sz="1600" dirty="0" err="1"/>
              <a:t>corrupción</a:t>
            </a:r>
            <a:r>
              <a:rPr lang="es-MX" sz="1600" dirty="0"/>
              <a:t> y/o en los que se requiere confidencialidad: https://alertadores.funcionpublica.gob.mx</a:t>
            </a:r>
          </a:p>
          <a:p>
            <a:r>
              <a:rPr lang="es-MX" sz="1600" dirty="0"/>
              <a:t>➢ </a:t>
            </a:r>
            <a:r>
              <a:rPr lang="es-MX" sz="1600" dirty="0" err="1"/>
              <a:t>Aplicación</a:t>
            </a:r>
            <a:r>
              <a:rPr lang="es-MX" sz="1600" dirty="0"/>
              <a:t> “Denuncia Ciudadana de la </a:t>
            </a:r>
            <a:r>
              <a:rPr lang="es-MX" sz="1600" dirty="0" err="1"/>
              <a:t>Corrupción</a:t>
            </a:r>
            <a:r>
              <a:rPr lang="es-MX" sz="1600" dirty="0"/>
              <a:t>”.</a:t>
            </a:r>
          </a:p>
        </p:txBody>
      </p:sp>
      <p:sp>
        <p:nvSpPr>
          <p:cNvPr id="3" name="CuadroTexto 2">
            <a:extLst>
              <a:ext uri="{FF2B5EF4-FFF2-40B4-BE49-F238E27FC236}">
                <a16:creationId xmlns:a16="http://schemas.microsoft.com/office/drawing/2014/main" id="{47C63B5B-2C52-9944-9F07-E6BD1D4777DB}"/>
              </a:ext>
            </a:extLst>
          </p:cNvPr>
          <p:cNvSpPr txBox="1"/>
          <p:nvPr/>
        </p:nvSpPr>
        <p:spPr>
          <a:xfrm>
            <a:off x="0" y="1388039"/>
            <a:ext cx="11389656" cy="369332"/>
          </a:xfrm>
          <a:prstGeom prst="rect">
            <a:avLst/>
          </a:prstGeom>
          <a:noFill/>
        </p:spPr>
        <p:txBody>
          <a:bodyPr wrap="none" rtlCol="0">
            <a:spAutoFit/>
          </a:bodyPr>
          <a:lstStyle/>
          <a:p>
            <a:r>
              <a:rPr lang="es-MX" b="1" dirty="0"/>
              <a:t>Medios para presentar quejas y denuncias por parte de los miembros del Comité de </a:t>
            </a:r>
            <a:r>
              <a:rPr lang="es-MX" b="1" dirty="0" err="1"/>
              <a:t>Contraloria</a:t>
            </a:r>
            <a:r>
              <a:rPr lang="es-MX" b="1" dirty="0"/>
              <a:t> Social o Beneficiarios:</a:t>
            </a:r>
          </a:p>
        </p:txBody>
      </p:sp>
      <p:sp>
        <p:nvSpPr>
          <p:cNvPr id="7" name="Rectángulo 6">
            <a:extLst>
              <a:ext uri="{FF2B5EF4-FFF2-40B4-BE49-F238E27FC236}">
                <a16:creationId xmlns:a16="http://schemas.microsoft.com/office/drawing/2014/main" id="{692A6260-D5A3-8740-8E7A-B62B5C6C1B83}"/>
              </a:ext>
            </a:extLst>
          </p:cNvPr>
          <p:cNvSpPr/>
          <p:nvPr/>
        </p:nvSpPr>
        <p:spPr>
          <a:xfrm>
            <a:off x="0" y="4549676"/>
            <a:ext cx="12191999" cy="2308324"/>
          </a:xfrm>
          <a:prstGeom prst="rect">
            <a:avLst/>
          </a:prstGeom>
        </p:spPr>
        <p:txBody>
          <a:bodyPr wrap="square">
            <a:spAutoFit/>
          </a:bodyPr>
          <a:lstStyle/>
          <a:p>
            <a:r>
              <a:rPr lang="es-MX" sz="1600" dirty="0"/>
              <a:t>En la Instancia Normativa</a:t>
            </a:r>
          </a:p>
          <a:p>
            <a:r>
              <a:rPr lang="es-MX" sz="1600" dirty="0"/>
              <a:t>➢ Correo </a:t>
            </a:r>
            <a:r>
              <a:rPr lang="es-MX" sz="1600" dirty="0" err="1"/>
              <a:t>electrónico</a:t>
            </a:r>
            <a:r>
              <a:rPr lang="es-MX" sz="1600" dirty="0"/>
              <a:t> especial: quejas_denuncias@nube.sep.gob.mx, con el objeto de facilitar a los miembros de las comunidades universitarias y </a:t>
            </a:r>
            <a:r>
              <a:rPr lang="es-MX" sz="1600" dirty="0" err="1"/>
              <a:t>población</a:t>
            </a:r>
            <a:r>
              <a:rPr lang="es-MX" sz="1600" dirty="0"/>
              <a:t> en general, la </a:t>
            </a:r>
            <a:r>
              <a:rPr lang="es-MX" sz="1600" dirty="0" err="1"/>
              <a:t>emisión</a:t>
            </a:r>
            <a:r>
              <a:rPr lang="es-MX" sz="1600" dirty="0"/>
              <a:t> de preguntas y/o sugerencias o, en su caso, inconformidades sobre el desarrollo de los proyectos apoyados con recursos del Programa de Fortalecimiento de la Calidad Educativa (PFCE).</a:t>
            </a:r>
          </a:p>
          <a:p>
            <a:r>
              <a:rPr lang="es-MX" sz="1600" dirty="0"/>
              <a:t>➢ Directamente en la </a:t>
            </a:r>
            <a:r>
              <a:rPr lang="es-MX" sz="1600" dirty="0" err="1"/>
              <a:t>Subdirección</a:t>
            </a:r>
            <a:r>
              <a:rPr lang="es-MX" sz="1600" dirty="0"/>
              <a:t> de </a:t>
            </a:r>
            <a:r>
              <a:rPr lang="es-MX" sz="1600" dirty="0" err="1"/>
              <a:t>Evaluación</a:t>
            </a:r>
            <a:r>
              <a:rPr lang="es-MX" sz="1600" dirty="0"/>
              <a:t> de la </a:t>
            </a:r>
            <a:r>
              <a:rPr lang="es-MX" sz="1600" dirty="0" err="1"/>
              <a:t>Coordinación</a:t>
            </a:r>
            <a:r>
              <a:rPr lang="es-MX" sz="1600" dirty="0"/>
              <a:t> General, con la </a:t>
            </a:r>
            <a:r>
              <a:rPr lang="es-MX" sz="1600" dirty="0" err="1"/>
              <a:t>Act</a:t>
            </a:r>
            <a:r>
              <a:rPr lang="es-MX" sz="1600" dirty="0"/>
              <a:t>. Sonia Tapia </a:t>
            </a:r>
            <a:r>
              <a:rPr lang="es-MX" sz="1600" dirty="0" err="1"/>
              <a:t>García</a:t>
            </a:r>
            <a:r>
              <a:rPr lang="es-MX" sz="1600" dirty="0"/>
              <a:t>, Subdirectora de </a:t>
            </a:r>
            <a:r>
              <a:rPr lang="es-MX" sz="1600" dirty="0" err="1"/>
              <a:t>Evaluación</a:t>
            </a:r>
            <a:r>
              <a:rPr lang="es-MX" sz="1600" dirty="0"/>
              <a:t> o con la Mtra. </a:t>
            </a:r>
            <a:r>
              <a:rPr lang="es-MX" sz="1600" dirty="0" err="1"/>
              <a:t>María</a:t>
            </a:r>
            <a:r>
              <a:rPr lang="es-MX" sz="1600" dirty="0"/>
              <a:t> del Consuelo Romero </a:t>
            </a:r>
            <a:r>
              <a:rPr lang="es-MX" sz="1600" dirty="0" err="1"/>
              <a:t>Sánchez</a:t>
            </a:r>
            <a:r>
              <a:rPr lang="es-MX" sz="1600" dirty="0"/>
              <a:t>, Jefe de Departamento de </a:t>
            </a:r>
            <a:r>
              <a:rPr lang="es-MX" sz="1600" dirty="0" err="1"/>
              <a:t>Evaluación</a:t>
            </a:r>
            <a:r>
              <a:rPr lang="es-MX" sz="1600" dirty="0"/>
              <a:t> Institucional, en Av. Universidad 1200, Colonia Xoco, </a:t>
            </a:r>
            <a:r>
              <a:rPr lang="es-MX" sz="1600" dirty="0" err="1"/>
              <a:t>Alcaldía</a:t>
            </a:r>
            <a:r>
              <a:rPr lang="es-MX" sz="1600" dirty="0"/>
              <a:t> Benito </a:t>
            </a:r>
            <a:r>
              <a:rPr lang="es-MX" sz="1600" dirty="0" err="1"/>
              <a:t>Juárez</a:t>
            </a:r>
            <a:r>
              <a:rPr lang="es-MX" sz="1600" dirty="0"/>
              <a:t>, Ciudad de </a:t>
            </a:r>
            <a:r>
              <a:rPr lang="es-MX" sz="1600" dirty="0" err="1"/>
              <a:t>México</a:t>
            </a:r>
            <a:r>
              <a:rPr lang="es-MX" sz="1600" dirty="0"/>
              <a:t>, </a:t>
            </a:r>
            <a:r>
              <a:rPr lang="es-MX" sz="1600" dirty="0" err="1"/>
              <a:t>México</a:t>
            </a:r>
            <a:r>
              <a:rPr lang="es-MX" sz="1600" dirty="0"/>
              <a:t> C.P. 03330; o bien,</a:t>
            </a:r>
          </a:p>
          <a:p>
            <a:r>
              <a:rPr lang="es-MX" sz="1600" dirty="0"/>
              <a:t>➢ </a:t>
            </a:r>
            <a:r>
              <a:rPr lang="es-MX" sz="1600" dirty="0" err="1"/>
              <a:t>Telefónicamente</a:t>
            </a:r>
            <a:r>
              <a:rPr lang="es-MX" sz="1600" dirty="0"/>
              <a:t>: Comunicarse al (01 55) 3601 1610 o al Conmutador de la SEP: (0155) 3601-1600, extensiones 67150 o 67146,</a:t>
            </a:r>
          </a:p>
          <a:p>
            <a:r>
              <a:rPr lang="es-MX" sz="1600" dirty="0"/>
              <a:t>➢ Correos </a:t>
            </a:r>
            <a:r>
              <a:rPr lang="es-MX" sz="1600" dirty="0" err="1"/>
              <a:t>electrónicos</a:t>
            </a:r>
            <a:r>
              <a:rPr lang="es-MX" sz="1600" dirty="0"/>
              <a:t> personales: stapia@nube.sep.gob.mx o consuelo.romero@nube.sep.gob.mx</a:t>
            </a:r>
          </a:p>
        </p:txBody>
      </p:sp>
      <p:pic>
        <p:nvPicPr>
          <p:cNvPr id="8" name="Imagen 7">
            <a:extLst>
              <a:ext uri="{FF2B5EF4-FFF2-40B4-BE49-F238E27FC236}">
                <a16:creationId xmlns:a16="http://schemas.microsoft.com/office/drawing/2014/main" id="{2318F25A-D5AD-4B75-9C9F-0C1131258F3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1671" y="66699"/>
            <a:ext cx="2183130" cy="1276350"/>
          </a:xfrm>
          <a:prstGeom prst="rect">
            <a:avLst/>
          </a:prstGeom>
          <a:noFill/>
          <a:ln>
            <a:noFill/>
          </a:ln>
        </p:spPr>
      </p:pic>
      <p:pic>
        <p:nvPicPr>
          <p:cNvPr id="9" name="Imagen 8">
            <a:extLst>
              <a:ext uri="{FF2B5EF4-FFF2-40B4-BE49-F238E27FC236}">
                <a16:creationId xmlns:a16="http://schemas.microsoft.com/office/drawing/2014/main" id="{5B30F729-0361-4CF5-BAAE-E3EBEF455C22}"/>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3184939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7642D1D1-EE66-464F-B9E7-102FA6E841F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8FA78199-B1BA-F54C-924C-249B66825BB2}"/>
              </a:ext>
            </a:extLst>
          </p:cNvPr>
          <p:cNvSpPr/>
          <p:nvPr/>
        </p:nvSpPr>
        <p:spPr>
          <a:xfrm>
            <a:off x="3" y="1380263"/>
            <a:ext cx="12252957" cy="707886"/>
          </a:xfrm>
          <a:prstGeom prst="rect">
            <a:avLst/>
          </a:prstGeom>
          <a:noFill/>
        </p:spPr>
        <p:txBody>
          <a:bodyPr wrap="square" rtlCol="0">
            <a:spAutoFit/>
          </a:bodyPr>
          <a:lstStyle/>
          <a:p>
            <a:r>
              <a:rPr lang="es-MX" sz="4000" dirty="0">
                <a:latin typeface="Berlin Sans FB Demi" panose="020E0802020502020306" pitchFamily="34" charset="0"/>
              </a:rPr>
              <a:t>7. </a:t>
            </a:r>
            <a:r>
              <a:rPr lang="es-MX" sz="3800" dirty="0">
                <a:latin typeface="Berlin Sans FB Demi" panose="020E0802020502020306" pitchFamily="34" charset="0"/>
              </a:rPr>
              <a:t>Mecanismos</a:t>
            </a:r>
            <a:r>
              <a:rPr lang="es-MX" sz="4000" dirty="0">
                <a:latin typeface="Berlin Sans FB Demi" panose="020E0802020502020306" pitchFamily="34" charset="0"/>
              </a:rPr>
              <a:t> para la captacion y seguimiento</a:t>
            </a:r>
          </a:p>
        </p:txBody>
      </p:sp>
      <p:sp>
        <p:nvSpPr>
          <p:cNvPr id="12" name="Rectángulo 11">
            <a:extLst>
              <a:ext uri="{FF2B5EF4-FFF2-40B4-BE49-F238E27FC236}">
                <a16:creationId xmlns:a16="http://schemas.microsoft.com/office/drawing/2014/main" id="{5BA30486-2A66-634D-9FC0-284927153611}"/>
              </a:ext>
            </a:extLst>
          </p:cNvPr>
          <p:cNvSpPr/>
          <p:nvPr/>
        </p:nvSpPr>
        <p:spPr>
          <a:xfrm>
            <a:off x="2236122" y="4006733"/>
            <a:ext cx="2892829" cy="165423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2E1A6B6A-41C2-F442-BFE8-696724184F5B}"/>
              </a:ext>
            </a:extLst>
          </p:cNvPr>
          <p:cNvSpPr/>
          <p:nvPr/>
        </p:nvSpPr>
        <p:spPr>
          <a:xfrm>
            <a:off x="2236123" y="4142772"/>
            <a:ext cx="2892828" cy="1200329"/>
          </a:xfrm>
          <a:prstGeom prst="rect">
            <a:avLst/>
          </a:prstGeom>
        </p:spPr>
        <p:txBody>
          <a:bodyPr wrap="square">
            <a:spAutoFit/>
          </a:bodyPr>
          <a:lstStyle/>
          <a:p>
            <a:pPr algn="ctr"/>
            <a:r>
              <a:rPr lang="es-MX" dirty="0">
                <a:solidFill>
                  <a:schemeClr val="bg1"/>
                </a:solidFill>
              </a:rPr>
              <a:t> Reporte 1 “Relación de documentos de Contraloría Social</a:t>
            </a:r>
          </a:p>
          <a:p>
            <a:pPr algn="ctr"/>
            <a:r>
              <a:rPr lang="es-MX" dirty="0">
                <a:solidFill>
                  <a:schemeClr val="bg1"/>
                </a:solidFill>
              </a:rPr>
              <a:t>validados en el sistema SICS”</a:t>
            </a:r>
          </a:p>
        </p:txBody>
      </p:sp>
      <p:sp>
        <p:nvSpPr>
          <p:cNvPr id="14" name="Rectángulo 13">
            <a:extLst>
              <a:ext uri="{FF2B5EF4-FFF2-40B4-BE49-F238E27FC236}">
                <a16:creationId xmlns:a16="http://schemas.microsoft.com/office/drawing/2014/main" id="{9D9B853D-F522-0D48-ABA5-118DDF67EBE1}"/>
              </a:ext>
            </a:extLst>
          </p:cNvPr>
          <p:cNvSpPr/>
          <p:nvPr/>
        </p:nvSpPr>
        <p:spPr>
          <a:xfrm>
            <a:off x="7066214" y="3976254"/>
            <a:ext cx="2892829" cy="16542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6ABD2E94-DE34-1548-A6A4-CFFF8578D7B3}"/>
              </a:ext>
            </a:extLst>
          </p:cNvPr>
          <p:cNvSpPr/>
          <p:nvPr/>
        </p:nvSpPr>
        <p:spPr>
          <a:xfrm>
            <a:off x="7066214" y="4040660"/>
            <a:ext cx="2892829" cy="1477328"/>
          </a:xfrm>
          <a:prstGeom prst="rect">
            <a:avLst/>
          </a:prstGeom>
        </p:spPr>
        <p:txBody>
          <a:bodyPr wrap="square">
            <a:spAutoFit/>
          </a:bodyPr>
          <a:lstStyle/>
          <a:p>
            <a:pPr algn="ctr"/>
            <a:r>
              <a:rPr lang="es-MX" dirty="0"/>
              <a:t>Reporte 2 “Relación de documentos de Contraloría</a:t>
            </a:r>
          </a:p>
          <a:p>
            <a:pPr algn="ctr"/>
            <a:r>
              <a:rPr lang="es-MX" dirty="0"/>
              <a:t>Social en la página electrónica de la Instancia Ejecutora”</a:t>
            </a:r>
          </a:p>
        </p:txBody>
      </p:sp>
      <p:sp>
        <p:nvSpPr>
          <p:cNvPr id="15" name="Rectángulo 14">
            <a:extLst>
              <a:ext uri="{FF2B5EF4-FFF2-40B4-BE49-F238E27FC236}">
                <a16:creationId xmlns:a16="http://schemas.microsoft.com/office/drawing/2014/main" id="{6516465B-4263-A846-B42A-D595C45E5A5B}"/>
              </a:ext>
            </a:extLst>
          </p:cNvPr>
          <p:cNvSpPr/>
          <p:nvPr/>
        </p:nvSpPr>
        <p:spPr>
          <a:xfrm>
            <a:off x="296487" y="2224188"/>
            <a:ext cx="5799513" cy="1477328"/>
          </a:xfrm>
          <a:prstGeom prst="rect">
            <a:avLst/>
          </a:prstGeom>
        </p:spPr>
        <p:txBody>
          <a:bodyPr wrap="square">
            <a:spAutoFit/>
          </a:bodyPr>
          <a:lstStyle/>
          <a:p>
            <a:pPr algn="just"/>
            <a:r>
              <a:rPr lang="es-MX" dirty="0"/>
              <a:t>Importante:</a:t>
            </a:r>
          </a:p>
          <a:p>
            <a:pPr algn="just"/>
            <a:r>
              <a:rPr lang="es-MX" dirty="0"/>
              <a:t>El seguimiento se realizará por lo menos dos veces al año, el primero será un mes después de que se solicite a las Instancias Ejecutoras el inicio de las actividades de CS y el segundo al final del ejercicio</a:t>
            </a:r>
          </a:p>
        </p:txBody>
      </p:sp>
      <p:pic>
        <p:nvPicPr>
          <p:cNvPr id="16" name="Imagen 15">
            <a:extLst>
              <a:ext uri="{FF2B5EF4-FFF2-40B4-BE49-F238E27FC236}">
                <a16:creationId xmlns:a16="http://schemas.microsoft.com/office/drawing/2014/main" id="{9145ACEB-C6FC-431E-90F3-1570CFF036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993" y="77880"/>
            <a:ext cx="2183130" cy="1276350"/>
          </a:xfrm>
          <a:prstGeom prst="rect">
            <a:avLst/>
          </a:prstGeom>
          <a:noFill/>
          <a:ln>
            <a:noFill/>
          </a:ln>
        </p:spPr>
      </p:pic>
      <p:pic>
        <p:nvPicPr>
          <p:cNvPr id="17" name="Imagen 16">
            <a:extLst>
              <a:ext uri="{FF2B5EF4-FFF2-40B4-BE49-F238E27FC236}">
                <a16:creationId xmlns:a16="http://schemas.microsoft.com/office/drawing/2014/main" id="{C2A6103B-F25F-45EA-8B8A-AFF1A135B261}"/>
              </a:ext>
            </a:extLst>
          </p:cNvPr>
          <p:cNvPicPr>
            <a:picLocks noChangeAspect="1"/>
          </p:cNvPicPr>
          <p:nvPr/>
        </p:nvPicPr>
        <p:blipFill>
          <a:blip r:embed="rId4"/>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423449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7642D1D1-EE66-464F-B9E7-102FA6E841F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8FA78199-B1BA-F54C-924C-249B66825BB2}"/>
              </a:ext>
            </a:extLst>
          </p:cNvPr>
          <p:cNvSpPr/>
          <p:nvPr/>
        </p:nvSpPr>
        <p:spPr>
          <a:xfrm>
            <a:off x="3" y="1380263"/>
            <a:ext cx="12252957" cy="707886"/>
          </a:xfrm>
          <a:prstGeom prst="rect">
            <a:avLst/>
          </a:prstGeom>
          <a:noFill/>
        </p:spPr>
        <p:txBody>
          <a:bodyPr wrap="square" rtlCol="0">
            <a:spAutoFit/>
          </a:bodyPr>
          <a:lstStyle/>
          <a:p>
            <a:r>
              <a:rPr lang="es-MX" sz="4000" dirty="0">
                <a:latin typeface="Berlin Sans FB Demi" panose="020E0802020502020306" pitchFamily="34" charset="0"/>
              </a:rPr>
              <a:t>7. </a:t>
            </a:r>
            <a:r>
              <a:rPr lang="es-MX" sz="3800" dirty="0">
                <a:latin typeface="Berlin Sans FB Demi" panose="020E0802020502020306" pitchFamily="34" charset="0"/>
              </a:rPr>
              <a:t>Mecanismos</a:t>
            </a:r>
            <a:r>
              <a:rPr lang="es-MX" sz="4000" dirty="0">
                <a:latin typeface="Berlin Sans FB Demi" panose="020E0802020502020306" pitchFamily="34" charset="0"/>
              </a:rPr>
              <a:t> para la captacion y seguimiento</a:t>
            </a:r>
          </a:p>
        </p:txBody>
      </p:sp>
      <p:sp>
        <p:nvSpPr>
          <p:cNvPr id="2" name="Rectángulo 1">
            <a:extLst>
              <a:ext uri="{FF2B5EF4-FFF2-40B4-BE49-F238E27FC236}">
                <a16:creationId xmlns:a16="http://schemas.microsoft.com/office/drawing/2014/main" id="{D635F7AD-390E-7F45-A1D5-A83F598CC997}"/>
              </a:ext>
            </a:extLst>
          </p:cNvPr>
          <p:cNvSpPr/>
          <p:nvPr/>
        </p:nvSpPr>
        <p:spPr>
          <a:xfrm>
            <a:off x="163483" y="2101179"/>
            <a:ext cx="6453447" cy="369332"/>
          </a:xfrm>
          <a:prstGeom prst="rect">
            <a:avLst/>
          </a:prstGeom>
        </p:spPr>
        <p:txBody>
          <a:bodyPr wrap="square">
            <a:spAutoFit/>
          </a:bodyPr>
          <a:lstStyle/>
          <a:p>
            <a:r>
              <a:rPr lang="es-MX" dirty="0"/>
              <a:t>Cada IE deberá realizar en su respectiva página WEB lo siguiente:</a:t>
            </a:r>
          </a:p>
        </p:txBody>
      </p:sp>
      <p:sp>
        <p:nvSpPr>
          <p:cNvPr id="3" name="Rectángulo 2">
            <a:extLst>
              <a:ext uri="{FF2B5EF4-FFF2-40B4-BE49-F238E27FC236}">
                <a16:creationId xmlns:a16="http://schemas.microsoft.com/office/drawing/2014/main" id="{CC5E007E-1805-0D47-AD89-D4CBC96253A2}"/>
              </a:ext>
            </a:extLst>
          </p:cNvPr>
          <p:cNvSpPr/>
          <p:nvPr/>
        </p:nvSpPr>
        <p:spPr>
          <a:xfrm>
            <a:off x="342205" y="2551838"/>
            <a:ext cx="10522529" cy="646331"/>
          </a:xfrm>
          <a:prstGeom prst="rect">
            <a:avLst/>
          </a:prstGeom>
        </p:spPr>
        <p:txBody>
          <a:bodyPr wrap="square">
            <a:spAutoFit/>
          </a:bodyPr>
          <a:lstStyle/>
          <a:p>
            <a:r>
              <a:rPr lang="es-MX" dirty="0"/>
              <a:t>Ubicar una liga de acceso para consultar la información concerniente a la Contraloría Social de</a:t>
            </a:r>
            <a:r>
              <a:rPr lang="es-MX" sz="1800" dirty="0">
                <a:latin typeface="Tahoma" panose="020B0604030504040204" pitchFamily="34" charset="0"/>
                <a:ea typeface="Tahoma" panose="020B0604030504040204" pitchFamily="34" charset="0"/>
                <a:cs typeface="Tahoma" panose="020B0604030504040204" pitchFamily="34" charset="0"/>
              </a:rPr>
              <a:t> S247 “Programa para el desarrollo profesional docente”. (PRODEP)</a:t>
            </a:r>
            <a:r>
              <a:rPr lang="es-MX" dirty="0"/>
              <a:t>, utilizando para ello el siguiente logotipo:</a:t>
            </a:r>
          </a:p>
        </p:txBody>
      </p:sp>
      <p:sp>
        <p:nvSpPr>
          <p:cNvPr id="7" name="Rectángulo 6">
            <a:extLst>
              <a:ext uri="{FF2B5EF4-FFF2-40B4-BE49-F238E27FC236}">
                <a16:creationId xmlns:a16="http://schemas.microsoft.com/office/drawing/2014/main" id="{99278311-8DF5-034E-B957-734644131F26}"/>
              </a:ext>
            </a:extLst>
          </p:cNvPr>
          <p:cNvSpPr/>
          <p:nvPr/>
        </p:nvSpPr>
        <p:spPr>
          <a:xfrm>
            <a:off x="349161" y="3585294"/>
            <a:ext cx="10815228" cy="646331"/>
          </a:xfrm>
          <a:prstGeom prst="rect">
            <a:avLst/>
          </a:prstGeom>
        </p:spPr>
        <p:txBody>
          <a:bodyPr wrap="square">
            <a:spAutoFit/>
          </a:bodyPr>
          <a:lstStyle/>
          <a:p>
            <a:r>
              <a:rPr lang="es-MX" dirty="0"/>
              <a:t>Al ingresar debe estar diferenciado el ejercicio fiscal que se trate y el Programa, para estar en condiciones de diferenciarlos y consultarlos en los próximos años, como se muestra a continuación:</a:t>
            </a:r>
          </a:p>
        </p:txBody>
      </p:sp>
      <p:sp>
        <p:nvSpPr>
          <p:cNvPr id="8" name="Rectángulo 7">
            <a:extLst>
              <a:ext uri="{FF2B5EF4-FFF2-40B4-BE49-F238E27FC236}">
                <a16:creationId xmlns:a16="http://schemas.microsoft.com/office/drawing/2014/main" id="{94A1B15F-3AD1-0043-ADE8-D551B46E7242}"/>
              </a:ext>
            </a:extLst>
          </p:cNvPr>
          <p:cNvSpPr/>
          <p:nvPr/>
        </p:nvSpPr>
        <p:spPr>
          <a:xfrm>
            <a:off x="512617" y="4231625"/>
            <a:ext cx="8531630" cy="1477328"/>
          </a:xfrm>
          <a:prstGeom prst="rect">
            <a:avLst/>
          </a:prstGeom>
        </p:spPr>
        <p:txBody>
          <a:bodyPr wrap="square">
            <a:spAutoFit/>
          </a:bodyPr>
          <a:lstStyle/>
          <a:p>
            <a:r>
              <a:rPr lang="es-MX" b="1" dirty="0"/>
              <a:t>❑ Contraloria Social 2020 del Programa Fortalecimiento a la Excelencia Educativa 2020 </a:t>
            </a:r>
          </a:p>
          <a:p>
            <a:endParaRPr lang="es-MX" b="1" dirty="0"/>
          </a:p>
          <a:p>
            <a:r>
              <a:rPr lang="es-MX" b="1" dirty="0"/>
              <a:t>❑ Contraloría Social 2019 del Programa Fortalecimiento de la Calidad Educativa 2019</a:t>
            </a:r>
          </a:p>
          <a:p>
            <a:endParaRPr lang="es-MX" b="1" dirty="0"/>
          </a:p>
          <a:p>
            <a:r>
              <a:rPr lang="es-MX" b="1" dirty="0"/>
              <a:t>❑ Contraloría Social 2019 del Programa Fortalecimiento de la Calidad Educativa 2018 </a:t>
            </a:r>
          </a:p>
        </p:txBody>
      </p:sp>
      <p:sp>
        <p:nvSpPr>
          <p:cNvPr id="10" name="Rectángulo 9">
            <a:extLst>
              <a:ext uri="{FF2B5EF4-FFF2-40B4-BE49-F238E27FC236}">
                <a16:creationId xmlns:a16="http://schemas.microsoft.com/office/drawing/2014/main" id="{265AEB0E-C9B7-2B48-90AE-2234356FB2C1}"/>
              </a:ext>
            </a:extLst>
          </p:cNvPr>
          <p:cNvSpPr/>
          <p:nvPr/>
        </p:nvSpPr>
        <p:spPr>
          <a:xfrm>
            <a:off x="329739" y="5725789"/>
            <a:ext cx="11615650" cy="1077218"/>
          </a:xfrm>
          <a:prstGeom prst="rect">
            <a:avLst/>
          </a:prstGeom>
        </p:spPr>
        <p:txBody>
          <a:bodyPr wrap="square">
            <a:spAutoFit/>
          </a:bodyPr>
          <a:lstStyle/>
          <a:p>
            <a:r>
              <a:rPr lang="es-MX" sz="1600" dirty="0"/>
              <a:t>IMPORTANTE:</a:t>
            </a:r>
          </a:p>
          <a:p>
            <a:r>
              <a:rPr lang="es-MX" sz="1600" dirty="0"/>
              <a:t>Deberán de subir la información en las Actividades de Contraloría Social en la Sección de Contraloría Social en la Página WEB de la universidad y posteriormente en el Sistema Informático de Contraloría Social (SICS), una vez que la Secretaría de la Función Pública lo indique, debido a la actualización de éste</a:t>
            </a:r>
          </a:p>
        </p:txBody>
      </p:sp>
      <p:pic>
        <p:nvPicPr>
          <p:cNvPr id="12" name="Imagen 11">
            <a:extLst>
              <a:ext uri="{FF2B5EF4-FFF2-40B4-BE49-F238E27FC236}">
                <a16:creationId xmlns:a16="http://schemas.microsoft.com/office/drawing/2014/main" id="{FEBBA1D3-7230-4985-A7F2-F38529FBDFC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3483" y="76257"/>
            <a:ext cx="2183130" cy="1276350"/>
          </a:xfrm>
          <a:prstGeom prst="rect">
            <a:avLst/>
          </a:prstGeom>
          <a:noFill/>
          <a:ln>
            <a:noFill/>
          </a:ln>
        </p:spPr>
      </p:pic>
      <p:pic>
        <p:nvPicPr>
          <p:cNvPr id="13" name="Imagen 12">
            <a:extLst>
              <a:ext uri="{FF2B5EF4-FFF2-40B4-BE49-F238E27FC236}">
                <a16:creationId xmlns:a16="http://schemas.microsoft.com/office/drawing/2014/main" id="{C87015C1-3444-4BC9-A2F9-8AF3660EAE71}"/>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11" name="Imagen 10">
            <a:extLst>
              <a:ext uri="{FF2B5EF4-FFF2-40B4-BE49-F238E27FC236}">
                <a16:creationId xmlns:a16="http://schemas.microsoft.com/office/drawing/2014/main" id="{E3D6C57E-F53B-4CD1-BFC3-385866A37A2C}"/>
              </a:ext>
            </a:extLst>
          </p:cNvPr>
          <p:cNvPicPr>
            <a:picLocks noChangeAspect="1"/>
          </p:cNvPicPr>
          <p:nvPr/>
        </p:nvPicPr>
        <p:blipFill>
          <a:blip r:embed="rId4"/>
          <a:stretch>
            <a:fillRect/>
          </a:stretch>
        </p:blipFill>
        <p:spPr>
          <a:xfrm>
            <a:off x="10567446" y="2614641"/>
            <a:ext cx="1272127" cy="814359"/>
          </a:xfrm>
          <a:prstGeom prst="rect">
            <a:avLst/>
          </a:prstGeom>
        </p:spPr>
      </p:pic>
    </p:spTree>
    <p:extLst>
      <p:ext uri="{BB962C8B-B14F-4D97-AF65-F5344CB8AC3E}">
        <p14:creationId xmlns:p14="http://schemas.microsoft.com/office/powerpoint/2010/main" val="1338837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7642D1D1-EE66-464F-B9E7-102FA6E841F7}"/>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D73D4A1F-AF27-E149-9D78-7C5CAEB77CFC}"/>
              </a:ext>
            </a:extLst>
          </p:cNvPr>
          <p:cNvPicPr>
            <a:picLocks noChangeAspect="1"/>
          </p:cNvPicPr>
          <p:nvPr/>
        </p:nvPicPr>
        <p:blipFill rotWithShape="1">
          <a:blip r:embed="rId3"/>
          <a:srcRect l="17156" t="12485" r="26977" b="26909"/>
          <a:stretch/>
        </p:blipFill>
        <p:spPr>
          <a:xfrm>
            <a:off x="121574" y="1583703"/>
            <a:ext cx="5880216" cy="50082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pic>
      <p:pic>
        <p:nvPicPr>
          <p:cNvPr id="14" name="Imagen 13">
            <a:extLst>
              <a:ext uri="{FF2B5EF4-FFF2-40B4-BE49-F238E27FC236}">
                <a16:creationId xmlns:a16="http://schemas.microsoft.com/office/drawing/2014/main" id="{6070DC0C-FD01-EA44-A64B-1E7653E79F47}"/>
              </a:ext>
            </a:extLst>
          </p:cNvPr>
          <p:cNvPicPr>
            <a:picLocks noChangeAspect="1"/>
          </p:cNvPicPr>
          <p:nvPr/>
        </p:nvPicPr>
        <p:blipFill rotWithShape="1">
          <a:blip r:embed="rId4"/>
          <a:srcRect l="18819" t="12363" r="27387" b="26667"/>
          <a:stretch/>
        </p:blipFill>
        <p:spPr>
          <a:xfrm>
            <a:off x="6159731" y="1562916"/>
            <a:ext cx="5719156" cy="5029075"/>
          </a:xfrm>
          <a:prstGeom prst="rect">
            <a:avLst/>
          </a:prstGeom>
          <a:ln>
            <a:solidFill>
              <a:schemeClr val="tx1"/>
            </a:solidFill>
          </a:ln>
        </p:spPr>
      </p:pic>
      <p:pic>
        <p:nvPicPr>
          <p:cNvPr id="7" name="Imagen 6">
            <a:extLst>
              <a:ext uri="{FF2B5EF4-FFF2-40B4-BE49-F238E27FC236}">
                <a16:creationId xmlns:a16="http://schemas.microsoft.com/office/drawing/2014/main" id="{6FA8EDAC-EE0A-4773-AC22-15A996C70CC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2362" y="66699"/>
            <a:ext cx="2183130" cy="1276350"/>
          </a:xfrm>
          <a:prstGeom prst="rect">
            <a:avLst/>
          </a:prstGeom>
          <a:noFill/>
          <a:ln>
            <a:noFill/>
          </a:ln>
        </p:spPr>
      </p:pic>
      <p:pic>
        <p:nvPicPr>
          <p:cNvPr id="8" name="Imagen 7">
            <a:extLst>
              <a:ext uri="{FF2B5EF4-FFF2-40B4-BE49-F238E27FC236}">
                <a16:creationId xmlns:a16="http://schemas.microsoft.com/office/drawing/2014/main" id="{162DB0E4-65E7-4D73-9C3F-A9097F0D1A63}"/>
              </a:ext>
            </a:extLst>
          </p:cNvPr>
          <p:cNvPicPr>
            <a:picLocks noChangeAspect="1"/>
          </p:cNvPicPr>
          <p:nvPr/>
        </p:nvPicPr>
        <p:blipFill>
          <a:blip r:embed="rId6"/>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3227143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598C5C-5A78-401E-AF67-577175383999}"/>
              </a:ext>
            </a:extLst>
          </p:cNvPr>
          <p:cNvSpPr>
            <a:spLocks noGrp="1"/>
          </p:cNvSpPr>
          <p:nvPr>
            <p:ph type="title"/>
          </p:nvPr>
        </p:nvSpPr>
        <p:spPr>
          <a:xfrm>
            <a:off x="838200" y="1360967"/>
            <a:ext cx="5257800" cy="797442"/>
          </a:xfrm>
        </p:spPr>
        <p:txBody>
          <a:bodyPr>
            <a:normAutofit fontScale="90000"/>
          </a:bodyPr>
          <a:lstStyle/>
          <a:p>
            <a:r>
              <a:rPr lang="es-MX" dirty="0">
                <a:latin typeface="Berlin Sans FB Demi" panose="020E0802020502020306" pitchFamily="34" charset="0"/>
              </a:rPr>
              <a:t>Beneficios:</a:t>
            </a:r>
            <a:br>
              <a:rPr lang="es-MX" dirty="0">
                <a:latin typeface="Berlin Sans FB Demi" panose="020E0802020502020306" pitchFamily="34" charset="0"/>
              </a:rPr>
            </a:br>
            <a:endParaRPr lang="es-MX" dirty="0"/>
          </a:p>
        </p:txBody>
      </p:sp>
      <p:graphicFrame>
        <p:nvGraphicFramePr>
          <p:cNvPr id="3" name="Tabla 2">
            <a:extLst>
              <a:ext uri="{FF2B5EF4-FFF2-40B4-BE49-F238E27FC236}">
                <a16:creationId xmlns:a16="http://schemas.microsoft.com/office/drawing/2014/main" id="{78AE5C85-0CC5-406D-B7F2-A88AB0E4A480}"/>
              </a:ext>
            </a:extLst>
          </p:cNvPr>
          <p:cNvGraphicFramePr>
            <a:graphicFrameLocks noGrp="1"/>
          </p:cNvGraphicFramePr>
          <p:nvPr>
            <p:extLst>
              <p:ext uri="{D42A27DB-BD31-4B8C-83A1-F6EECF244321}">
                <p14:modId xmlns:p14="http://schemas.microsoft.com/office/powerpoint/2010/main" val="814141257"/>
              </p:ext>
            </p:extLst>
          </p:nvPr>
        </p:nvGraphicFramePr>
        <p:xfrm>
          <a:off x="925033" y="1956391"/>
          <a:ext cx="10260418" cy="4061637"/>
        </p:xfrm>
        <a:graphic>
          <a:graphicData uri="http://schemas.openxmlformats.org/drawingml/2006/table">
            <a:tbl>
              <a:tblPr/>
              <a:tblGrid>
                <a:gridCol w="10260418">
                  <a:extLst>
                    <a:ext uri="{9D8B030D-6E8A-4147-A177-3AD203B41FA5}">
                      <a16:colId xmlns:a16="http://schemas.microsoft.com/office/drawing/2014/main" val="324773301"/>
                    </a:ext>
                  </a:extLst>
                </a:gridCol>
              </a:tblGrid>
              <a:tr h="4061637">
                <a:tc>
                  <a:txBody>
                    <a:bodyPr/>
                    <a:lstStyle/>
                    <a:p>
                      <a:pPr marL="285750" indent="-285750">
                        <a:buFont typeface="Wingdings" panose="05000000000000000000" pitchFamily="2" charset="2"/>
                        <a:buChar char="v"/>
                      </a:pPr>
                      <a:r>
                        <a:rPr lang="es-MX" sz="2000" dirty="0"/>
                        <a:t>Ciudadaniza el combate a la corrupción y a la impunidad en los programas federales de desarrollo social. </a:t>
                      </a:r>
                    </a:p>
                    <a:p>
                      <a:pPr marL="285750" indent="-285750">
                        <a:buFont typeface="Wingdings" panose="05000000000000000000" pitchFamily="2" charset="2"/>
                        <a:buChar char="v"/>
                      </a:pPr>
                      <a:r>
                        <a:rPr lang="es-MX" sz="2000" dirty="0"/>
                        <a:t>Vigila las acciones gubernamentales para influir en la correcta aplicación de los recursos públicos y en la mejora de la gestión publica </a:t>
                      </a:r>
                    </a:p>
                    <a:p>
                      <a:pPr marL="285750" indent="-285750">
                        <a:buFont typeface="Wingdings" panose="05000000000000000000" pitchFamily="2" charset="2"/>
                        <a:buChar char="v"/>
                      </a:pPr>
                      <a:r>
                        <a:rPr lang="es-MX" sz="2000" dirty="0"/>
                        <a:t>Inhibe el uso de los programas para fines distintos al desarrollo social </a:t>
                      </a:r>
                    </a:p>
                    <a:p>
                      <a:pPr marL="285750" indent="-285750">
                        <a:buFont typeface="Wingdings" panose="05000000000000000000" pitchFamily="2" charset="2"/>
                        <a:buChar char="v"/>
                      </a:pPr>
                      <a:r>
                        <a:rPr lang="es-MX" sz="2000" dirty="0"/>
                        <a:t>Dota de herramientas a la ciudadanía y población beneficiara para identificar y denunciar posibles irregularidades </a:t>
                      </a:r>
                    </a:p>
                    <a:p>
                      <a:pPr marL="285750" indent="-285750">
                        <a:buFont typeface="Wingdings" panose="05000000000000000000" pitchFamily="2" charset="2"/>
                        <a:buChar char="v"/>
                      </a:pPr>
                      <a:r>
                        <a:rPr lang="es-MX" sz="2000" dirty="0"/>
                        <a:t>Dota de herramientas a la ciudadanía y población beneficiara para identificar y denunciar posibles irregularidades </a:t>
                      </a:r>
                    </a:p>
                    <a:p>
                      <a:pPr marL="285750" indent="-285750">
                        <a:buFont typeface="Wingdings" panose="05000000000000000000" pitchFamily="2" charset="2"/>
                        <a:buChar char="v"/>
                      </a:pPr>
                      <a:r>
                        <a:rPr lang="es-MX" sz="2000" dirty="0"/>
                        <a:t>Fortalece la transparencia y rendición de cuentas </a:t>
                      </a:r>
                    </a:p>
                    <a:p>
                      <a:pPr marL="285750" indent="-285750">
                        <a:buFont typeface="Wingdings" panose="05000000000000000000" pitchFamily="2" charset="2"/>
                        <a:buChar char="v"/>
                      </a:pPr>
                      <a:r>
                        <a:rPr lang="es-MX" sz="2000" dirty="0"/>
                        <a:t>Permite el acercamiento entre el Gobierno y la ciudadanía e incrementa la confianza </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533739519"/>
                  </a:ext>
                </a:extLst>
              </a:tr>
            </a:tbl>
          </a:graphicData>
        </a:graphic>
      </p:graphicFrame>
      <p:pic>
        <p:nvPicPr>
          <p:cNvPr id="4" name="Imagen 3">
            <a:extLst>
              <a:ext uri="{FF2B5EF4-FFF2-40B4-BE49-F238E27FC236}">
                <a16:creationId xmlns:a16="http://schemas.microsoft.com/office/drawing/2014/main" id="{EAF80AFE-3093-4F92-980B-A50044D922D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9898" y="0"/>
            <a:ext cx="2183130" cy="1276350"/>
          </a:xfrm>
          <a:prstGeom prst="rect">
            <a:avLst/>
          </a:prstGeom>
          <a:noFill/>
          <a:ln>
            <a:noFill/>
          </a:ln>
        </p:spPr>
      </p:pic>
      <p:pic>
        <p:nvPicPr>
          <p:cNvPr id="5" name="Imagen 4">
            <a:extLst>
              <a:ext uri="{FF2B5EF4-FFF2-40B4-BE49-F238E27FC236}">
                <a16:creationId xmlns:a16="http://schemas.microsoft.com/office/drawing/2014/main" id="{E9AF9AA8-5B54-4D76-A4D1-98E72780ABB8}"/>
              </a:ext>
            </a:extLst>
          </p:cNvPr>
          <p:cNvPicPr>
            <a:picLocks noChangeAspect="1"/>
          </p:cNvPicPr>
          <p:nvPr/>
        </p:nvPicPr>
        <p:blipFill>
          <a:blip r:embed="rId3"/>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4062155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B2F78A-D419-474E-869B-7016DC78AFB2}"/>
              </a:ext>
            </a:extLst>
          </p:cNvPr>
          <p:cNvSpPr/>
          <p:nvPr/>
        </p:nvSpPr>
        <p:spPr>
          <a:xfrm>
            <a:off x="4672981" y="1348258"/>
            <a:ext cx="2522920" cy="686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Beneficio</a:t>
            </a:r>
          </a:p>
        </p:txBody>
      </p:sp>
      <p:pic>
        <p:nvPicPr>
          <p:cNvPr id="3" name="Imagen 2">
            <a:extLst>
              <a:ext uri="{FF2B5EF4-FFF2-40B4-BE49-F238E27FC236}">
                <a16:creationId xmlns:a16="http://schemas.microsoft.com/office/drawing/2014/main" id="{F51EF94F-2BCE-4000-868E-41FE4110E382}"/>
              </a:ext>
            </a:extLst>
          </p:cNvPr>
          <p:cNvPicPr>
            <a:picLocks noChangeAspect="1"/>
          </p:cNvPicPr>
          <p:nvPr/>
        </p:nvPicPr>
        <p:blipFill>
          <a:blip r:embed="rId2"/>
          <a:stretch>
            <a:fillRect/>
          </a:stretch>
        </p:blipFill>
        <p:spPr>
          <a:xfrm>
            <a:off x="3069344" y="1604573"/>
            <a:ext cx="1438781" cy="859611"/>
          </a:xfrm>
          <a:prstGeom prst="rect">
            <a:avLst/>
          </a:prstGeom>
        </p:spPr>
      </p:pic>
      <p:pic>
        <p:nvPicPr>
          <p:cNvPr id="4" name="Imagen 3">
            <a:extLst>
              <a:ext uri="{FF2B5EF4-FFF2-40B4-BE49-F238E27FC236}">
                <a16:creationId xmlns:a16="http://schemas.microsoft.com/office/drawing/2014/main" id="{F0038246-3289-4905-B4CC-FB760291746B}"/>
              </a:ext>
            </a:extLst>
          </p:cNvPr>
          <p:cNvPicPr>
            <a:picLocks noChangeAspect="1"/>
          </p:cNvPicPr>
          <p:nvPr/>
        </p:nvPicPr>
        <p:blipFill>
          <a:blip r:embed="rId3"/>
          <a:stretch>
            <a:fillRect/>
          </a:stretch>
        </p:blipFill>
        <p:spPr>
          <a:xfrm>
            <a:off x="7360757" y="1604573"/>
            <a:ext cx="1414395" cy="835224"/>
          </a:xfrm>
          <a:prstGeom prst="rect">
            <a:avLst/>
          </a:prstGeom>
        </p:spPr>
      </p:pic>
      <p:pic>
        <p:nvPicPr>
          <p:cNvPr id="5" name="Imagen 4">
            <a:extLst>
              <a:ext uri="{FF2B5EF4-FFF2-40B4-BE49-F238E27FC236}">
                <a16:creationId xmlns:a16="http://schemas.microsoft.com/office/drawing/2014/main" id="{E68AC194-03CB-4EAB-B541-F4C6710EB1AB}"/>
              </a:ext>
            </a:extLst>
          </p:cNvPr>
          <p:cNvPicPr>
            <a:picLocks noChangeAspect="1"/>
          </p:cNvPicPr>
          <p:nvPr/>
        </p:nvPicPr>
        <p:blipFill>
          <a:blip r:embed="rId4"/>
          <a:stretch>
            <a:fillRect/>
          </a:stretch>
        </p:blipFill>
        <p:spPr>
          <a:xfrm>
            <a:off x="1377273" y="2582746"/>
            <a:ext cx="3206774" cy="1012024"/>
          </a:xfrm>
          <a:prstGeom prst="rect">
            <a:avLst/>
          </a:prstGeom>
        </p:spPr>
      </p:pic>
      <p:pic>
        <p:nvPicPr>
          <p:cNvPr id="6" name="Imagen 5">
            <a:extLst>
              <a:ext uri="{FF2B5EF4-FFF2-40B4-BE49-F238E27FC236}">
                <a16:creationId xmlns:a16="http://schemas.microsoft.com/office/drawing/2014/main" id="{FF5F0FD3-1144-4BA6-BD5D-6643DB206F10}"/>
              </a:ext>
            </a:extLst>
          </p:cNvPr>
          <p:cNvPicPr>
            <a:picLocks noChangeAspect="1"/>
          </p:cNvPicPr>
          <p:nvPr/>
        </p:nvPicPr>
        <p:blipFill>
          <a:blip r:embed="rId5"/>
          <a:stretch>
            <a:fillRect/>
          </a:stretch>
        </p:blipFill>
        <p:spPr>
          <a:xfrm>
            <a:off x="7607953" y="2710337"/>
            <a:ext cx="3206774" cy="1012024"/>
          </a:xfrm>
          <a:prstGeom prst="rect">
            <a:avLst/>
          </a:prstGeom>
        </p:spPr>
      </p:pic>
      <p:pic>
        <p:nvPicPr>
          <p:cNvPr id="7" name="Imagen 6">
            <a:extLst>
              <a:ext uri="{FF2B5EF4-FFF2-40B4-BE49-F238E27FC236}">
                <a16:creationId xmlns:a16="http://schemas.microsoft.com/office/drawing/2014/main" id="{22A09610-9615-4A48-92DA-1A7FBC4CE7BC}"/>
              </a:ext>
            </a:extLst>
          </p:cNvPr>
          <p:cNvPicPr>
            <a:picLocks noChangeAspect="1"/>
          </p:cNvPicPr>
          <p:nvPr/>
        </p:nvPicPr>
        <p:blipFill>
          <a:blip r:embed="rId6"/>
          <a:stretch>
            <a:fillRect/>
          </a:stretch>
        </p:blipFill>
        <p:spPr>
          <a:xfrm>
            <a:off x="4952379" y="2521345"/>
            <a:ext cx="2243522" cy="1529660"/>
          </a:xfrm>
          <a:prstGeom prst="rect">
            <a:avLst/>
          </a:prstGeom>
        </p:spPr>
      </p:pic>
      <p:pic>
        <p:nvPicPr>
          <p:cNvPr id="8" name="Imagen 7">
            <a:extLst>
              <a:ext uri="{FF2B5EF4-FFF2-40B4-BE49-F238E27FC236}">
                <a16:creationId xmlns:a16="http://schemas.microsoft.com/office/drawing/2014/main" id="{3C5D911B-A3E2-4971-8422-253315306C77}"/>
              </a:ext>
            </a:extLst>
          </p:cNvPr>
          <p:cNvPicPr>
            <a:picLocks noChangeAspect="1"/>
          </p:cNvPicPr>
          <p:nvPr/>
        </p:nvPicPr>
        <p:blipFill>
          <a:blip r:embed="rId7"/>
          <a:stretch>
            <a:fillRect/>
          </a:stretch>
        </p:blipFill>
        <p:spPr>
          <a:xfrm>
            <a:off x="5239438" y="4068538"/>
            <a:ext cx="1713124" cy="938865"/>
          </a:xfrm>
          <a:prstGeom prst="rect">
            <a:avLst/>
          </a:prstGeom>
        </p:spPr>
      </p:pic>
      <p:graphicFrame>
        <p:nvGraphicFramePr>
          <p:cNvPr id="13" name="Tabla 12">
            <a:extLst>
              <a:ext uri="{FF2B5EF4-FFF2-40B4-BE49-F238E27FC236}">
                <a16:creationId xmlns:a16="http://schemas.microsoft.com/office/drawing/2014/main" id="{069E2E70-C95D-4199-825A-328BDBDCA823}"/>
              </a:ext>
            </a:extLst>
          </p:cNvPr>
          <p:cNvGraphicFramePr>
            <a:graphicFrameLocks noGrp="1"/>
          </p:cNvGraphicFramePr>
          <p:nvPr>
            <p:extLst>
              <p:ext uri="{D42A27DB-BD31-4B8C-83A1-F6EECF244321}">
                <p14:modId xmlns:p14="http://schemas.microsoft.com/office/powerpoint/2010/main" val="3785291465"/>
              </p:ext>
            </p:extLst>
          </p:nvPr>
        </p:nvGraphicFramePr>
        <p:xfrm>
          <a:off x="3423684" y="5337544"/>
          <a:ext cx="5677787" cy="871870"/>
        </p:xfrm>
        <a:graphic>
          <a:graphicData uri="http://schemas.openxmlformats.org/drawingml/2006/table">
            <a:tbl>
              <a:tblPr/>
              <a:tblGrid>
                <a:gridCol w="5677787">
                  <a:extLst>
                    <a:ext uri="{9D8B030D-6E8A-4147-A177-3AD203B41FA5}">
                      <a16:colId xmlns:a16="http://schemas.microsoft.com/office/drawing/2014/main" val="2696924624"/>
                    </a:ext>
                  </a:extLst>
                </a:gridCol>
              </a:tblGrid>
              <a:tr h="871870">
                <a:tc>
                  <a:txBody>
                    <a:bodyPr/>
                    <a:lstStyle/>
                    <a:p>
                      <a:pPr algn="ctr"/>
                      <a:r>
                        <a:rPr lang="es-MX" sz="2000" dirty="0">
                          <a:latin typeface="Aharoni" panose="02010803020104030203" pitchFamily="2" charset="-79"/>
                          <a:cs typeface="Aharoni" panose="02010803020104030203" pitchFamily="2" charset="-79"/>
                        </a:rPr>
                        <a:t>COMITÉS DE CONTRALORÍA SOCIAL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475668038"/>
                  </a:ext>
                </a:extLst>
              </a:tr>
            </a:tbl>
          </a:graphicData>
        </a:graphic>
      </p:graphicFrame>
      <p:pic>
        <p:nvPicPr>
          <p:cNvPr id="10" name="Imagen 9">
            <a:extLst>
              <a:ext uri="{FF2B5EF4-FFF2-40B4-BE49-F238E27FC236}">
                <a16:creationId xmlns:a16="http://schemas.microsoft.com/office/drawing/2014/main" id="{F4DF7684-36A1-4885-89D9-E7CA8743BC0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71889" y="71908"/>
            <a:ext cx="2183130" cy="1276350"/>
          </a:xfrm>
          <a:prstGeom prst="rect">
            <a:avLst/>
          </a:prstGeom>
          <a:noFill/>
          <a:ln>
            <a:noFill/>
          </a:ln>
        </p:spPr>
      </p:pic>
      <p:pic>
        <p:nvPicPr>
          <p:cNvPr id="11" name="Imagen 10">
            <a:extLst>
              <a:ext uri="{FF2B5EF4-FFF2-40B4-BE49-F238E27FC236}">
                <a16:creationId xmlns:a16="http://schemas.microsoft.com/office/drawing/2014/main" id="{6991E6E0-8B89-4607-ABDB-A8197A2E0AE6}"/>
              </a:ext>
            </a:extLst>
          </p:cNvPr>
          <p:cNvPicPr>
            <a:picLocks noChangeAspect="1"/>
          </p:cNvPicPr>
          <p:nvPr/>
        </p:nvPicPr>
        <p:blipFill>
          <a:blip r:embed="rId9"/>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159851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F44BD40C-C5F6-794D-935F-B78B139BE702}"/>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F59AE857-8BC8-4E81-B5F7-33388B39BD7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0072" y="66699"/>
            <a:ext cx="2183130" cy="1276350"/>
          </a:xfrm>
          <a:prstGeom prst="rect">
            <a:avLst/>
          </a:prstGeom>
          <a:noFill/>
          <a:ln>
            <a:noFill/>
          </a:ln>
        </p:spPr>
      </p:pic>
      <p:graphicFrame>
        <p:nvGraphicFramePr>
          <p:cNvPr id="4" name="Tabla 3">
            <a:extLst>
              <a:ext uri="{FF2B5EF4-FFF2-40B4-BE49-F238E27FC236}">
                <a16:creationId xmlns:a16="http://schemas.microsoft.com/office/drawing/2014/main" id="{E5DE4C66-2FBC-4CB0-A16B-FDDD9F1537F4}"/>
              </a:ext>
            </a:extLst>
          </p:cNvPr>
          <p:cNvGraphicFramePr>
            <a:graphicFrameLocks noGrp="1"/>
          </p:cNvGraphicFramePr>
          <p:nvPr>
            <p:extLst>
              <p:ext uri="{D42A27DB-BD31-4B8C-83A1-F6EECF244321}">
                <p14:modId xmlns:p14="http://schemas.microsoft.com/office/powerpoint/2010/main" val="4194651226"/>
              </p:ext>
            </p:extLst>
          </p:nvPr>
        </p:nvGraphicFramePr>
        <p:xfrm>
          <a:off x="287079" y="1626781"/>
          <a:ext cx="5411972" cy="797442"/>
        </p:xfrm>
        <a:graphic>
          <a:graphicData uri="http://schemas.openxmlformats.org/drawingml/2006/table">
            <a:tbl>
              <a:tblPr/>
              <a:tblGrid>
                <a:gridCol w="5411972">
                  <a:extLst>
                    <a:ext uri="{9D8B030D-6E8A-4147-A177-3AD203B41FA5}">
                      <a16:colId xmlns:a16="http://schemas.microsoft.com/office/drawing/2014/main" val="3349409388"/>
                    </a:ext>
                  </a:extLst>
                </a:gridCol>
              </a:tblGrid>
              <a:tr h="797442">
                <a:tc>
                  <a:txBody>
                    <a:bodyPr/>
                    <a:lstStyle/>
                    <a:p>
                      <a:r>
                        <a:rPr lang="es-MX" sz="3200" dirty="0">
                          <a:latin typeface="Berlin Sans FB Demi" panose="020E0802020502020306" pitchFamily="34" charset="0"/>
                        </a:rPr>
                        <a:t>Objetivo Contraloría Social </a:t>
                      </a:r>
                      <a:endParaRPr lang="es-MX" sz="32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4265661783"/>
                  </a:ext>
                </a:extLst>
              </a:tr>
            </a:tbl>
          </a:graphicData>
        </a:graphic>
      </p:graphicFrame>
      <p:graphicFrame>
        <p:nvGraphicFramePr>
          <p:cNvPr id="5" name="Tabla 4">
            <a:extLst>
              <a:ext uri="{FF2B5EF4-FFF2-40B4-BE49-F238E27FC236}">
                <a16:creationId xmlns:a16="http://schemas.microsoft.com/office/drawing/2014/main" id="{80956FA6-8529-4030-864E-C23B37600007}"/>
              </a:ext>
            </a:extLst>
          </p:cNvPr>
          <p:cNvGraphicFramePr>
            <a:graphicFrameLocks noGrp="1"/>
          </p:cNvGraphicFramePr>
          <p:nvPr>
            <p:extLst>
              <p:ext uri="{D42A27DB-BD31-4B8C-83A1-F6EECF244321}">
                <p14:modId xmlns:p14="http://schemas.microsoft.com/office/powerpoint/2010/main" val="935860707"/>
              </p:ext>
            </p:extLst>
          </p:nvPr>
        </p:nvGraphicFramePr>
        <p:xfrm>
          <a:off x="340072" y="2764465"/>
          <a:ext cx="8272300" cy="3402419"/>
        </p:xfrm>
        <a:graphic>
          <a:graphicData uri="http://schemas.openxmlformats.org/drawingml/2006/table">
            <a:tbl>
              <a:tblPr/>
              <a:tblGrid>
                <a:gridCol w="8272300">
                  <a:extLst>
                    <a:ext uri="{9D8B030D-6E8A-4147-A177-3AD203B41FA5}">
                      <a16:colId xmlns:a16="http://schemas.microsoft.com/office/drawing/2014/main" val="1485593076"/>
                    </a:ext>
                  </a:extLst>
                </a:gridCol>
              </a:tblGrid>
              <a:tr h="340241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2400" dirty="0">
                          <a:latin typeface="Tahoma" panose="020B0604030504040204" pitchFamily="34" charset="0"/>
                          <a:ea typeface="Tahoma" panose="020B0604030504040204" pitchFamily="34" charset="0"/>
                          <a:cs typeface="Tahoma" panose="020B0604030504040204" pitchFamily="34" charset="0"/>
                        </a:rPr>
                        <a:t>Conocer los criterios generales para el cumplimiento de las disposiciones en materia de la promoción de Contraloría Social (CS) 2023, para que los beneficiarios o Integrantes del comité́(s) vigilen la aplicación correcta de los recursos públicos federales asignados a las Instancias Ejecutoras durante el ejercicio fiscal 2023 para el S247 “Programa para el desarrollo profesional docente”.</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44084548"/>
                  </a:ext>
                </a:extLst>
              </a:tr>
            </a:tbl>
          </a:graphicData>
        </a:graphic>
      </p:graphicFrame>
      <p:pic>
        <p:nvPicPr>
          <p:cNvPr id="12" name="Imagen 11">
            <a:extLst>
              <a:ext uri="{FF2B5EF4-FFF2-40B4-BE49-F238E27FC236}">
                <a16:creationId xmlns:a16="http://schemas.microsoft.com/office/drawing/2014/main" id="{E18FE5E4-4718-4AA1-88E1-2ACBC7C83991}"/>
              </a:ext>
            </a:extLst>
          </p:cNvPr>
          <p:cNvPicPr>
            <a:picLocks noChangeAspect="1"/>
          </p:cNvPicPr>
          <p:nvPr/>
        </p:nvPicPr>
        <p:blipFill rotWithShape="1">
          <a:blip r:embed="rId4"/>
          <a:srcRect l="27991"/>
          <a:stretch/>
        </p:blipFill>
        <p:spPr>
          <a:xfrm>
            <a:off x="8694223" y="4057769"/>
            <a:ext cx="3337954" cy="2488161"/>
          </a:xfrm>
          <a:prstGeom prst="rect">
            <a:avLst/>
          </a:prstGeom>
        </p:spPr>
      </p:pic>
      <p:pic>
        <p:nvPicPr>
          <p:cNvPr id="8" name="Imagen 7">
            <a:extLst>
              <a:ext uri="{FF2B5EF4-FFF2-40B4-BE49-F238E27FC236}">
                <a16:creationId xmlns:a16="http://schemas.microsoft.com/office/drawing/2014/main" id="{FF44CB71-E283-4BE2-9763-76A2A404F5B4}"/>
              </a:ext>
            </a:extLst>
          </p:cNvPr>
          <p:cNvPicPr>
            <a:picLocks noChangeAspect="1"/>
          </p:cNvPicPr>
          <p:nvPr/>
        </p:nvPicPr>
        <p:blipFill>
          <a:blip r:embed="rId5"/>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2585087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230AFFD9-448C-FF45-BDE0-EE9E50C39B10}"/>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A33280E1-0E36-409F-9864-911273B169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180" y="66699"/>
            <a:ext cx="2183130" cy="1276350"/>
          </a:xfrm>
          <a:prstGeom prst="rect">
            <a:avLst/>
          </a:prstGeom>
          <a:noFill/>
          <a:ln>
            <a:noFill/>
          </a:ln>
        </p:spPr>
      </p:pic>
      <p:graphicFrame>
        <p:nvGraphicFramePr>
          <p:cNvPr id="8" name="Tabla 7">
            <a:extLst>
              <a:ext uri="{FF2B5EF4-FFF2-40B4-BE49-F238E27FC236}">
                <a16:creationId xmlns:a16="http://schemas.microsoft.com/office/drawing/2014/main" id="{081E8091-C175-4608-9B3D-0405F3DB230C}"/>
              </a:ext>
            </a:extLst>
          </p:cNvPr>
          <p:cNvGraphicFramePr>
            <a:graphicFrameLocks noGrp="1"/>
          </p:cNvGraphicFramePr>
          <p:nvPr>
            <p:extLst>
              <p:ext uri="{D42A27DB-BD31-4B8C-83A1-F6EECF244321}">
                <p14:modId xmlns:p14="http://schemas.microsoft.com/office/powerpoint/2010/main" val="1302907002"/>
              </p:ext>
            </p:extLst>
          </p:nvPr>
        </p:nvGraphicFramePr>
        <p:xfrm>
          <a:off x="202019" y="1669313"/>
          <a:ext cx="4805916" cy="640080"/>
        </p:xfrm>
        <a:graphic>
          <a:graphicData uri="http://schemas.openxmlformats.org/drawingml/2006/table">
            <a:tbl>
              <a:tblPr/>
              <a:tblGrid>
                <a:gridCol w="4805916">
                  <a:extLst>
                    <a:ext uri="{9D8B030D-6E8A-4147-A177-3AD203B41FA5}">
                      <a16:colId xmlns:a16="http://schemas.microsoft.com/office/drawing/2014/main" val="264501357"/>
                    </a:ext>
                  </a:extLst>
                </a:gridCol>
              </a:tblGrid>
              <a:tr h="59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Objetivo PRODEP :</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953627934"/>
                  </a:ext>
                </a:extLst>
              </a:tr>
            </a:tbl>
          </a:graphicData>
        </a:graphic>
      </p:graphicFrame>
      <p:graphicFrame>
        <p:nvGraphicFramePr>
          <p:cNvPr id="12" name="Tabla 11">
            <a:extLst>
              <a:ext uri="{FF2B5EF4-FFF2-40B4-BE49-F238E27FC236}">
                <a16:creationId xmlns:a16="http://schemas.microsoft.com/office/drawing/2014/main" id="{D5B3AAAF-58DC-449F-BF1F-21307CE2A930}"/>
              </a:ext>
            </a:extLst>
          </p:cNvPr>
          <p:cNvGraphicFramePr>
            <a:graphicFrameLocks noGrp="1"/>
          </p:cNvGraphicFramePr>
          <p:nvPr>
            <p:extLst>
              <p:ext uri="{D42A27DB-BD31-4B8C-83A1-F6EECF244321}">
                <p14:modId xmlns:p14="http://schemas.microsoft.com/office/powerpoint/2010/main" val="2818430090"/>
              </p:ext>
            </p:extLst>
          </p:nvPr>
        </p:nvGraphicFramePr>
        <p:xfrm>
          <a:off x="297712" y="3676639"/>
          <a:ext cx="10749516" cy="2557604"/>
        </p:xfrm>
        <a:graphic>
          <a:graphicData uri="http://schemas.openxmlformats.org/drawingml/2006/table">
            <a:tbl>
              <a:tblPr/>
              <a:tblGrid>
                <a:gridCol w="10749516">
                  <a:extLst>
                    <a:ext uri="{9D8B030D-6E8A-4147-A177-3AD203B41FA5}">
                      <a16:colId xmlns:a16="http://schemas.microsoft.com/office/drawing/2014/main" val="166941836"/>
                    </a:ext>
                  </a:extLst>
                </a:gridCol>
              </a:tblGrid>
              <a:tr h="255760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2000" dirty="0">
                          <a:latin typeface="Tahoma" panose="020B0604030504040204" pitchFamily="34" charset="0"/>
                          <a:ea typeface="Tahoma" panose="020B0604030504040204" pitchFamily="34" charset="0"/>
                          <a:cs typeface="Tahoma" panose="020B0604030504040204" pitchFamily="34" charset="0"/>
                        </a:rPr>
                        <a:t>Profesionalizar  a las/los PTC otorgando apoyos en un esquema  en el que hombres y mujeres tengan las mismas oportunidades para los que cuenten con el perfil deseable, para realizar estudios de posgrado de alta calidad, apoyos para la incorporación de nuevos profesores/as de tiempo completo y reincorporación de </a:t>
                      </a:r>
                      <a:r>
                        <a:rPr lang="es-MX" sz="2000" dirty="0" err="1">
                          <a:latin typeface="Tahoma" panose="020B0604030504040204" pitchFamily="34" charset="0"/>
                          <a:ea typeface="Tahoma" panose="020B0604030504040204" pitchFamily="34" charset="0"/>
                          <a:cs typeface="Tahoma" panose="020B0604030504040204" pitchFamily="34" charset="0"/>
                        </a:rPr>
                        <a:t>exbecarios</a:t>
                      </a:r>
                      <a:r>
                        <a:rPr lang="es-MX" sz="2000" dirty="0">
                          <a:latin typeface="Tahoma" panose="020B0604030504040204" pitchFamily="34" charset="0"/>
                          <a:ea typeface="Tahoma" panose="020B0604030504040204" pitchFamily="34" charset="0"/>
                          <a:cs typeface="Tahoma" panose="020B0604030504040204" pitchFamily="34" charset="0"/>
                        </a:rPr>
                        <a:t>/as , así como reconocimientos y apoyos a profesores/as de tiempo completo que tengan el perfil deseable y la condición de los cuerpos académicos, para que alcancen las capacidades de investigación docencia, desarrollo tecnológico e investigación.</a:t>
                      </a:r>
                    </a:p>
                    <a:p>
                      <a:endParaRPr lang="es-MX"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046249419"/>
                  </a:ext>
                </a:extLst>
              </a:tr>
            </a:tbl>
          </a:graphicData>
        </a:graphic>
      </p:graphicFrame>
      <p:pic>
        <p:nvPicPr>
          <p:cNvPr id="17" name="Imagen 16" descr="CONVOCATORIA PRODEP 2023">
            <a:extLst>
              <a:ext uri="{FF2B5EF4-FFF2-40B4-BE49-F238E27FC236}">
                <a16:creationId xmlns:a16="http://schemas.microsoft.com/office/drawing/2014/main" id="{2C16096C-C73D-4E59-A46E-3DCA72FEE34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31942" y="1690551"/>
            <a:ext cx="8411787" cy="1839458"/>
          </a:xfrm>
          <a:prstGeom prst="rect">
            <a:avLst/>
          </a:prstGeom>
          <a:noFill/>
          <a:ln>
            <a:noFill/>
          </a:ln>
        </p:spPr>
      </p:pic>
      <p:pic>
        <p:nvPicPr>
          <p:cNvPr id="11" name="Imagen 10">
            <a:extLst>
              <a:ext uri="{FF2B5EF4-FFF2-40B4-BE49-F238E27FC236}">
                <a16:creationId xmlns:a16="http://schemas.microsoft.com/office/drawing/2014/main" id="{898B604E-C234-4D79-B53D-5A31312BF048}"/>
              </a:ext>
            </a:extLst>
          </p:cNvPr>
          <p:cNvPicPr>
            <a:picLocks noChangeAspect="1"/>
          </p:cNvPicPr>
          <p:nvPr/>
        </p:nvPicPr>
        <p:blipFill>
          <a:blip r:embed="rId5"/>
          <a:stretch>
            <a:fillRect/>
          </a:stretch>
        </p:blipFill>
        <p:spPr>
          <a:xfrm>
            <a:off x="9582149" y="161609"/>
            <a:ext cx="2257425" cy="1200727"/>
          </a:xfrm>
          <a:prstGeom prst="rect">
            <a:avLst/>
          </a:prstGeom>
        </p:spPr>
      </p:pic>
    </p:spTree>
    <p:extLst>
      <p:ext uri="{BB962C8B-B14F-4D97-AF65-F5344CB8AC3E}">
        <p14:creationId xmlns:p14="http://schemas.microsoft.com/office/powerpoint/2010/main" val="3103263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F44BD40C-C5F6-794D-935F-B78B139BE702}"/>
              </a:ext>
            </a:extLst>
          </p:cNvPr>
          <p:cNvCxnSpPr/>
          <p:nvPr/>
        </p:nvCxnSpPr>
        <p:spPr>
          <a:xfrm>
            <a:off x="0" y="1367246"/>
            <a:ext cx="11164389" cy="0"/>
          </a:xfrm>
          <a:prstGeom prst="line">
            <a:avLst/>
          </a:prstGeom>
          <a:ln w="44450" cap="rnd" cmpd="sng">
            <a:beve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ED1A1D88-EE0F-6E4E-B606-025BF419F1ED}"/>
              </a:ext>
            </a:extLst>
          </p:cNvPr>
          <p:cNvSpPr txBox="1"/>
          <p:nvPr/>
        </p:nvSpPr>
        <p:spPr>
          <a:xfrm>
            <a:off x="0" y="1478156"/>
            <a:ext cx="6433171" cy="769441"/>
          </a:xfrm>
          <a:prstGeom prst="rect">
            <a:avLst/>
          </a:prstGeom>
          <a:noFill/>
        </p:spPr>
        <p:txBody>
          <a:bodyPr wrap="none" rtlCol="0">
            <a:spAutoFit/>
          </a:bodyPr>
          <a:lstStyle>
            <a:defPPr>
              <a:defRPr lang="es-MX"/>
            </a:defPPr>
            <a:lvl1pPr>
              <a:defRPr sz="4400"/>
            </a:lvl1pPr>
          </a:lstStyle>
          <a:p>
            <a:r>
              <a:rPr lang="es-MX" dirty="0">
                <a:latin typeface="Berlin Sans FB Demi" panose="020E0802020502020306" pitchFamily="34" charset="0"/>
              </a:rPr>
              <a:t>Estructura Organizativa:</a:t>
            </a:r>
          </a:p>
        </p:txBody>
      </p:sp>
      <p:grpSp>
        <p:nvGrpSpPr>
          <p:cNvPr id="36" name="Grupo 35">
            <a:extLst>
              <a:ext uri="{FF2B5EF4-FFF2-40B4-BE49-F238E27FC236}">
                <a16:creationId xmlns:a16="http://schemas.microsoft.com/office/drawing/2014/main" id="{9693AF17-6FCE-D443-A366-88B399BE03D5}"/>
              </a:ext>
            </a:extLst>
          </p:cNvPr>
          <p:cNvGrpSpPr/>
          <p:nvPr/>
        </p:nvGrpSpPr>
        <p:grpSpPr>
          <a:xfrm>
            <a:off x="5772504" y="1980550"/>
            <a:ext cx="5288966" cy="3819129"/>
            <a:chOff x="5456620" y="2169316"/>
            <a:chExt cx="5288966" cy="3819129"/>
          </a:xfrm>
        </p:grpSpPr>
        <p:sp>
          <p:nvSpPr>
            <p:cNvPr id="2" name="Rectángulo redondeado 1">
              <a:extLst>
                <a:ext uri="{FF2B5EF4-FFF2-40B4-BE49-F238E27FC236}">
                  <a16:creationId xmlns:a16="http://schemas.microsoft.com/office/drawing/2014/main" id="{A132E3C6-80DE-1743-90F7-7D127862ED98}"/>
                </a:ext>
              </a:extLst>
            </p:cNvPr>
            <p:cNvSpPr/>
            <p:nvPr/>
          </p:nvSpPr>
          <p:spPr>
            <a:xfrm>
              <a:off x="9137768" y="3091050"/>
              <a:ext cx="1602970" cy="911629"/>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400" b="1" dirty="0">
                  <a:solidFill>
                    <a:srgbClr val="C00000"/>
                  </a:solidFill>
                </a:rPr>
                <a:t>Otros Actores Interesados (CPC ́s, OSC, etc.) </a:t>
              </a:r>
            </a:p>
          </p:txBody>
        </p:sp>
        <p:sp>
          <p:nvSpPr>
            <p:cNvPr id="9" name="Rectángulo redondeado 8">
              <a:extLst>
                <a:ext uri="{FF2B5EF4-FFF2-40B4-BE49-F238E27FC236}">
                  <a16:creationId xmlns:a16="http://schemas.microsoft.com/office/drawing/2014/main" id="{A5ED6D6F-8DE6-7A45-A10E-A2F93F1CA752}"/>
                </a:ext>
              </a:extLst>
            </p:cNvPr>
            <p:cNvSpPr/>
            <p:nvPr/>
          </p:nvSpPr>
          <p:spPr>
            <a:xfrm>
              <a:off x="5456620" y="4395173"/>
              <a:ext cx="1593273" cy="911629"/>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400" b="1" dirty="0">
                  <a:solidFill>
                    <a:srgbClr val="C00000"/>
                  </a:solidFill>
                </a:rPr>
                <a:t>Organizaciones Sociales y Civiles e Instituciones académicas </a:t>
              </a:r>
            </a:p>
          </p:txBody>
        </p:sp>
        <p:sp>
          <p:nvSpPr>
            <p:cNvPr id="10" name="Rectángulo redondeado 9">
              <a:extLst>
                <a:ext uri="{FF2B5EF4-FFF2-40B4-BE49-F238E27FC236}">
                  <a16:creationId xmlns:a16="http://schemas.microsoft.com/office/drawing/2014/main" id="{780FC844-1F4C-8841-B793-B3F2BFE1C209}"/>
                </a:ext>
              </a:extLst>
            </p:cNvPr>
            <p:cNvSpPr/>
            <p:nvPr/>
          </p:nvSpPr>
          <p:spPr>
            <a:xfrm>
              <a:off x="7350534" y="5076816"/>
              <a:ext cx="1593273" cy="911629"/>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400" b="1" dirty="0">
                  <a:solidFill>
                    <a:srgbClr val="C00000"/>
                  </a:solidFill>
                </a:rPr>
                <a:t>Órganos de Control (OIC y OEC) </a:t>
              </a:r>
            </a:p>
          </p:txBody>
        </p:sp>
        <p:sp>
          <p:nvSpPr>
            <p:cNvPr id="12" name="Rectángulo redondeado 11">
              <a:extLst>
                <a:ext uri="{FF2B5EF4-FFF2-40B4-BE49-F238E27FC236}">
                  <a16:creationId xmlns:a16="http://schemas.microsoft.com/office/drawing/2014/main" id="{84905E08-1180-DF4F-B399-BA7C7747F8EA}"/>
                </a:ext>
              </a:extLst>
            </p:cNvPr>
            <p:cNvSpPr/>
            <p:nvPr/>
          </p:nvSpPr>
          <p:spPr>
            <a:xfrm>
              <a:off x="9142616" y="4395172"/>
              <a:ext cx="1602970" cy="91163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400" b="1" dirty="0">
                  <a:solidFill>
                    <a:srgbClr val="C00000"/>
                  </a:solidFill>
                </a:rPr>
                <a:t>Instancias Normativas</a:t>
              </a:r>
            </a:p>
          </p:txBody>
        </p:sp>
        <p:sp>
          <p:nvSpPr>
            <p:cNvPr id="13" name="Rectángulo redondeado 12">
              <a:extLst>
                <a:ext uri="{FF2B5EF4-FFF2-40B4-BE49-F238E27FC236}">
                  <a16:creationId xmlns:a16="http://schemas.microsoft.com/office/drawing/2014/main" id="{90FE9891-2713-9141-B084-B0A48D63784A}"/>
                </a:ext>
              </a:extLst>
            </p:cNvPr>
            <p:cNvSpPr/>
            <p:nvPr/>
          </p:nvSpPr>
          <p:spPr>
            <a:xfrm>
              <a:off x="7345195" y="2169316"/>
              <a:ext cx="1593273" cy="91162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400" b="1" dirty="0">
                  <a:solidFill>
                    <a:srgbClr val="C00000"/>
                  </a:solidFill>
                </a:rPr>
                <a:t>Instancias Ejecutoras</a:t>
              </a:r>
            </a:p>
          </p:txBody>
        </p:sp>
        <p:sp>
          <p:nvSpPr>
            <p:cNvPr id="14" name="Rectángulo redondeado 13">
              <a:extLst>
                <a:ext uri="{FF2B5EF4-FFF2-40B4-BE49-F238E27FC236}">
                  <a16:creationId xmlns:a16="http://schemas.microsoft.com/office/drawing/2014/main" id="{6559BE10-5510-1646-8411-EE2B421C1973}"/>
                </a:ext>
              </a:extLst>
            </p:cNvPr>
            <p:cNvSpPr/>
            <p:nvPr/>
          </p:nvSpPr>
          <p:spPr>
            <a:xfrm>
              <a:off x="5461023" y="3091050"/>
              <a:ext cx="1593273" cy="91162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400" b="1" dirty="0">
                  <a:solidFill>
                    <a:srgbClr val="C00000"/>
                  </a:solidFill>
                </a:rPr>
                <a:t>Secretaria de la funcion publica</a:t>
              </a:r>
            </a:p>
          </p:txBody>
        </p:sp>
        <p:cxnSp>
          <p:nvCxnSpPr>
            <p:cNvPr id="16" name="Conector recto 15">
              <a:extLst>
                <a:ext uri="{FF2B5EF4-FFF2-40B4-BE49-F238E27FC236}">
                  <a16:creationId xmlns:a16="http://schemas.microsoft.com/office/drawing/2014/main" id="{C1225B76-710A-C842-8DF8-DA7670C7B9F4}"/>
                </a:ext>
              </a:extLst>
            </p:cNvPr>
            <p:cNvCxnSpPr>
              <a:stCxn id="3" idx="0"/>
              <a:endCxn id="13" idx="2"/>
            </p:cNvCxnSpPr>
            <p:nvPr/>
          </p:nvCxnSpPr>
          <p:spPr>
            <a:xfrm flipH="1" flipV="1">
              <a:off x="8141832" y="3080945"/>
              <a:ext cx="492" cy="467202"/>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18" name="Conector recto 17">
              <a:extLst>
                <a:ext uri="{FF2B5EF4-FFF2-40B4-BE49-F238E27FC236}">
                  <a16:creationId xmlns:a16="http://schemas.microsoft.com/office/drawing/2014/main" id="{B7DFF2B9-4F3A-CC4E-B51C-89400916CE71}"/>
                </a:ext>
              </a:extLst>
            </p:cNvPr>
            <p:cNvCxnSpPr>
              <a:cxnSpLocks/>
              <a:stCxn id="3" idx="2"/>
              <a:endCxn id="10" idx="0"/>
            </p:cNvCxnSpPr>
            <p:nvPr/>
          </p:nvCxnSpPr>
          <p:spPr>
            <a:xfrm>
              <a:off x="8142324" y="4504110"/>
              <a:ext cx="4847" cy="572706"/>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2" name="Conector recto 21">
              <a:extLst>
                <a:ext uri="{FF2B5EF4-FFF2-40B4-BE49-F238E27FC236}">
                  <a16:creationId xmlns:a16="http://schemas.microsoft.com/office/drawing/2014/main" id="{762AE3F9-471A-174F-8267-399B03308DA3}"/>
                </a:ext>
              </a:extLst>
            </p:cNvPr>
            <p:cNvCxnSpPr>
              <a:cxnSpLocks/>
              <a:stCxn id="14" idx="3"/>
              <a:endCxn id="12" idx="1"/>
            </p:cNvCxnSpPr>
            <p:nvPr/>
          </p:nvCxnSpPr>
          <p:spPr>
            <a:xfrm>
              <a:off x="7054296" y="3546865"/>
              <a:ext cx="2088320" cy="1304122"/>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8" name="Conector recto 27">
              <a:extLst>
                <a:ext uri="{FF2B5EF4-FFF2-40B4-BE49-F238E27FC236}">
                  <a16:creationId xmlns:a16="http://schemas.microsoft.com/office/drawing/2014/main" id="{DC0C9BF4-789C-A847-A77B-D3FED74B5A49}"/>
                </a:ext>
              </a:extLst>
            </p:cNvPr>
            <p:cNvCxnSpPr>
              <a:cxnSpLocks/>
              <a:stCxn id="9" idx="3"/>
              <a:endCxn id="2" idx="1"/>
            </p:cNvCxnSpPr>
            <p:nvPr/>
          </p:nvCxnSpPr>
          <p:spPr>
            <a:xfrm flipV="1">
              <a:off x="7049893" y="3546865"/>
              <a:ext cx="2087875" cy="1304123"/>
            </a:xfrm>
            <a:prstGeom prst="line">
              <a:avLst/>
            </a:prstGeom>
            <a:ln/>
          </p:spPr>
          <p:style>
            <a:lnRef idx="1">
              <a:schemeClr val="accent1"/>
            </a:lnRef>
            <a:fillRef idx="2">
              <a:schemeClr val="accent1"/>
            </a:fillRef>
            <a:effectRef idx="1">
              <a:schemeClr val="accent1"/>
            </a:effectRef>
            <a:fontRef idx="minor">
              <a:schemeClr val="dk1"/>
            </a:fontRef>
          </p:style>
        </p:cxnSp>
        <p:sp>
          <p:nvSpPr>
            <p:cNvPr id="3" name="Rectángulo redondeado 2">
              <a:extLst>
                <a:ext uri="{FF2B5EF4-FFF2-40B4-BE49-F238E27FC236}">
                  <a16:creationId xmlns:a16="http://schemas.microsoft.com/office/drawing/2014/main" id="{BD2750CC-5A8A-344F-A751-D400CDBA275B}"/>
                </a:ext>
              </a:extLst>
            </p:cNvPr>
            <p:cNvSpPr/>
            <p:nvPr/>
          </p:nvSpPr>
          <p:spPr>
            <a:xfrm>
              <a:off x="7532032" y="3548147"/>
              <a:ext cx="1220584" cy="955963"/>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400" b="1" dirty="0"/>
                <a:t>Poblacion Beneficiaria</a:t>
              </a:r>
            </a:p>
          </p:txBody>
        </p:sp>
      </p:grpSp>
      <p:sp>
        <p:nvSpPr>
          <p:cNvPr id="35" name="CuadroTexto 34">
            <a:extLst>
              <a:ext uri="{FF2B5EF4-FFF2-40B4-BE49-F238E27FC236}">
                <a16:creationId xmlns:a16="http://schemas.microsoft.com/office/drawing/2014/main" id="{F78EAAE3-4A63-5E41-83AB-EA9CF4C741E2}"/>
              </a:ext>
            </a:extLst>
          </p:cNvPr>
          <p:cNvSpPr txBox="1"/>
          <p:nvPr/>
        </p:nvSpPr>
        <p:spPr>
          <a:xfrm>
            <a:off x="-51264" y="5532631"/>
            <a:ext cx="6147264" cy="1477328"/>
          </a:xfrm>
          <a:prstGeom prst="rect">
            <a:avLst/>
          </a:prstGeom>
          <a:noFill/>
        </p:spPr>
        <p:txBody>
          <a:bodyPr wrap="square" rtlCol="0">
            <a:spAutoFit/>
          </a:bodyPr>
          <a:lstStyle/>
          <a:p>
            <a:r>
              <a:rPr lang="es-MX" dirty="0"/>
              <a:t>Las personas son el punto crucial de la Contraloría Social, pues son quienes operan e implementan las acciones de vigilancia</a:t>
            </a:r>
          </a:p>
          <a:p>
            <a:r>
              <a:rPr lang="es-MX" dirty="0"/>
              <a:t>y reportan irregularidades ante las dependencias correspondientes. </a:t>
            </a:r>
          </a:p>
          <a:p>
            <a:endParaRPr lang="es-MX" dirty="0"/>
          </a:p>
        </p:txBody>
      </p:sp>
      <p:pic>
        <p:nvPicPr>
          <p:cNvPr id="19" name="Imagen 18">
            <a:extLst>
              <a:ext uri="{FF2B5EF4-FFF2-40B4-BE49-F238E27FC236}">
                <a16:creationId xmlns:a16="http://schemas.microsoft.com/office/drawing/2014/main" id="{9DC75C9C-5E9D-466B-A5C9-815A99715A0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2632" y="45448"/>
            <a:ext cx="2183130" cy="1276350"/>
          </a:xfrm>
          <a:prstGeom prst="rect">
            <a:avLst/>
          </a:prstGeom>
          <a:noFill/>
          <a:ln>
            <a:noFill/>
          </a:ln>
        </p:spPr>
      </p:pic>
      <p:pic>
        <p:nvPicPr>
          <p:cNvPr id="21" name="Imagen 20">
            <a:extLst>
              <a:ext uri="{FF2B5EF4-FFF2-40B4-BE49-F238E27FC236}">
                <a16:creationId xmlns:a16="http://schemas.microsoft.com/office/drawing/2014/main" id="{23E6D803-D046-4155-BC78-4FD1A93E1E3D}"/>
              </a:ext>
            </a:extLst>
          </p:cNvPr>
          <p:cNvPicPr>
            <a:picLocks noChangeAspect="1"/>
          </p:cNvPicPr>
          <p:nvPr/>
        </p:nvPicPr>
        <p:blipFill>
          <a:blip r:embed="rId4"/>
          <a:stretch>
            <a:fillRect/>
          </a:stretch>
        </p:blipFill>
        <p:spPr>
          <a:xfrm>
            <a:off x="9582149" y="161609"/>
            <a:ext cx="2257425" cy="1200727"/>
          </a:xfrm>
          <a:prstGeom prst="rect">
            <a:avLst/>
          </a:prstGeom>
        </p:spPr>
      </p:pic>
      <p:pic>
        <p:nvPicPr>
          <p:cNvPr id="2052" name="Picture 4" descr="El momento ideal para capacitar a tus equipos de trabajo | CEImx">
            <a:extLst>
              <a:ext uri="{FF2B5EF4-FFF2-40B4-BE49-F238E27FC236}">
                <a16:creationId xmlns:a16="http://schemas.microsoft.com/office/drawing/2014/main" id="{42D30A24-EFEA-4AA3-AD75-3522D21E0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763" y="2858622"/>
            <a:ext cx="4745957" cy="252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42589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1964</TotalTime>
  <Words>4066</Words>
  <Application>Microsoft Office PowerPoint</Application>
  <PresentationFormat>Panorámica</PresentationFormat>
  <Paragraphs>297</Paragraphs>
  <Slides>45</Slides>
  <Notes>23</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45</vt:i4>
      </vt:variant>
    </vt:vector>
  </HeadingPairs>
  <TitlesOfParts>
    <vt:vector size="57" baseType="lpstr">
      <vt:lpstr>Aharoni</vt:lpstr>
      <vt:lpstr>Algerian</vt:lpstr>
      <vt:lpstr>Arial</vt:lpstr>
      <vt:lpstr>Berlin Sans FB</vt:lpstr>
      <vt:lpstr>Berlin Sans FB Demi</vt:lpstr>
      <vt:lpstr>Calibri</vt:lpstr>
      <vt:lpstr>Calibri Light</vt:lpstr>
      <vt:lpstr>Symbol</vt:lpstr>
      <vt:lpstr>Tahoma</vt:lpstr>
      <vt:lpstr>Wingdings</vt:lpstr>
      <vt:lpstr>Tema de Office</vt:lpstr>
      <vt:lpstr>Worksheet</vt:lpstr>
      <vt:lpstr>Presentación de PowerPoint</vt:lpstr>
      <vt:lpstr>Presentación de PowerPoint</vt:lpstr>
      <vt:lpstr>Presentación de PowerPoint</vt:lpstr>
      <vt:lpstr>Presentación de PowerPoint</vt:lpstr>
      <vt:lpstr>Beneficios: </vt:lpstr>
      <vt:lpstr>Presentación de PowerPoint</vt:lpstr>
      <vt:lpstr>Presentación de PowerPoint</vt:lpstr>
      <vt:lpstr>Presentación de PowerPoint</vt:lpstr>
      <vt:lpstr>Presentación de PowerPoint</vt:lpstr>
      <vt:lpstr>Presentación de PowerPoint</vt:lpstr>
      <vt:lpstr>Fecha de Actividades de Seguimiento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UTNC</cp:lastModifiedBy>
  <cp:revision>102</cp:revision>
  <dcterms:created xsi:type="dcterms:W3CDTF">2020-09-28T15:45:39Z</dcterms:created>
  <dcterms:modified xsi:type="dcterms:W3CDTF">2023-10-09T17:49:58Z</dcterms:modified>
</cp:coreProperties>
</file>