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letter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87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41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14EC-2842-4B42-96AF-C8E7A9064304}" type="datetimeFigureOut">
              <a:rPr lang="es-MX" smtClean="0"/>
              <a:t>12/10/2023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0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14EC-2842-4B42-96AF-C8E7A9064304}" type="datetimeFigureOut">
              <a:rPr lang="es-MX" smtClean="0"/>
              <a:t>12/10/2023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699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14EC-2842-4B42-96AF-C8E7A9064304}" type="datetimeFigureOut">
              <a:rPr lang="es-MX" smtClean="0"/>
              <a:t>12/10/2023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813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14EC-2842-4B42-96AF-C8E7A9064304}" type="datetimeFigureOut">
              <a:rPr lang="es-MX" smtClean="0"/>
              <a:t>12/10/2023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77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14EC-2842-4B42-96AF-C8E7A9064304}" type="datetimeFigureOut">
              <a:rPr lang="es-MX" smtClean="0"/>
              <a:t>12/10/2023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47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14EC-2842-4B42-96AF-C8E7A9064304}" type="datetimeFigureOut">
              <a:rPr lang="es-MX" smtClean="0"/>
              <a:t>12/10/2023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97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14EC-2842-4B42-96AF-C8E7A9064304}" type="datetimeFigureOut">
              <a:rPr lang="es-MX" smtClean="0"/>
              <a:t>12/10/2023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32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14EC-2842-4B42-96AF-C8E7A9064304}" type="datetimeFigureOut">
              <a:rPr lang="es-MX" smtClean="0"/>
              <a:t>12/10/2023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16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14EC-2842-4B42-96AF-C8E7A9064304}" type="datetimeFigureOut">
              <a:rPr lang="es-MX" smtClean="0"/>
              <a:t>12/10/2023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6637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14EC-2842-4B42-96AF-C8E7A9064304}" type="datetimeFigureOut">
              <a:rPr lang="es-MX" smtClean="0"/>
              <a:t>12/10/2023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1930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14EC-2842-4B42-96AF-C8E7A9064304}" type="datetimeFigureOut">
              <a:rPr lang="es-MX" smtClean="0"/>
              <a:t>12/10/2023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0459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E14EC-2842-4B42-96AF-C8E7A9064304}" type="datetimeFigureOut">
              <a:rPr lang="es-MX" smtClean="0"/>
              <a:t>12/10/2023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2378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image" Target="cid:67846E65-1145-45C3-8F98-A00C997824E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7.jpeg"/><Relationship Id="rId5" Type="http://schemas.openxmlformats.org/officeDocument/2006/relationships/hyperlink" Target="mailto:contraloriasocial@funcionpublica.gob" TargetMode="External"/><Relationship Id="rId10" Type="http://schemas.openxmlformats.org/officeDocument/2006/relationships/image" Target="../media/image6.jpeg"/><Relationship Id="rId4" Type="http://schemas.openxmlformats.org/officeDocument/2006/relationships/hyperlink" Target="mailto:juridico_utnc@Hotmail.com" TargetMode="Externa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cid:67846E65-1145-45C3-8F98-A00C997824E3" TargetMode="External"/><Relationship Id="rId13" Type="http://schemas.openxmlformats.org/officeDocument/2006/relationships/image" Target="../media/image15.jpeg"/><Relationship Id="rId3" Type="http://schemas.openxmlformats.org/officeDocument/2006/relationships/image" Target="../media/image9.png"/><Relationship Id="rId7" Type="http://schemas.openxmlformats.org/officeDocument/2006/relationships/image" Target="../media/image3.png"/><Relationship Id="rId12" Type="http://schemas.openxmlformats.org/officeDocument/2006/relationships/image" Target="../media/image1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3.png"/><Relationship Id="rId5" Type="http://schemas.openxmlformats.org/officeDocument/2006/relationships/image" Target="../media/image11.png"/><Relationship Id="rId10" Type="http://schemas.openxmlformats.org/officeDocument/2006/relationships/image" Target="../media/image12.png"/><Relationship Id="rId4" Type="http://schemas.openxmlformats.org/officeDocument/2006/relationships/image" Target="../media/image10.png"/><Relationship Id="rId9" Type="http://schemas.openxmlformats.org/officeDocument/2006/relationships/image" Target="../media/image2.png"/><Relationship Id="rId1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4012" y="-97277"/>
            <a:ext cx="9168012" cy="6835598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slope"/>
          </a:sp3d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7" t="1733" r="68752" b="87200"/>
          <a:stretch/>
        </p:blipFill>
        <p:spPr>
          <a:xfrm>
            <a:off x="1965960" y="118872"/>
            <a:ext cx="941832" cy="75895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7" t="1733" r="68752" b="87200"/>
          <a:stretch/>
        </p:blipFill>
        <p:spPr>
          <a:xfrm>
            <a:off x="4965192" y="118872"/>
            <a:ext cx="941832" cy="75895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7" t="1733" r="68752" b="87200"/>
          <a:stretch/>
        </p:blipFill>
        <p:spPr>
          <a:xfrm>
            <a:off x="7955280" y="118872"/>
            <a:ext cx="941832" cy="758952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6201088" y="1153056"/>
            <a:ext cx="2587752" cy="227594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CONTRALORÍA</a:t>
            </a:r>
          </a:p>
          <a:p>
            <a:pPr marL="291465" marR="256540" algn="ctr">
              <a:lnSpc>
                <a:spcPct val="91900"/>
              </a:lnSpc>
              <a:spcBef>
                <a:spcPts val="300"/>
              </a:spcBef>
            </a:pP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</a:p>
          <a:p>
            <a:pPr marL="291465" marR="256540" algn="ctr">
              <a:lnSpc>
                <a:spcPct val="91900"/>
              </a:lnSpc>
              <a:spcBef>
                <a:spcPts val="300"/>
              </a:spcBef>
            </a:pP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UTNC</a:t>
            </a:r>
          </a:p>
          <a:p>
            <a:pPr marL="291465" marR="256540" algn="ctr">
              <a:lnSpc>
                <a:spcPct val="91900"/>
              </a:lnSpc>
              <a:spcBef>
                <a:spcPts val="300"/>
              </a:spcBef>
            </a:pP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S247 PRODEP 2023</a:t>
            </a:r>
            <a:endParaRPr lang="es-MX" sz="2400" dirty="0">
              <a:latin typeface="Arial"/>
              <a:cs typeface="Arial"/>
            </a:endParaRPr>
          </a:p>
        </p:txBody>
      </p:sp>
      <p:sp>
        <p:nvSpPr>
          <p:cNvPr id="14" name="object 24"/>
          <p:cNvSpPr txBox="1"/>
          <p:nvPr/>
        </p:nvSpPr>
        <p:spPr>
          <a:xfrm>
            <a:off x="3255263" y="1088707"/>
            <a:ext cx="2511223" cy="2200602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33020" rIns="0" bIns="0" rtlCol="0">
            <a:spAutoFit/>
          </a:bodyPr>
          <a:lstStyle/>
          <a:p>
            <a:pPr marL="36195">
              <a:lnSpc>
                <a:spcPct val="100000"/>
              </a:lnSpc>
              <a:spcBef>
                <a:spcPts val="125"/>
              </a:spcBef>
            </a:pPr>
            <a:r>
              <a:rPr lang="es-MX" sz="1000" b="1" i="1" spc="-5" dirty="0">
                <a:latin typeface="Carlito"/>
                <a:cs typeface="Carlito"/>
              </a:rPr>
              <a:t>Constitución  de Comité de Contraloría Social será  el día 17 de octubre del 2023, a las 11:00 Horas en la sala de vinculación.</a:t>
            </a:r>
          </a:p>
          <a:p>
            <a:pPr marL="36195" algn="ctr">
              <a:lnSpc>
                <a:spcPct val="100000"/>
              </a:lnSpc>
              <a:spcBef>
                <a:spcPts val="125"/>
              </a:spcBef>
            </a:pPr>
            <a:r>
              <a:rPr lang="es-MX" sz="800" b="1" i="1" spc="-5" dirty="0">
                <a:latin typeface="Carlito"/>
                <a:cs typeface="Carlito"/>
              </a:rPr>
              <a:t>           </a:t>
            </a:r>
            <a:r>
              <a:rPr lang="es-MX" sz="1100" b="1" i="1" spc="-5" dirty="0">
                <a:latin typeface="Carlito"/>
                <a:cs typeface="Carlito"/>
              </a:rPr>
              <a:t>Informes:</a:t>
            </a:r>
          </a:p>
          <a:p>
            <a:pPr marL="36195">
              <a:lnSpc>
                <a:spcPct val="100000"/>
              </a:lnSpc>
              <a:spcBef>
                <a:spcPts val="125"/>
              </a:spcBef>
            </a:pPr>
            <a:r>
              <a:rPr lang="es-MX" sz="800" b="1" i="1" spc="-5" dirty="0">
                <a:latin typeface="Carlito"/>
                <a:cs typeface="Carlito"/>
              </a:rPr>
              <a:t>Lic. David Díaz Guerra</a:t>
            </a:r>
          </a:p>
          <a:p>
            <a:pPr marL="36195">
              <a:lnSpc>
                <a:spcPct val="100000"/>
              </a:lnSpc>
              <a:spcBef>
                <a:spcPts val="125"/>
              </a:spcBef>
            </a:pPr>
            <a:r>
              <a:rPr lang="es-MX" sz="800" b="1" i="1" spc="-5" dirty="0">
                <a:latin typeface="Carlito"/>
                <a:cs typeface="Carlito"/>
              </a:rPr>
              <a:t>Responsable de Contraloría Social</a:t>
            </a:r>
          </a:p>
          <a:p>
            <a:pPr marL="36195">
              <a:lnSpc>
                <a:spcPct val="100000"/>
              </a:lnSpc>
              <a:spcBef>
                <a:spcPts val="125"/>
              </a:spcBef>
            </a:pPr>
            <a:r>
              <a:rPr lang="es-MX" sz="800" b="1" i="1" spc="-5" dirty="0">
                <a:latin typeface="Carlito"/>
                <a:cs typeface="Carlito"/>
              </a:rPr>
              <a:t>Tel.- 8787826300 Ext. 105</a:t>
            </a:r>
          </a:p>
          <a:p>
            <a:pPr marL="36195">
              <a:lnSpc>
                <a:spcPct val="100000"/>
              </a:lnSpc>
              <a:spcBef>
                <a:spcPts val="125"/>
              </a:spcBef>
            </a:pPr>
            <a:r>
              <a:rPr lang="es-MX" sz="800" b="1" i="1" spc="-5" dirty="0">
                <a:latin typeface="Carlito"/>
                <a:cs typeface="Carlito"/>
              </a:rPr>
              <a:t>Correo electrónico.- </a:t>
            </a:r>
            <a:r>
              <a:rPr lang="es-MX" sz="800" b="1" i="1" spc="-5" dirty="0">
                <a:latin typeface="Carlito"/>
                <a:cs typeface="Carlito"/>
                <a:hlinkClick r:id="rId4"/>
              </a:rPr>
              <a:t>juridico_utnc@Hotmail.com</a:t>
            </a:r>
            <a:endParaRPr lang="es-MX" sz="800" b="1" i="1" spc="-5" dirty="0">
              <a:latin typeface="Carlito"/>
              <a:cs typeface="Carlito"/>
            </a:endParaRPr>
          </a:p>
          <a:p>
            <a:pPr marL="36195">
              <a:lnSpc>
                <a:spcPct val="100000"/>
              </a:lnSpc>
              <a:spcBef>
                <a:spcPts val="125"/>
              </a:spcBef>
            </a:pPr>
            <a:endParaRPr lang="es-MX" sz="800" b="1" i="1" spc="-5" dirty="0">
              <a:latin typeface="Carlito"/>
              <a:cs typeface="Carlito"/>
            </a:endParaRPr>
          </a:p>
          <a:p>
            <a:pPr marL="36195" algn="ctr">
              <a:lnSpc>
                <a:spcPct val="100000"/>
              </a:lnSpc>
              <a:spcBef>
                <a:spcPts val="125"/>
              </a:spcBef>
            </a:pPr>
            <a:r>
              <a:rPr lang="es-MX" sz="800" b="1" i="1" spc="-5" dirty="0">
                <a:latin typeface="Carlito"/>
                <a:cs typeface="Carlito"/>
              </a:rPr>
              <a:t>Dirección.-  Carretera 57, Km. 18 Nava, Coahuila, C.P. 26170.</a:t>
            </a:r>
            <a:endParaRPr sz="800" dirty="0">
              <a:latin typeface="Carlito"/>
              <a:cs typeface="Carlito"/>
            </a:endParaRPr>
          </a:p>
          <a:p>
            <a:pPr marL="36195">
              <a:lnSpc>
                <a:spcPct val="100000"/>
              </a:lnSpc>
              <a:spcBef>
                <a:spcPts val="5"/>
              </a:spcBef>
            </a:pPr>
            <a:endParaRPr lang="es-MX" sz="800" b="1" spc="-105" dirty="0">
              <a:latin typeface="Arial"/>
              <a:cs typeface="Arial"/>
            </a:endParaRPr>
          </a:p>
          <a:p>
            <a:pPr marL="36195">
              <a:lnSpc>
                <a:spcPct val="100000"/>
              </a:lnSpc>
              <a:spcBef>
                <a:spcPts val="5"/>
              </a:spcBef>
            </a:pPr>
            <a:r>
              <a:rPr sz="1000" b="1" spc="-105" dirty="0">
                <a:latin typeface="Arial"/>
                <a:cs typeface="Arial"/>
              </a:rPr>
              <a:t>La </a:t>
            </a:r>
            <a:r>
              <a:rPr sz="1000" b="1" spc="-55" dirty="0">
                <a:latin typeface="Arial"/>
                <a:cs typeface="Arial"/>
              </a:rPr>
              <a:t>información </a:t>
            </a:r>
            <a:r>
              <a:rPr sz="1000" b="1" spc="-60" dirty="0">
                <a:latin typeface="Arial"/>
                <a:cs typeface="Arial"/>
              </a:rPr>
              <a:t>de </a:t>
            </a:r>
            <a:r>
              <a:rPr sz="1000" b="1" spc="-40" dirty="0">
                <a:latin typeface="Arial"/>
                <a:cs typeface="Arial"/>
              </a:rPr>
              <a:t>la </a:t>
            </a:r>
            <a:r>
              <a:rPr sz="1000" b="1" spc="-50" dirty="0">
                <a:latin typeface="Arial"/>
                <a:cs typeface="Arial"/>
              </a:rPr>
              <a:t>Contraloría </a:t>
            </a:r>
            <a:r>
              <a:rPr sz="1000" b="1" spc="-80" dirty="0">
                <a:latin typeface="Arial"/>
                <a:cs typeface="Arial"/>
              </a:rPr>
              <a:t>Social</a:t>
            </a:r>
            <a:r>
              <a:rPr sz="1000" b="1" spc="-70" dirty="0">
                <a:latin typeface="Arial"/>
                <a:cs typeface="Arial"/>
              </a:rPr>
              <a:t> </a:t>
            </a:r>
            <a:r>
              <a:rPr lang="es-MX" sz="1000" b="1" spc="-50" dirty="0">
                <a:latin typeface="Arial"/>
                <a:cs typeface="Arial"/>
              </a:rPr>
              <a:t>estará </a:t>
            </a:r>
            <a:r>
              <a:rPr lang="es-MX" sz="1000" dirty="0">
                <a:latin typeface="Arial"/>
                <a:cs typeface="Arial"/>
              </a:rPr>
              <a:t> </a:t>
            </a:r>
            <a:r>
              <a:rPr sz="1000" b="1" spc="-60" dirty="0">
                <a:latin typeface="Arial"/>
                <a:cs typeface="Arial"/>
              </a:rPr>
              <a:t>disponible </a:t>
            </a:r>
            <a:r>
              <a:rPr sz="1000" b="1" spc="-45" dirty="0">
                <a:latin typeface="Arial"/>
                <a:cs typeface="Arial"/>
              </a:rPr>
              <a:t>en </a:t>
            </a:r>
            <a:r>
              <a:rPr sz="1000" b="1" spc="-40" dirty="0">
                <a:latin typeface="Arial"/>
                <a:cs typeface="Arial"/>
              </a:rPr>
              <a:t>la </a:t>
            </a:r>
            <a:r>
              <a:rPr sz="1000" b="1" spc="-65" dirty="0">
                <a:latin typeface="Arial"/>
                <a:cs typeface="Arial"/>
              </a:rPr>
              <a:t>página </a:t>
            </a:r>
            <a:r>
              <a:rPr sz="1000" b="1" spc="-60" dirty="0">
                <a:latin typeface="Arial"/>
                <a:cs typeface="Arial"/>
              </a:rPr>
              <a:t>de</a:t>
            </a:r>
            <a:r>
              <a:rPr sz="1000" b="1" spc="-35" dirty="0">
                <a:latin typeface="Arial"/>
                <a:cs typeface="Arial"/>
              </a:rPr>
              <a:t> internet:</a:t>
            </a:r>
            <a:r>
              <a:rPr lang="es-MX" sz="1000" dirty="0">
                <a:latin typeface="Arial"/>
                <a:cs typeface="Arial"/>
              </a:rPr>
              <a:t> </a:t>
            </a:r>
            <a:r>
              <a:rPr sz="1000" b="1" spc="-55" dirty="0" err="1">
                <a:latin typeface="Arial"/>
                <a:cs typeface="Arial"/>
              </a:rPr>
              <a:t>esta</a:t>
            </a:r>
            <a:r>
              <a:rPr sz="1000" b="1" spc="-55" dirty="0">
                <a:latin typeface="Arial"/>
                <a:cs typeface="Arial"/>
              </a:rPr>
              <a:t> contiene </a:t>
            </a:r>
            <a:r>
              <a:rPr sz="1000" b="1" spc="-60" dirty="0">
                <a:latin typeface="Arial"/>
                <a:cs typeface="Arial"/>
              </a:rPr>
              <a:t>una  </a:t>
            </a:r>
            <a:r>
              <a:rPr sz="1000" b="1" spc="-55" dirty="0">
                <a:latin typeface="Arial"/>
                <a:cs typeface="Arial"/>
              </a:rPr>
              <a:t>liga </a:t>
            </a:r>
            <a:r>
              <a:rPr sz="1000" b="1" spc="-50" dirty="0">
                <a:latin typeface="Arial"/>
                <a:cs typeface="Arial"/>
              </a:rPr>
              <a:t>a </a:t>
            </a:r>
            <a:r>
              <a:rPr sz="1000" b="1" spc="-55" dirty="0">
                <a:latin typeface="Arial"/>
                <a:cs typeface="Arial"/>
              </a:rPr>
              <a:t>través </a:t>
            </a:r>
            <a:r>
              <a:rPr sz="1000" b="1" spc="-50" dirty="0">
                <a:latin typeface="Arial"/>
                <a:cs typeface="Arial"/>
              </a:rPr>
              <a:t>del </a:t>
            </a:r>
            <a:r>
              <a:rPr sz="1000" b="1" spc="-65" dirty="0">
                <a:latin typeface="Arial"/>
                <a:cs typeface="Arial"/>
              </a:rPr>
              <a:t>icono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60" dirty="0">
                <a:latin typeface="Arial"/>
                <a:cs typeface="Arial"/>
              </a:rPr>
              <a:t>de: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6" name="object 15"/>
          <p:cNvSpPr txBox="1"/>
          <p:nvPr/>
        </p:nvSpPr>
        <p:spPr>
          <a:xfrm>
            <a:off x="45721" y="1265065"/>
            <a:ext cx="2731366" cy="46876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3050" marR="269875" indent="-7938">
              <a:lnSpc>
                <a:spcPct val="111800"/>
              </a:lnSpc>
            </a:pPr>
            <a:r>
              <a:rPr sz="800" b="1" i="1" spc="-5" dirty="0" err="1">
                <a:latin typeface="Carlito"/>
                <a:cs typeface="Carlito"/>
              </a:rPr>
              <a:t>Atención</a:t>
            </a:r>
            <a:r>
              <a:rPr sz="800" b="1" i="1" spc="-5" dirty="0">
                <a:latin typeface="Carlito"/>
                <a:cs typeface="Carlito"/>
              </a:rPr>
              <a:t> </a:t>
            </a:r>
            <a:r>
              <a:rPr sz="800" b="1" i="1" spc="-5" dirty="0" err="1">
                <a:latin typeface="Carlito"/>
                <a:cs typeface="Carlito"/>
              </a:rPr>
              <a:t>Ciudadana</a:t>
            </a:r>
            <a:r>
              <a:rPr sz="800" b="1" i="1" spc="-5" dirty="0">
                <a:latin typeface="Carlito"/>
                <a:cs typeface="Carlito"/>
              </a:rPr>
              <a:t>  </a:t>
            </a:r>
            <a:r>
              <a:rPr sz="800" b="1" i="1" dirty="0" err="1">
                <a:latin typeface="Carlito"/>
                <a:cs typeface="Carlito"/>
              </a:rPr>
              <a:t>en</a:t>
            </a:r>
            <a:r>
              <a:rPr sz="800" b="1" i="1" dirty="0">
                <a:latin typeface="Carlito"/>
                <a:cs typeface="Carlito"/>
              </a:rPr>
              <a:t> la </a:t>
            </a:r>
            <a:r>
              <a:rPr sz="800" b="1" i="1" spc="-5" dirty="0">
                <a:latin typeface="Carlito"/>
                <a:cs typeface="Carlito"/>
              </a:rPr>
              <a:t>Secretaría de </a:t>
            </a:r>
            <a:r>
              <a:rPr sz="800" b="1" i="1" dirty="0">
                <a:latin typeface="Carlito"/>
                <a:cs typeface="Carlito"/>
              </a:rPr>
              <a:t>la </a:t>
            </a:r>
            <a:r>
              <a:rPr sz="800" b="1" i="1" spc="-5" dirty="0">
                <a:latin typeface="Carlito"/>
                <a:cs typeface="Carlito"/>
              </a:rPr>
              <a:t>Función Pública: </a:t>
            </a:r>
            <a:endParaRPr lang="es-MX" sz="800" b="1" i="1" spc="-5" dirty="0">
              <a:latin typeface="Carlito"/>
              <a:cs typeface="Carlito"/>
            </a:endParaRPr>
          </a:p>
          <a:p>
            <a:pPr marL="273050" marR="269875" indent="-7938">
              <a:lnSpc>
                <a:spcPct val="111800"/>
              </a:lnSpc>
            </a:pPr>
            <a:endParaRPr lang="es-MX" sz="800" b="1" i="1" spc="-5" dirty="0">
              <a:latin typeface="Carlito"/>
              <a:cs typeface="Carlito"/>
            </a:endParaRPr>
          </a:p>
          <a:p>
            <a:pPr marL="273050" marR="269875" indent="-7938">
              <a:lnSpc>
                <a:spcPct val="111800"/>
              </a:lnSpc>
            </a:pPr>
            <a:r>
              <a:rPr sz="800" b="1" i="1" spc="-5" dirty="0">
                <a:latin typeface="Carlito"/>
                <a:cs typeface="Carlito"/>
              </a:rPr>
              <a:t> </a:t>
            </a:r>
            <a:r>
              <a:rPr sz="800" spc="-5" dirty="0">
                <a:solidFill>
                  <a:schemeClr val="accent5"/>
                </a:solidFill>
                <a:latin typeface="Carlito"/>
                <a:cs typeface="Carlito"/>
              </a:rPr>
              <a:t>1.Denuncia Ciudadana de </a:t>
            </a:r>
            <a:r>
              <a:rPr sz="800" spc="5" dirty="0">
                <a:solidFill>
                  <a:schemeClr val="accent5"/>
                </a:solidFill>
                <a:latin typeface="Carlito"/>
                <a:cs typeface="Carlito"/>
              </a:rPr>
              <a:t>la </a:t>
            </a:r>
            <a:r>
              <a:rPr sz="800" spc="-10" dirty="0">
                <a:solidFill>
                  <a:schemeClr val="accent5"/>
                </a:solidFill>
                <a:latin typeface="Carlito"/>
                <a:cs typeface="Carlito"/>
              </a:rPr>
              <a:t>Corrupción  </a:t>
            </a:r>
            <a:r>
              <a:rPr sz="800" spc="-5" dirty="0">
                <a:solidFill>
                  <a:schemeClr val="accent5"/>
                </a:solidFill>
                <a:latin typeface="Carlito"/>
                <a:cs typeface="Carlito"/>
              </a:rPr>
              <a:t>(SIDEC):</a:t>
            </a:r>
            <a:endParaRPr sz="800" dirty="0">
              <a:solidFill>
                <a:schemeClr val="accent5"/>
              </a:solidFill>
              <a:latin typeface="Carlito"/>
              <a:cs typeface="Carlito"/>
            </a:endParaRPr>
          </a:p>
          <a:p>
            <a:pPr marL="274320" marR="363220" indent="22860">
              <a:lnSpc>
                <a:spcPct val="110400"/>
              </a:lnSpc>
              <a:spcBef>
                <a:spcPts val="20"/>
              </a:spcBef>
            </a:pPr>
            <a:r>
              <a:rPr sz="800" spc="-5" dirty="0">
                <a:latin typeface="Carlito"/>
                <a:cs typeface="Carlito"/>
              </a:rPr>
              <a:t>https://sidec.funcionpublica.gob.mx/  </a:t>
            </a:r>
            <a:r>
              <a:rPr sz="800" dirty="0">
                <a:latin typeface="Carlito"/>
                <a:cs typeface="Carlito"/>
              </a:rPr>
              <a:t>#!/</a:t>
            </a:r>
          </a:p>
          <a:p>
            <a:pPr marL="274320" marR="264795" algn="just">
              <a:lnSpc>
                <a:spcPct val="111900"/>
              </a:lnSpc>
              <a:spcBef>
                <a:spcPts val="5"/>
              </a:spcBef>
              <a:buSzPct val="87500"/>
              <a:buAutoNum type="arabicPeriod" startAt="2"/>
              <a:tabLst>
                <a:tab pos="351790" algn="l"/>
              </a:tabLst>
            </a:pP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Vía correspondencia: Envía tu escrito  </a:t>
            </a:r>
            <a:r>
              <a:rPr sz="800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a </a:t>
            </a: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la </a:t>
            </a:r>
            <a:r>
              <a:rPr sz="800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Dirección </a:t>
            </a:r>
            <a:r>
              <a:rPr sz="800" spc="-5" dirty="0">
                <a:latin typeface="Carlito"/>
                <a:cs typeface="Carlito"/>
              </a:rPr>
              <a:t>General de </a:t>
            </a:r>
            <a:r>
              <a:rPr sz="800" dirty="0">
                <a:latin typeface="Carlito"/>
                <a:cs typeface="Carlito"/>
              </a:rPr>
              <a:t>Denuncias e  </a:t>
            </a:r>
            <a:r>
              <a:rPr sz="800" spc="-5" dirty="0">
                <a:latin typeface="Carlito"/>
                <a:cs typeface="Carlito"/>
              </a:rPr>
              <a:t>Investigaciones de la Secretaría de la  Función Pública </a:t>
            </a:r>
            <a:r>
              <a:rPr sz="800" dirty="0">
                <a:latin typeface="Carlito"/>
                <a:cs typeface="Carlito"/>
              </a:rPr>
              <a:t>en </a:t>
            </a:r>
            <a:r>
              <a:rPr sz="800" spc="-5" dirty="0">
                <a:latin typeface="Carlito"/>
                <a:cs typeface="Carlito"/>
              </a:rPr>
              <a:t>Av. Insurgents</a:t>
            </a:r>
            <a:r>
              <a:rPr sz="800" spc="65" dirty="0">
                <a:latin typeface="Carlito"/>
                <a:cs typeface="Carlito"/>
              </a:rPr>
              <a:t> </a:t>
            </a:r>
            <a:r>
              <a:rPr sz="800" spc="-10" dirty="0">
                <a:latin typeface="Carlito"/>
                <a:cs typeface="Carlito"/>
              </a:rPr>
              <a:t>Sur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dirty="0">
                <a:latin typeface="Carlito"/>
                <a:cs typeface="Carlito"/>
              </a:rPr>
              <a:t>Inn, </a:t>
            </a:r>
            <a:r>
              <a:rPr sz="800" spc="-5" dirty="0">
                <a:latin typeface="Carlito"/>
                <a:cs typeface="Carlito"/>
              </a:rPr>
              <a:t>Álvaro Obregón, CP 01020, Ciudad  de</a:t>
            </a:r>
            <a:r>
              <a:rPr sz="800" spc="-1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México.</a:t>
            </a:r>
            <a:endParaRPr lang="es-MX" sz="800" spc="-5" dirty="0">
              <a:latin typeface="Carlito"/>
              <a:cs typeface="Carlito"/>
            </a:endParaRPr>
          </a:p>
          <a:p>
            <a:pPr marL="274320" marR="264795" algn="just">
              <a:lnSpc>
                <a:spcPct val="111900"/>
              </a:lnSpc>
              <a:spcBef>
                <a:spcPts val="5"/>
              </a:spcBef>
              <a:buSzPct val="87500"/>
              <a:tabLst>
                <a:tab pos="351790" algn="l"/>
              </a:tabLst>
            </a:pPr>
            <a:endParaRPr sz="800" dirty="0">
              <a:latin typeface="Carlito"/>
              <a:cs typeface="Carlito"/>
            </a:endParaRPr>
          </a:p>
          <a:p>
            <a:pPr marL="351155" indent="-77470">
              <a:lnSpc>
                <a:spcPct val="100000"/>
              </a:lnSpc>
              <a:spcBef>
                <a:spcPts val="120"/>
              </a:spcBef>
              <a:buSzPct val="87500"/>
              <a:buAutoNum type="arabicPeriod" startAt="3"/>
              <a:tabLst>
                <a:tab pos="351790" algn="l"/>
              </a:tabLst>
            </a:pP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Vía telefónica: </a:t>
            </a:r>
            <a:r>
              <a:rPr sz="800" dirty="0">
                <a:latin typeface="Carlito"/>
                <a:cs typeface="Carlito"/>
              </a:rPr>
              <a:t>En el </a:t>
            </a:r>
            <a:r>
              <a:rPr sz="800" spc="-5" dirty="0">
                <a:latin typeface="Carlito"/>
                <a:cs typeface="Carlito"/>
              </a:rPr>
              <a:t>interior de</a:t>
            </a:r>
            <a:r>
              <a:rPr sz="800" spc="-3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la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República</a:t>
            </a:r>
            <a:r>
              <a:rPr sz="800" spc="-5" dirty="0">
                <a:latin typeface="Carlito"/>
                <a:cs typeface="Carlito"/>
              </a:rPr>
              <a:t> al </a:t>
            </a:r>
            <a:r>
              <a:rPr sz="800" spc="-10" dirty="0">
                <a:latin typeface="Carlito"/>
                <a:cs typeface="Carlito"/>
              </a:rPr>
              <a:t>800</a:t>
            </a:r>
            <a:r>
              <a:rPr sz="800" spc="16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11 28 </a:t>
            </a:r>
            <a:r>
              <a:rPr sz="800" spc="-10" dirty="0">
                <a:latin typeface="Carlito"/>
                <a:cs typeface="Carlito"/>
              </a:rPr>
              <a:t>700  </a:t>
            </a:r>
            <a:r>
              <a:rPr sz="800" dirty="0">
                <a:latin typeface="Carlito"/>
                <a:cs typeface="Carlito"/>
              </a:rPr>
              <a:t>y </a:t>
            </a:r>
            <a:r>
              <a:rPr sz="800" dirty="0" err="1">
                <a:latin typeface="Carlito"/>
                <a:cs typeface="Carlito"/>
              </a:rPr>
              <a:t>en</a:t>
            </a:r>
            <a:r>
              <a:rPr sz="800" spc="55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la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Ciudad de México </a:t>
            </a:r>
            <a:endParaRPr lang="es-MX" sz="800" spc="-5" dirty="0">
              <a:latin typeface="Carlito"/>
              <a:cs typeface="Carlito"/>
            </a:endParaRPr>
          </a:p>
          <a:p>
            <a:pPr marL="273685">
              <a:lnSpc>
                <a:spcPct val="100000"/>
              </a:lnSpc>
              <a:spcBef>
                <a:spcPts val="120"/>
              </a:spcBef>
              <a:buSzPct val="87500"/>
              <a:tabLst>
                <a:tab pos="351790" algn="l"/>
              </a:tabLst>
            </a:pPr>
            <a:r>
              <a:rPr sz="800" spc="-5" dirty="0">
                <a:latin typeface="Carlito"/>
                <a:cs typeface="Carlito"/>
              </a:rPr>
              <a:t>55 2000 2000</a:t>
            </a:r>
            <a:endParaRPr lang="es-MX" sz="800" spc="-5" dirty="0">
              <a:latin typeface="Carlito"/>
              <a:cs typeface="Carlito"/>
            </a:endParaRPr>
          </a:p>
          <a:p>
            <a:pPr marL="273685">
              <a:lnSpc>
                <a:spcPct val="100000"/>
              </a:lnSpc>
              <a:spcBef>
                <a:spcPts val="120"/>
              </a:spcBef>
              <a:buSzPct val="87500"/>
              <a:tabLst>
                <a:tab pos="351790" algn="l"/>
              </a:tabLst>
            </a:pPr>
            <a:endParaRPr sz="800" dirty="0">
              <a:latin typeface="Carlito"/>
              <a:cs typeface="Carlito"/>
            </a:endParaRPr>
          </a:p>
          <a:p>
            <a:pPr marL="274320" marR="267335">
              <a:lnSpc>
                <a:spcPts val="1080"/>
              </a:lnSpc>
              <a:spcBef>
                <a:spcPts val="35"/>
              </a:spcBef>
              <a:buSzPct val="87500"/>
              <a:buAutoNum type="arabicPeriod" startAt="4"/>
              <a:tabLst>
                <a:tab pos="351790" algn="l"/>
              </a:tabLst>
            </a:pPr>
            <a:r>
              <a:rPr sz="800" spc="-5" dirty="0">
                <a:latin typeface="Carlito"/>
                <a:cs typeface="Carlito"/>
              </a:rPr>
              <a:t>Presencial: </a:t>
            </a:r>
            <a:r>
              <a:rPr sz="800" dirty="0">
                <a:latin typeface="Carlito"/>
                <a:cs typeface="Carlito"/>
              </a:rPr>
              <a:t>En el </a:t>
            </a:r>
            <a:r>
              <a:rPr sz="800" spc="-5" dirty="0">
                <a:latin typeface="Carlito"/>
                <a:cs typeface="Carlito"/>
              </a:rPr>
              <a:t>módulo </a:t>
            </a:r>
            <a:r>
              <a:rPr sz="800" dirty="0">
                <a:latin typeface="Carlito"/>
                <a:cs typeface="Carlito"/>
              </a:rPr>
              <a:t>3 </a:t>
            </a:r>
            <a:r>
              <a:rPr sz="800" spc="-5" dirty="0">
                <a:latin typeface="Carlito"/>
                <a:cs typeface="Carlito"/>
              </a:rPr>
              <a:t>de la </a:t>
            </a:r>
            <a:r>
              <a:rPr sz="800" spc="-5" dirty="0" err="1">
                <a:latin typeface="Carlito"/>
                <a:cs typeface="Carlito"/>
              </a:rPr>
              <a:t>Secretaría</a:t>
            </a:r>
            <a:r>
              <a:rPr sz="800" spc="-5" dirty="0">
                <a:latin typeface="Carlito"/>
                <a:cs typeface="Carlito"/>
              </a:rPr>
              <a:t> de la </a:t>
            </a:r>
            <a:r>
              <a:rPr sz="800" spc="-5" dirty="0" err="1">
                <a:latin typeface="Carlito"/>
                <a:cs typeface="Carlito"/>
              </a:rPr>
              <a:t>Función</a:t>
            </a:r>
            <a:r>
              <a:rPr sz="800" spc="25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Pública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ubicado</a:t>
            </a:r>
            <a:r>
              <a:rPr sz="800" spc="-5" dirty="0">
                <a:latin typeface="Carlito"/>
                <a:cs typeface="Carlito"/>
              </a:rPr>
              <a:t> </a:t>
            </a:r>
            <a:r>
              <a:rPr sz="800" dirty="0" err="1">
                <a:latin typeface="Carlito"/>
                <a:cs typeface="Carlito"/>
              </a:rPr>
              <a:t>en</a:t>
            </a:r>
            <a:r>
              <a:rPr sz="80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Av.</a:t>
            </a:r>
            <a:r>
              <a:rPr lang="es-MX" sz="800" spc="-5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Insurgentes</a:t>
            </a:r>
            <a:r>
              <a:rPr sz="800" spc="-5" dirty="0">
                <a:latin typeface="Carlito"/>
                <a:cs typeface="Carlito"/>
              </a:rPr>
              <a:t> Sur </a:t>
            </a:r>
            <a:r>
              <a:rPr sz="800" spc="-10" dirty="0">
                <a:latin typeface="Carlito"/>
                <a:cs typeface="Carlito"/>
              </a:rPr>
              <a:t>1735,  </a:t>
            </a:r>
            <a:r>
              <a:rPr sz="800" dirty="0">
                <a:latin typeface="Carlito"/>
                <a:cs typeface="Carlito"/>
              </a:rPr>
              <a:t>PB,   </a:t>
            </a:r>
            <a:r>
              <a:rPr sz="800" spc="-5" dirty="0">
                <a:latin typeface="Carlito"/>
                <a:cs typeface="Carlito"/>
              </a:rPr>
              <a:t>Guadalupe   </a:t>
            </a:r>
            <a:r>
              <a:rPr sz="800" dirty="0">
                <a:latin typeface="Carlito"/>
                <a:cs typeface="Carlito"/>
              </a:rPr>
              <a:t>Inn,   Álvaro</a:t>
            </a:r>
            <a:r>
              <a:rPr sz="800" spc="110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Obregón</a:t>
            </a:r>
            <a:r>
              <a:rPr sz="800" spc="-5" dirty="0">
                <a:latin typeface="Carlito"/>
                <a:cs typeface="Carlito"/>
              </a:rPr>
              <a:t>,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Código</a:t>
            </a:r>
            <a:r>
              <a:rPr sz="800" spc="-5" dirty="0">
                <a:latin typeface="Carlito"/>
                <a:cs typeface="Carlito"/>
              </a:rPr>
              <a:t>     Postal     01020,     Ciudad   </a:t>
            </a:r>
            <a:r>
              <a:rPr sz="800" spc="1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de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México.</a:t>
            </a:r>
            <a:endParaRPr lang="es-MX" sz="800" spc="-5" dirty="0">
              <a:latin typeface="Carlito"/>
              <a:cs typeface="Carlito"/>
            </a:endParaRPr>
          </a:p>
          <a:p>
            <a:pPr marL="274320" marR="267335">
              <a:lnSpc>
                <a:spcPts val="1080"/>
              </a:lnSpc>
              <a:spcBef>
                <a:spcPts val="35"/>
              </a:spcBef>
              <a:buSzPct val="87500"/>
              <a:tabLst>
                <a:tab pos="351790" algn="l"/>
              </a:tabLst>
            </a:pPr>
            <a:endParaRPr sz="800" dirty="0">
              <a:latin typeface="Carlito"/>
              <a:cs typeface="Carlito"/>
            </a:endParaRPr>
          </a:p>
          <a:p>
            <a:pPr marL="274320" marR="267335">
              <a:lnSpc>
                <a:spcPts val="1080"/>
              </a:lnSpc>
              <a:spcBef>
                <a:spcPts val="40"/>
              </a:spcBef>
              <a:buSzPct val="87500"/>
              <a:buAutoNum type="arabicPeriod" startAt="5"/>
              <a:tabLst>
                <a:tab pos="351790" algn="l"/>
                <a:tab pos="820419" algn="l"/>
                <a:tab pos="1431925" algn="l"/>
              </a:tabLst>
            </a:pPr>
            <a:r>
              <a:rPr sz="800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V</a:t>
            </a: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í</a:t>
            </a:r>
            <a:r>
              <a:rPr sz="800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a	correo	elec</a:t>
            </a:r>
            <a:r>
              <a:rPr sz="800" spc="-10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t</a:t>
            </a:r>
            <a:r>
              <a:rPr sz="800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rón</a:t>
            </a: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i</a:t>
            </a:r>
            <a:r>
              <a:rPr sz="800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co:  </a:t>
            </a:r>
            <a:r>
              <a:rPr sz="800" spc="-5" dirty="0">
                <a:latin typeface="Carlito"/>
                <a:cs typeface="Carlito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contraloriasocial</a:t>
            </a:r>
            <a:r>
              <a:rPr sz="800" i="1" spc="-5" dirty="0"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sz="800" spc="-5" dirty="0">
                <a:latin typeface="Carlito"/>
                <a:cs typeface="Carlito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funcionpublica.gob</a:t>
            </a:r>
            <a:r>
              <a:rPr sz="800" spc="-5" dirty="0">
                <a:solidFill>
                  <a:srgbClr val="0563C1"/>
                </a:solidFill>
                <a:latin typeface="Carlito"/>
                <a:cs typeface="Carlito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</a:t>
            </a:r>
            <a:r>
              <a:rPr sz="800" spc="-5" dirty="0">
                <a:latin typeface="Carlito"/>
                <a:cs typeface="Carlito"/>
              </a:rPr>
              <a:t> </a:t>
            </a:r>
            <a:r>
              <a:rPr lang="es-MX" sz="800" dirty="0">
                <a:latin typeface="Carlito"/>
                <a:cs typeface="Carlito"/>
              </a:rPr>
              <a:t>M</a:t>
            </a:r>
            <a:r>
              <a:rPr sz="800" dirty="0">
                <a:latin typeface="Carlito"/>
                <a:cs typeface="Carlito"/>
              </a:rPr>
              <a:t>x</a:t>
            </a:r>
            <a:endParaRPr lang="es-MX" sz="800" dirty="0">
              <a:latin typeface="Carlito"/>
              <a:cs typeface="Carlito"/>
            </a:endParaRPr>
          </a:p>
          <a:p>
            <a:pPr marL="274320" marR="267335">
              <a:lnSpc>
                <a:spcPts val="1080"/>
              </a:lnSpc>
              <a:spcBef>
                <a:spcPts val="40"/>
              </a:spcBef>
              <a:buSzPct val="87500"/>
              <a:tabLst>
                <a:tab pos="351790" algn="l"/>
                <a:tab pos="820419" algn="l"/>
                <a:tab pos="1431925" algn="l"/>
              </a:tabLst>
            </a:pPr>
            <a:endParaRPr sz="800" dirty="0">
              <a:latin typeface="Carlito"/>
              <a:cs typeface="Carlito"/>
            </a:endParaRPr>
          </a:p>
          <a:p>
            <a:pPr marL="274320" marR="269240">
              <a:lnSpc>
                <a:spcPts val="1060"/>
              </a:lnSpc>
              <a:spcBef>
                <a:spcPts val="15"/>
              </a:spcBef>
              <a:buSzPct val="87500"/>
              <a:buAutoNum type="arabicPeriod" startAt="5"/>
              <a:tabLst>
                <a:tab pos="351790" algn="l"/>
              </a:tabLst>
            </a:pP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Plataforma</a:t>
            </a:r>
            <a:r>
              <a:rPr sz="800" spc="-5" dirty="0">
                <a:latin typeface="Carlito"/>
                <a:cs typeface="Carlito"/>
              </a:rPr>
              <a:t>: </a:t>
            </a:r>
            <a:r>
              <a:rPr sz="800" spc="-5" dirty="0" err="1">
                <a:latin typeface="Carlito"/>
                <a:cs typeface="Carlito"/>
              </a:rPr>
              <a:t>Ciudadanos</a:t>
            </a:r>
            <a:r>
              <a:rPr sz="800" spc="-5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Alertadores</a:t>
            </a:r>
            <a:r>
              <a:rPr lang="es-MX" sz="800" spc="-5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Internos</a:t>
            </a:r>
            <a:r>
              <a:rPr sz="800" spc="-5" dirty="0">
                <a:latin typeface="Carlito"/>
                <a:cs typeface="Carlito"/>
              </a:rPr>
              <a:t> </a:t>
            </a:r>
            <a:r>
              <a:rPr sz="800" dirty="0">
                <a:latin typeface="Carlito"/>
                <a:cs typeface="Carlito"/>
              </a:rPr>
              <a:t>y </a:t>
            </a:r>
            <a:r>
              <a:rPr sz="800" spc="-5" dirty="0">
                <a:latin typeface="Carlito"/>
                <a:cs typeface="Carlito"/>
              </a:rPr>
              <a:t>Externos de la </a:t>
            </a:r>
            <a:r>
              <a:rPr sz="800" spc="-10" dirty="0" err="1">
                <a:latin typeface="Carlito"/>
                <a:cs typeface="Carlito"/>
              </a:rPr>
              <a:t>Corrupción</a:t>
            </a:r>
            <a:r>
              <a:rPr sz="800" spc="-10" dirty="0">
                <a:latin typeface="Carlito"/>
                <a:cs typeface="Carlito"/>
              </a:rPr>
              <a:t>.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dirty="0">
                <a:latin typeface="Carlito"/>
                <a:cs typeface="Carlito"/>
              </a:rPr>
              <a:t>La </a:t>
            </a:r>
            <a:r>
              <a:rPr sz="800" spc="-5" dirty="0">
                <a:latin typeface="Carlito"/>
                <a:cs typeface="Carlito"/>
              </a:rPr>
              <a:t>plataforma de alertadores está  diseñada para atender casos graves </a:t>
            </a:r>
            <a:r>
              <a:rPr sz="800" spc="15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y/o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dirty="0" err="1">
                <a:latin typeface="Carlito"/>
                <a:cs typeface="Carlito"/>
              </a:rPr>
              <a:t>en</a:t>
            </a:r>
            <a:r>
              <a:rPr sz="80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los que </a:t>
            </a:r>
            <a:r>
              <a:rPr sz="800" dirty="0">
                <a:latin typeface="Carlito"/>
                <a:cs typeface="Carlito"/>
              </a:rPr>
              <a:t>se </a:t>
            </a:r>
            <a:r>
              <a:rPr sz="800" spc="-5" dirty="0">
                <a:latin typeface="Carlito"/>
                <a:cs typeface="Carlito"/>
              </a:rPr>
              <a:t>requiere</a:t>
            </a:r>
            <a:r>
              <a:rPr sz="800" spc="2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confidencialidad:</a:t>
            </a:r>
            <a:endParaRPr sz="800" dirty="0">
              <a:latin typeface="Carlito"/>
              <a:cs typeface="Carlito"/>
            </a:endParaRPr>
          </a:p>
          <a:p>
            <a:pPr marL="274320">
              <a:lnSpc>
                <a:spcPct val="100000"/>
              </a:lnSpc>
              <a:spcBef>
                <a:spcPts val="120"/>
              </a:spcBef>
            </a:pPr>
            <a:r>
              <a:rPr sz="800" spc="-10" dirty="0">
                <a:latin typeface="Carlito"/>
                <a:cs typeface="Carlito"/>
              </a:rPr>
              <a:t>https://</a:t>
            </a:r>
            <a:r>
              <a:rPr sz="800" spc="-5" dirty="0">
                <a:latin typeface="Carlito"/>
                <a:cs typeface="Carlito"/>
              </a:rPr>
              <a:t>alertadores.funcionpublica.gob</a:t>
            </a:r>
            <a:r>
              <a:rPr sz="800" i="1" spc="-5" dirty="0">
                <a:latin typeface="Arial"/>
                <a:cs typeface="Arial"/>
              </a:rPr>
              <a:t>.</a:t>
            </a:r>
            <a:r>
              <a:rPr sz="800" spc="-5" dirty="0">
                <a:latin typeface="Carlito"/>
                <a:cs typeface="Carlito"/>
              </a:rPr>
              <a:t>mx  </a:t>
            </a:r>
            <a:endParaRPr lang="es-MX" sz="800" spc="-5" dirty="0">
              <a:latin typeface="Carlito"/>
              <a:cs typeface="Carlito"/>
            </a:endParaRPr>
          </a:p>
          <a:p>
            <a:pPr marL="274320">
              <a:lnSpc>
                <a:spcPct val="100000"/>
              </a:lnSpc>
              <a:spcBef>
                <a:spcPts val="120"/>
              </a:spcBef>
            </a:pPr>
            <a:endParaRPr lang="es-MX" sz="800" spc="-5" dirty="0">
              <a:latin typeface="Carlito"/>
              <a:cs typeface="Carlito"/>
            </a:endParaRPr>
          </a:p>
          <a:p>
            <a:pPr marL="274320">
              <a:lnSpc>
                <a:spcPct val="100000"/>
              </a:lnSpc>
              <a:spcBef>
                <a:spcPts val="120"/>
              </a:spcBef>
            </a:pP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7</a:t>
            </a:r>
            <a:r>
              <a:rPr sz="800" spc="-5" dirty="0">
                <a:latin typeface="Carlito"/>
                <a:cs typeface="Carlito"/>
              </a:rPr>
              <a:t>.</a:t>
            </a: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Aplicación </a:t>
            </a:r>
            <a:r>
              <a:rPr sz="800" spc="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“</a:t>
            </a:r>
            <a:r>
              <a:rPr sz="800" spc="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Denuncia </a:t>
            </a: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Ciudadana de la  </a:t>
            </a:r>
            <a:r>
              <a:rPr sz="800" dirty="0" err="1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Corrupción</a:t>
            </a:r>
            <a:r>
              <a:rPr sz="8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”.</a:t>
            </a:r>
            <a:endParaRPr lang="es-MX" sz="8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 marL="274320">
              <a:lnSpc>
                <a:spcPct val="100000"/>
              </a:lnSpc>
              <a:spcBef>
                <a:spcPts val="120"/>
              </a:spcBef>
            </a:pPr>
            <a:endParaRPr sz="800" dirty="0">
              <a:latin typeface="Arial"/>
              <a:cs typeface="Arial"/>
            </a:endParaRPr>
          </a:p>
          <a:p>
            <a:pPr marL="274320" marR="266065" algn="just">
              <a:lnSpc>
                <a:spcPct val="111900"/>
              </a:lnSpc>
              <a:spcBef>
                <a:spcPts val="5"/>
              </a:spcBef>
            </a:pPr>
            <a:r>
              <a:rPr sz="800" spc="-10" dirty="0">
                <a:latin typeface="Carlito"/>
                <a:cs typeface="Carlito"/>
              </a:rPr>
              <a:t>8.Al </a:t>
            </a:r>
            <a:r>
              <a:rPr sz="800" dirty="0">
                <a:latin typeface="Carlito"/>
                <a:cs typeface="Carlito"/>
              </a:rPr>
              <a:t>correo </a:t>
            </a:r>
            <a:r>
              <a:rPr sz="800" spc="-5" dirty="0">
                <a:latin typeface="Carlito"/>
                <a:cs typeface="Carlito"/>
              </a:rPr>
              <a:t>electrónico </a:t>
            </a:r>
            <a:r>
              <a:rPr sz="800" dirty="0">
                <a:latin typeface="Carlito"/>
                <a:cs typeface="Carlito"/>
              </a:rPr>
              <a:t>o </a:t>
            </a:r>
            <a:r>
              <a:rPr sz="800" spc="-5" dirty="0">
                <a:latin typeface="Carlito"/>
                <a:cs typeface="Carlito"/>
              </a:rPr>
              <a:t>teléfono </a:t>
            </a:r>
            <a:r>
              <a:rPr sz="800" i="1" dirty="0">
                <a:latin typeface="Carlito"/>
                <a:cs typeface="Carlito"/>
              </a:rPr>
              <a:t>del  </a:t>
            </a:r>
            <a:r>
              <a:rPr sz="800" i="1" spc="-5" dirty="0">
                <a:latin typeface="Carlito"/>
                <a:cs typeface="Carlito"/>
              </a:rPr>
              <a:t>Responsable </a:t>
            </a:r>
            <a:r>
              <a:rPr sz="800" i="1" dirty="0">
                <a:latin typeface="Carlito"/>
                <a:cs typeface="Carlito"/>
              </a:rPr>
              <a:t>de </a:t>
            </a:r>
            <a:r>
              <a:rPr sz="800" i="1" spc="-15" dirty="0">
                <a:latin typeface="Carlito"/>
                <a:cs typeface="Carlito"/>
              </a:rPr>
              <a:t>la </a:t>
            </a:r>
            <a:r>
              <a:rPr sz="800" i="1" spc="-5" dirty="0">
                <a:latin typeface="Carlito"/>
                <a:cs typeface="Carlito"/>
              </a:rPr>
              <a:t>Contraloría Social </a:t>
            </a:r>
            <a:r>
              <a:rPr sz="800" i="1" dirty="0">
                <a:latin typeface="Carlito"/>
                <a:cs typeface="Carlito"/>
              </a:rPr>
              <a:t>de  </a:t>
            </a:r>
            <a:r>
              <a:rPr sz="800" i="1" spc="-5" dirty="0">
                <a:latin typeface="Carlito"/>
                <a:cs typeface="Carlito"/>
              </a:rPr>
              <a:t>la</a:t>
            </a:r>
            <a:r>
              <a:rPr lang="es-MX" sz="800" i="1" spc="-5" dirty="0">
                <a:latin typeface="Carlito"/>
                <a:cs typeface="Carlito"/>
              </a:rPr>
              <a:t> </a:t>
            </a:r>
            <a:r>
              <a:rPr sz="800" i="1" spc="-5" dirty="0" err="1">
                <a:latin typeface="Carlito"/>
                <a:cs typeface="Carlito"/>
              </a:rPr>
              <a:t>Instancia</a:t>
            </a:r>
            <a:r>
              <a:rPr sz="800" i="1" spc="-5" dirty="0">
                <a:latin typeface="Carlito"/>
                <a:cs typeface="Carlito"/>
              </a:rPr>
              <a:t> Ejecutora </a:t>
            </a:r>
            <a:r>
              <a:rPr sz="800" i="1" dirty="0">
                <a:latin typeface="Carlito"/>
                <a:cs typeface="Carlito"/>
              </a:rPr>
              <a:t>o </a:t>
            </a:r>
            <a:r>
              <a:rPr sz="800" i="1" spc="-5" dirty="0">
                <a:latin typeface="Carlito"/>
                <a:cs typeface="Carlito"/>
              </a:rPr>
              <a:t>personalmente  </a:t>
            </a:r>
            <a:r>
              <a:rPr sz="800" i="1" dirty="0">
                <a:latin typeface="Carlito"/>
                <a:cs typeface="Carlito"/>
              </a:rPr>
              <a:t>con </a:t>
            </a:r>
            <a:r>
              <a:rPr sz="800" i="1" spc="-10" dirty="0">
                <a:latin typeface="Carlito"/>
                <a:cs typeface="Carlito"/>
              </a:rPr>
              <a:t>este</a:t>
            </a:r>
            <a:r>
              <a:rPr sz="800" i="1" spc="-5" dirty="0">
                <a:latin typeface="Carlito"/>
                <a:cs typeface="Carlito"/>
              </a:rPr>
              <a:t> </a:t>
            </a:r>
            <a:r>
              <a:rPr sz="800" i="1" dirty="0">
                <a:latin typeface="Carlito"/>
                <a:cs typeface="Carlito"/>
              </a:rPr>
              <a:t>persona.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08" y="119679"/>
            <a:ext cx="921943" cy="94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479290"/>
              </p:ext>
            </p:extLst>
          </p:nvPr>
        </p:nvGraphicFramePr>
        <p:xfrm>
          <a:off x="3195213" y="5518810"/>
          <a:ext cx="271181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1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98035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UNIVERIDAD TECNOLOGICA DEL NORTE DE COAHUILA</a:t>
                      </a:r>
                      <a:r>
                        <a:rPr lang="es-MX" dirty="0"/>
                        <a:t>.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639364"/>
              </p:ext>
            </p:extLst>
          </p:nvPr>
        </p:nvGraphicFramePr>
        <p:xfrm>
          <a:off x="3255263" y="3289309"/>
          <a:ext cx="2511224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0883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www.utnc.edu.mx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1" name="Imagen 20"/>
          <p:cNvPicPr/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942" y="180614"/>
            <a:ext cx="9810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38558" y="179935"/>
            <a:ext cx="975445" cy="524301"/>
          </a:xfrm>
          <a:prstGeom prst="rect">
            <a:avLst/>
          </a:prstGeom>
        </p:spPr>
      </p:pic>
      <p:pic>
        <p:nvPicPr>
          <p:cNvPr id="23" name="Imagen 22"/>
          <p:cNvPicPr/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974" y="183668"/>
            <a:ext cx="9810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430B167-AA6F-4B4C-B408-5218274B1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60" y="146732"/>
            <a:ext cx="593726" cy="595313"/>
          </a:xfrm>
          <a:prstGeom prst="rect">
            <a:avLst/>
          </a:prstGeom>
          <a:solidFill>
            <a:srgbClr val="F34D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5" name="Picture 2">
            <a:extLst>
              <a:ext uri="{FF2B5EF4-FFF2-40B4-BE49-F238E27FC236}">
                <a16:creationId xmlns:a16="http://schemas.microsoft.com/office/drawing/2014/main" id="{9772AC95-3A10-43F7-A7C2-8A48A1D93D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495" y="144428"/>
            <a:ext cx="593726" cy="595313"/>
          </a:xfrm>
          <a:prstGeom prst="rect">
            <a:avLst/>
          </a:prstGeom>
          <a:solidFill>
            <a:srgbClr val="F34D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6" name="Picture 2">
            <a:extLst>
              <a:ext uri="{FF2B5EF4-FFF2-40B4-BE49-F238E27FC236}">
                <a16:creationId xmlns:a16="http://schemas.microsoft.com/office/drawing/2014/main" id="{C606752D-A3F2-486B-A5F4-CD5FF8A79F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088" y="156481"/>
            <a:ext cx="593726" cy="595313"/>
          </a:xfrm>
          <a:prstGeom prst="rect">
            <a:avLst/>
          </a:prstGeom>
          <a:solidFill>
            <a:srgbClr val="F34D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32" name="Picture 8" descr="Comité de Contraloría Social">
            <a:extLst>
              <a:ext uri="{FF2B5EF4-FFF2-40B4-BE49-F238E27FC236}">
                <a16:creationId xmlns:a16="http://schemas.microsoft.com/office/drawing/2014/main" id="{E82429B0-65D4-4156-81DB-3DA5A9E72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663" y="3874513"/>
            <a:ext cx="2511222" cy="207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ómo impulsar la igualdad de género en las empresas? | Blog ...">
            <a:extLst>
              <a:ext uri="{FF2B5EF4-FFF2-40B4-BE49-F238E27FC236}">
                <a16:creationId xmlns:a16="http://schemas.microsoft.com/office/drawing/2014/main" id="{4C27FDEC-DAD7-419F-8B73-49284DFE1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480" y="3817814"/>
            <a:ext cx="2511224" cy="1446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47CEB2F-A3C4-4D00-BB0F-F78546B777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890852"/>
              </p:ext>
            </p:extLst>
          </p:nvPr>
        </p:nvGraphicFramePr>
        <p:xfrm>
          <a:off x="6246891" y="3395352"/>
          <a:ext cx="2508994" cy="609600"/>
        </p:xfrm>
        <a:graphic>
          <a:graphicData uri="http://schemas.openxmlformats.org/drawingml/2006/table">
            <a:tbl>
              <a:tblPr/>
              <a:tblGrid>
                <a:gridCol w="2508994">
                  <a:extLst>
                    <a:ext uri="{9D8B030D-6E8A-4147-A177-3AD203B41FA5}">
                      <a16:colId xmlns:a16="http://schemas.microsoft.com/office/drawing/2014/main" val="3641360133"/>
                    </a:ext>
                  </a:extLst>
                </a:gridCol>
              </a:tblGrid>
              <a:tr h="545472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  <a:latin typeface="Algerian" panose="04020705040A02060702" pitchFamily="82" charset="0"/>
                        </a:rPr>
                        <a:t>Igual </a:t>
                      </a:r>
                      <a:r>
                        <a:rPr lang="es-MX" dirty="0">
                          <a:solidFill>
                            <a:schemeClr val="bg1"/>
                          </a:solidFill>
                          <a:latin typeface="Algerian" panose="04020705040A02060702" pitchFamily="82" charset="0"/>
                        </a:rPr>
                        <a:t>número</a:t>
                      </a:r>
                      <a:r>
                        <a:rPr lang="es-MX" sz="1600" dirty="0">
                          <a:solidFill>
                            <a:schemeClr val="bg1"/>
                          </a:solidFill>
                          <a:latin typeface="Algerian" panose="04020705040A02060702" pitchFamily="82" charset="0"/>
                        </a:rPr>
                        <a:t> de hombres y mujeres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872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129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77" y="46464"/>
            <a:ext cx="9297689" cy="7045000"/>
          </a:xfrm>
          <a:prstGeom prst="rect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slope"/>
          </a:sp3d>
        </p:spPr>
      </p:pic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0" t="13600" r="70400" b="70800"/>
          <a:stretch/>
        </p:blipFill>
        <p:spPr>
          <a:xfrm>
            <a:off x="1691640" y="932688"/>
            <a:ext cx="1106424" cy="1069848"/>
          </a:xfrm>
          <a:prstGeom prst="rect">
            <a:avLst/>
          </a:prstGeom>
        </p:spPr>
      </p:pic>
      <p:sp>
        <p:nvSpPr>
          <p:cNvPr id="20" name="object 8"/>
          <p:cNvSpPr txBox="1"/>
          <p:nvPr/>
        </p:nvSpPr>
        <p:spPr>
          <a:xfrm>
            <a:off x="282388" y="312929"/>
            <a:ext cx="2586545" cy="5669501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850" dirty="0">
              <a:latin typeface="Times New Roman"/>
              <a:cs typeface="Times New Roman"/>
            </a:endParaRPr>
          </a:p>
          <a:p>
            <a:pPr marL="274320" algn="just">
              <a:lnSpc>
                <a:spcPct val="100000"/>
              </a:lnSpc>
              <a:spcBef>
                <a:spcPts val="5"/>
              </a:spcBef>
            </a:pPr>
            <a:endParaRPr lang="es-MX" sz="900" b="1" spc="-85" dirty="0">
              <a:solidFill>
                <a:srgbClr val="006699"/>
              </a:solidFill>
              <a:latin typeface="Arial"/>
              <a:cs typeface="Arial"/>
            </a:endParaRPr>
          </a:p>
          <a:p>
            <a:pPr marL="274320" algn="just">
              <a:lnSpc>
                <a:spcPct val="100000"/>
              </a:lnSpc>
              <a:spcBef>
                <a:spcPts val="5"/>
              </a:spcBef>
            </a:pPr>
            <a:endParaRPr lang="es-MX" sz="900" b="1" spc="-85" dirty="0">
              <a:solidFill>
                <a:srgbClr val="006699"/>
              </a:solidFill>
              <a:latin typeface="Arial"/>
              <a:cs typeface="Arial"/>
            </a:endParaRPr>
          </a:p>
          <a:p>
            <a:pPr marL="274320" algn="just">
              <a:lnSpc>
                <a:spcPct val="100000"/>
              </a:lnSpc>
              <a:spcBef>
                <a:spcPts val="5"/>
              </a:spcBef>
            </a:pPr>
            <a:br>
              <a:rPr lang="es-MX" sz="900" b="1" spc="-85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900" b="1" spc="-85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900" b="1" spc="-85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900" b="1" spc="-85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900" b="1" spc="-85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900" b="1" spc="-85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900" b="1" spc="-85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900" b="1" spc="-85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900" b="1" spc="-85" dirty="0">
                <a:latin typeface="Arial"/>
                <a:cs typeface="Arial"/>
              </a:rPr>
            </a:br>
            <a:r>
              <a:rPr sz="900" b="1" spc="-85" dirty="0">
                <a:latin typeface="Arial"/>
                <a:cs typeface="Arial"/>
              </a:rPr>
              <a:t>¿Qué </a:t>
            </a:r>
            <a:r>
              <a:rPr sz="900" b="1" spc="-95" dirty="0">
                <a:latin typeface="Arial"/>
                <a:cs typeface="Arial"/>
              </a:rPr>
              <a:t>es </a:t>
            </a:r>
            <a:r>
              <a:rPr sz="900" b="1" spc="-50" dirty="0">
                <a:latin typeface="Arial"/>
                <a:cs typeface="Arial"/>
              </a:rPr>
              <a:t>la </a:t>
            </a:r>
            <a:r>
              <a:rPr sz="900" b="1" spc="-60" dirty="0">
                <a:latin typeface="Arial"/>
                <a:cs typeface="Arial"/>
              </a:rPr>
              <a:t>Contraloría </a:t>
            </a:r>
            <a:r>
              <a:rPr sz="900" b="1" spc="-85" dirty="0">
                <a:latin typeface="Arial"/>
                <a:cs typeface="Arial"/>
              </a:rPr>
              <a:t>Social</a:t>
            </a:r>
            <a:r>
              <a:rPr sz="900" b="1" spc="20" dirty="0">
                <a:latin typeface="Arial"/>
                <a:cs typeface="Arial"/>
              </a:rPr>
              <a:t> </a:t>
            </a:r>
            <a:r>
              <a:rPr sz="900" b="1" spc="-110" dirty="0">
                <a:latin typeface="Arial"/>
                <a:cs typeface="Arial"/>
              </a:rPr>
              <a:t>(CS)?</a:t>
            </a:r>
            <a:endParaRPr sz="900" dirty="0">
              <a:latin typeface="Arial"/>
              <a:cs typeface="Arial"/>
            </a:endParaRPr>
          </a:p>
          <a:p>
            <a:pPr marL="274320" marR="267970" algn="just">
              <a:lnSpc>
                <a:spcPct val="112400"/>
              </a:lnSpc>
              <a:spcBef>
                <a:spcPts val="5"/>
              </a:spcBef>
            </a:pPr>
            <a:r>
              <a:rPr sz="800" dirty="0">
                <a:latin typeface="Carlito"/>
                <a:cs typeface="Carlito"/>
              </a:rPr>
              <a:t>La </a:t>
            </a:r>
            <a:r>
              <a:rPr sz="800" spc="-5" dirty="0">
                <a:latin typeface="Carlito"/>
                <a:cs typeface="Carlito"/>
              </a:rPr>
              <a:t>Contraloría Social (CS) de acuerdo </a:t>
            </a:r>
            <a:r>
              <a:rPr sz="800" dirty="0">
                <a:latin typeface="Carlito"/>
                <a:cs typeface="Carlito"/>
              </a:rPr>
              <a:t>a </a:t>
            </a:r>
            <a:r>
              <a:rPr sz="800" spc="-5" dirty="0">
                <a:latin typeface="Carlito"/>
                <a:cs typeface="Carlito"/>
              </a:rPr>
              <a:t>la </a:t>
            </a:r>
            <a:r>
              <a:rPr sz="800" dirty="0">
                <a:latin typeface="Carlito"/>
                <a:cs typeface="Carlito"/>
              </a:rPr>
              <a:t>Ley  </a:t>
            </a:r>
            <a:r>
              <a:rPr sz="800" spc="-5" dirty="0">
                <a:latin typeface="Carlito"/>
                <a:cs typeface="Carlito"/>
              </a:rPr>
              <a:t>General de Desarrollo Social, </a:t>
            </a:r>
            <a:r>
              <a:rPr sz="800" dirty="0">
                <a:latin typeface="Carlito"/>
                <a:cs typeface="Carlito"/>
              </a:rPr>
              <a:t>es </a:t>
            </a:r>
            <a:r>
              <a:rPr sz="800" spc="-5" dirty="0">
                <a:latin typeface="Arial"/>
                <a:cs typeface="Arial"/>
              </a:rPr>
              <a:t>“...</a:t>
            </a:r>
            <a:r>
              <a:rPr sz="800" spc="-5" dirty="0">
                <a:latin typeface="Carlito"/>
                <a:cs typeface="Carlito"/>
              </a:rPr>
              <a:t>el  mecanismo de</a:t>
            </a:r>
            <a:r>
              <a:rPr sz="800" spc="10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los</a:t>
            </a:r>
            <a:endParaRPr sz="800" dirty="0">
              <a:latin typeface="Carlito"/>
              <a:cs typeface="Carlito"/>
            </a:endParaRPr>
          </a:p>
          <a:p>
            <a:pPr marL="274320" marR="1139825" algn="just">
              <a:lnSpc>
                <a:spcPct val="111900"/>
              </a:lnSpc>
              <a:spcBef>
                <a:spcPts val="5"/>
              </a:spcBef>
            </a:pPr>
            <a:r>
              <a:rPr sz="800" spc="-5" dirty="0">
                <a:latin typeface="Carlito"/>
                <a:cs typeface="Carlito"/>
              </a:rPr>
              <a:t>beneficiarios, de manera  organizada, para verificar  </a:t>
            </a:r>
            <a:r>
              <a:rPr sz="800" dirty="0">
                <a:latin typeface="Carlito"/>
                <a:cs typeface="Carlito"/>
              </a:rPr>
              <a:t>el </a:t>
            </a:r>
            <a:r>
              <a:rPr sz="800" spc="-5" dirty="0">
                <a:latin typeface="Carlito"/>
                <a:cs typeface="Carlito"/>
              </a:rPr>
              <a:t>cumplimiento de las  metas </a:t>
            </a:r>
            <a:r>
              <a:rPr sz="800" dirty="0">
                <a:latin typeface="Carlito"/>
                <a:cs typeface="Carlito"/>
              </a:rPr>
              <a:t>y </a:t>
            </a:r>
            <a:r>
              <a:rPr sz="800" spc="-5" dirty="0">
                <a:latin typeface="Carlito"/>
                <a:cs typeface="Carlito"/>
              </a:rPr>
              <a:t>la correcta  aplicación de los recursos  públicos asignados </a:t>
            </a:r>
            <a:r>
              <a:rPr sz="800" dirty="0">
                <a:latin typeface="Carlito"/>
                <a:cs typeface="Carlito"/>
              </a:rPr>
              <a:t>a </a:t>
            </a:r>
            <a:r>
              <a:rPr sz="800" spc="-5" dirty="0">
                <a:latin typeface="Carlito"/>
                <a:cs typeface="Carlito"/>
              </a:rPr>
              <a:t>los  programas de desarrollo  </a:t>
            </a:r>
            <a:r>
              <a:rPr sz="800" dirty="0">
                <a:latin typeface="Carlito"/>
                <a:cs typeface="Carlito"/>
              </a:rPr>
              <a:t>social</a:t>
            </a:r>
            <a:r>
              <a:rPr sz="800" dirty="0">
                <a:latin typeface="Arial"/>
                <a:cs typeface="Arial"/>
              </a:rPr>
              <a:t>”.</a:t>
            </a:r>
            <a:endParaRPr lang="es-MX" sz="800" spc="-5" dirty="0">
              <a:latin typeface="Carlito"/>
              <a:cs typeface="Carlito"/>
            </a:endParaRPr>
          </a:p>
          <a:p>
            <a:pPr algn="just"/>
            <a:r>
              <a:rPr lang="es-MX" sz="800" spc="-5" dirty="0">
                <a:latin typeface="Carlito"/>
                <a:cs typeface="Carlito"/>
              </a:rPr>
              <a:t> </a:t>
            </a:r>
          </a:p>
          <a:p>
            <a:pPr algn="just"/>
            <a:r>
              <a:rPr lang="es-MX" sz="1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 del Comité de Contraloría Social</a:t>
            </a:r>
            <a:r>
              <a:rPr lang="es-MX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es-MX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1.- Se difunda información suficiente, veraz y oportuna sobre la operación del programa.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2.- Los/as beneficiarios/as cumplan con los requisitos para tener ese carácter,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3.- Se cumpla con los periodos de ejecución de la entrega de los apoyos y/o servicios.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4.- El programa no se utilice con fines políticos , electorales, de lucro u otros distintos al objeto del programa.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5.- El programa no sea aplicado afectando la igualdad entre mujeres y hombres.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6.- El ejercicio de los recursos públicos para los apoyos y/o servicios sea oportuno transparente y con apego a lo establecido en las reglas de operación.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7.- Exista documentación comprobatoria del ejercicio de los recursos públicos y de la entrega de apoyos y/o servicios.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8.- Las autoridades competentes den atención a las quejas y denuncias relacionadas con el programa.  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21" name="object 17"/>
          <p:cNvSpPr txBox="1"/>
          <p:nvPr/>
        </p:nvSpPr>
        <p:spPr>
          <a:xfrm>
            <a:off x="3462820" y="331089"/>
            <a:ext cx="2444203" cy="1887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endParaRPr lang="es-MX" sz="800" b="1" spc="-35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endParaRPr lang="es-MX" sz="800" b="1" spc="-35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endParaRPr lang="es-MX" sz="800" b="1" spc="-35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endParaRPr lang="es-MX" sz="800" b="1" spc="-35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endParaRPr lang="es-MX" sz="800" b="1" spc="-35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endParaRPr lang="es-MX" sz="800" b="1" spc="-35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r>
              <a:rPr sz="800" b="1" spc="-35" dirty="0">
                <a:solidFill>
                  <a:srgbClr val="006699"/>
                </a:solidFill>
                <a:latin typeface="Arial"/>
                <a:cs typeface="Arial"/>
              </a:rPr>
              <a:t>Mediante </a:t>
            </a:r>
            <a:r>
              <a:rPr sz="800" b="1" spc="-40" dirty="0">
                <a:solidFill>
                  <a:srgbClr val="006699"/>
                </a:solidFill>
                <a:latin typeface="Arial"/>
                <a:cs typeface="Arial"/>
              </a:rPr>
              <a:t>el </a:t>
            </a:r>
            <a:r>
              <a:rPr sz="800" b="1" spc="-65" dirty="0">
                <a:solidFill>
                  <a:srgbClr val="006699"/>
                </a:solidFill>
                <a:latin typeface="Arial"/>
                <a:cs typeface="Arial"/>
              </a:rPr>
              <a:t>Programa </a:t>
            </a:r>
            <a:r>
              <a:rPr sz="800" b="1" spc="-60" dirty="0">
                <a:solidFill>
                  <a:srgbClr val="006699"/>
                </a:solidFill>
                <a:latin typeface="Arial"/>
                <a:cs typeface="Arial"/>
              </a:rPr>
              <a:t>de  </a:t>
            </a:r>
            <a:r>
              <a:rPr sz="800" b="1" spc="-50" dirty="0">
                <a:solidFill>
                  <a:srgbClr val="006699"/>
                </a:solidFill>
                <a:latin typeface="Arial"/>
                <a:cs typeface="Arial"/>
              </a:rPr>
              <a:t>Contraloría </a:t>
            </a:r>
            <a:r>
              <a:rPr sz="800" b="1" spc="-70" dirty="0">
                <a:solidFill>
                  <a:srgbClr val="006699"/>
                </a:solidFill>
                <a:latin typeface="Arial"/>
                <a:cs typeface="Arial"/>
              </a:rPr>
              <a:t>Social </a:t>
            </a:r>
            <a:r>
              <a:rPr sz="800" b="1" spc="-25" dirty="0">
                <a:solidFill>
                  <a:srgbClr val="006699"/>
                </a:solidFill>
                <a:latin typeface="Arial"/>
                <a:cs typeface="Arial"/>
              </a:rPr>
              <a:t>tu  </a:t>
            </a:r>
            <a:r>
              <a:rPr sz="800" b="1" spc="-65" dirty="0">
                <a:solidFill>
                  <a:srgbClr val="006699"/>
                </a:solidFill>
                <a:latin typeface="Arial"/>
                <a:cs typeface="Arial"/>
              </a:rPr>
              <a:t>puedes:</a:t>
            </a:r>
            <a:endParaRPr sz="800" dirty="0">
              <a:latin typeface="Arial"/>
              <a:cs typeface="Arial"/>
            </a:endParaRPr>
          </a:p>
          <a:p>
            <a:pPr marL="12700" marR="5080" algn="just">
              <a:lnSpc>
                <a:spcPts val="1080"/>
              </a:lnSpc>
              <a:spcBef>
                <a:spcPts val="35"/>
              </a:spcBef>
            </a:pPr>
            <a:r>
              <a:rPr sz="800" dirty="0">
                <a:latin typeface="Carlito"/>
                <a:cs typeface="Carlito"/>
              </a:rPr>
              <a:t>Promover </a:t>
            </a:r>
            <a:r>
              <a:rPr sz="800" spc="-5" dirty="0">
                <a:latin typeface="Carlito"/>
                <a:cs typeface="Carlito"/>
              </a:rPr>
              <a:t>que </a:t>
            </a:r>
            <a:r>
              <a:rPr sz="800" dirty="0">
                <a:latin typeface="Carlito"/>
                <a:cs typeface="Carlito"/>
              </a:rPr>
              <a:t>se </a:t>
            </a:r>
            <a:r>
              <a:rPr sz="800" spc="-5" dirty="0">
                <a:latin typeface="Carlito"/>
                <a:cs typeface="Carlito"/>
              </a:rPr>
              <a:t>proporcione </a:t>
            </a:r>
            <a:r>
              <a:rPr sz="800" dirty="0">
                <a:latin typeface="Carlito"/>
                <a:cs typeface="Carlito"/>
              </a:rPr>
              <a:t>a </a:t>
            </a:r>
            <a:r>
              <a:rPr sz="800" spc="5" dirty="0">
                <a:latin typeface="Carlito"/>
                <a:cs typeface="Carlito"/>
              </a:rPr>
              <a:t>la </a:t>
            </a:r>
            <a:r>
              <a:rPr sz="800" spc="-5" dirty="0">
                <a:latin typeface="Carlito"/>
                <a:cs typeface="Carlito"/>
              </a:rPr>
              <a:t>población  información completa, oportuna, confiable </a:t>
            </a:r>
            <a:r>
              <a:rPr sz="800" dirty="0">
                <a:latin typeface="Carlito"/>
                <a:cs typeface="Carlito"/>
              </a:rPr>
              <a:t>y  </a:t>
            </a:r>
            <a:r>
              <a:rPr sz="800" spc="-5" dirty="0">
                <a:latin typeface="Carlito"/>
                <a:cs typeface="Carlito"/>
              </a:rPr>
              <a:t>accesible respecto </a:t>
            </a:r>
            <a:r>
              <a:rPr sz="800" dirty="0">
                <a:latin typeface="Carlito"/>
                <a:cs typeface="Carlito"/>
              </a:rPr>
              <a:t>a </a:t>
            </a:r>
            <a:r>
              <a:rPr sz="800" spc="-5" dirty="0">
                <a:latin typeface="Carlito"/>
                <a:cs typeface="Carlito"/>
              </a:rPr>
              <a:t>los programas, acciones </a:t>
            </a:r>
            <a:r>
              <a:rPr sz="800" dirty="0">
                <a:latin typeface="Carlito"/>
                <a:cs typeface="Carlito"/>
              </a:rPr>
              <a:t>y  </a:t>
            </a:r>
            <a:r>
              <a:rPr sz="800" spc="-5" dirty="0">
                <a:latin typeface="Carlito"/>
                <a:cs typeface="Carlito"/>
              </a:rPr>
              <a:t>servicios, </a:t>
            </a:r>
            <a:r>
              <a:rPr sz="800" dirty="0">
                <a:latin typeface="Carlito"/>
                <a:cs typeface="Carlito"/>
              </a:rPr>
              <a:t>sus </a:t>
            </a:r>
            <a:r>
              <a:rPr sz="800" spc="-5" dirty="0">
                <a:latin typeface="Carlito"/>
                <a:cs typeface="Carlito"/>
              </a:rPr>
              <a:t>objetivos, normas </a:t>
            </a:r>
            <a:r>
              <a:rPr sz="800" dirty="0">
                <a:latin typeface="Carlito"/>
                <a:cs typeface="Carlito"/>
              </a:rPr>
              <a:t>y </a:t>
            </a:r>
            <a:r>
              <a:rPr sz="800" spc="-5" dirty="0">
                <a:latin typeface="Carlito"/>
                <a:cs typeface="Carlito"/>
              </a:rPr>
              <a:t>procedimientos</a:t>
            </a:r>
            <a:r>
              <a:rPr sz="800" spc="16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de</a:t>
            </a:r>
            <a:endParaRPr sz="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00" spc="-5" dirty="0">
                <a:latin typeface="Carlito"/>
                <a:cs typeface="Carlito"/>
              </a:rPr>
              <a:t>operación.</a:t>
            </a:r>
            <a:endParaRPr sz="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00" spc="-5" dirty="0">
                <a:latin typeface="Carlito"/>
                <a:cs typeface="Carlito"/>
              </a:rPr>
              <a:t>Algunos de </a:t>
            </a:r>
            <a:r>
              <a:rPr sz="800" dirty="0">
                <a:latin typeface="Carlito"/>
                <a:cs typeface="Carlito"/>
              </a:rPr>
              <a:t>sus </a:t>
            </a:r>
            <a:r>
              <a:rPr sz="800" spc="-5" dirty="0">
                <a:latin typeface="Carlito"/>
                <a:cs typeface="Carlito"/>
              </a:rPr>
              <a:t>objetivos</a:t>
            </a:r>
            <a:r>
              <a:rPr sz="800" spc="10" dirty="0">
                <a:latin typeface="Carlito"/>
                <a:cs typeface="Carlito"/>
              </a:rPr>
              <a:t> </a:t>
            </a:r>
            <a:r>
              <a:rPr sz="800" spc="-10" dirty="0">
                <a:latin typeface="Carlito"/>
                <a:cs typeface="Carlito"/>
              </a:rPr>
              <a:t>son: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22" name="object 18"/>
          <p:cNvSpPr txBox="1"/>
          <p:nvPr/>
        </p:nvSpPr>
        <p:spPr>
          <a:xfrm>
            <a:off x="3387110" y="1066788"/>
            <a:ext cx="2526474" cy="35689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r>
              <a:rPr sz="800" b="1" spc="-60" dirty="0" err="1">
                <a:latin typeface="Arial"/>
                <a:cs typeface="Arial"/>
              </a:rPr>
              <a:t>Promover</a:t>
            </a:r>
            <a:r>
              <a:rPr sz="800" b="1" spc="-60" dirty="0">
                <a:latin typeface="Arial"/>
                <a:cs typeface="Arial"/>
              </a:rPr>
              <a:t> </a:t>
            </a:r>
            <a:r>
              <a:rPr sz="800" b="1" spc="-40" dirty="0">
                <a:latin typeface="Arial"/>
                <a:cs typeface="Arial"/>
              </a:rPr>
              <a:t>la </a:t>
            </a:r>
            <a:r>
              <a:rPr sz="800" b="1" spc="-55" dirty="0">
                <a:latin typeface="Arial"/>
                <a:cs typeface="Arial"/>
              </a:rPr>
              <a:t>participación activa </a:t>
            </a:r>
            <a:r>
              <a:rPr sz="800" b="1" spc="-60" dirty="0">
                <a:latin typeface="Arial"/>
                <a:cs typeface="Arial"/>
              </a:rPr>
              <a:t>de </a:t>
            </a:r>
            <a:r>
              <a:rPr sz="800" b="1" spc="-40" dirty="0">
                <a:latin typeface="Arial"/>
                <a:cs typeface="Arial"/>
              </a:rPr>
              <a:t>la </a:t>
            </a:r>
            <a:r>
              <a:rPr sz="800" b="1" spc="-65" dirty="0">
                <a:latin typeface="Arial"/>
                <a:cs typeface="Arial"/>
              </a:rPr>
              <a:t>comunidad</a:t>
            </a:r>
            <a:r>
              <a:rPr sz="800" b="1" spc="-65" dirty="0">
                <a:solidFill>
                  <a:srgbClr val="006699"/>
                </a:solidFill>
                <a:latin typeface="Arial"/>
                <a:cs typeface="Arial"/>
              </a:rPr>
              <a:t>.  </a:t>
            </a:r>
            <a:r>
              <a:rPr sz="800" dirty="0">
                <a:latin typeface="Carlito"/>
                <a:cs typeface="Carlito"/>
              </a:rPr>
              <a:t>Tu como </a:t>
            </a:r>
            <a:r>
              <a:rPr sz="800" spc="-5" dirty="0">
                <a:latin typeface="Carlito"/>
                <a:cs typeface="Carlito"/>
              </a:rPr>
              <a:t>integrante de la comunidad  universitaria puedes apoyar los procesos  de</a:t>
            </a:r>
            <a:r>
              <a:rPr sz="800" dirty="0">
                <a:latin typeface="Carlito"/>
                <a:cs typeface="Carlito"/>
              </a:rPr>
              <a:t>:	</a:t>
            </a:r>
            <a:r>
              <a:rPr sz="800" spc="-5" dirty="0">
                <a:latin typeface="Carlito"/>
                <a:cs typeface="Carlito"/>
              </a:rPr>
              <a:t>planeación</a:t>
            </a:r>
            <a:r>
              <a:rPr sz="800" dirty="0">
                <a:latin typeface="Carlito"/>
                <a:cs typeface="Carlito"/>
              </a:rPr>
              <a:t>,	e</a:t>
            </a:r>
            <a:r>
              <a:rPr sz="800" spc="5" dirty="0">
                <a:latin typeface="Carlito"/>
                <a:cs typeface="Carlito"/>
              </a:rPr>
              <a:t>s</a:t>
            </a:r>
            <a:r>
              <a:rPr sz="800" spc="-10" dirty="0">
                <a:latin typeface="Carlito"/>
                <a:cs typeface="Carlito"/>
              </a:rPr>
              <a:t>t</a:t>
            </a:r>
            <a:r>
              <a:rPr sz="800" spc="-5" dirty="0">
                <a:latin typeface="Carlito"/>
                <a:cs typeface="Carlito"/>
              </a:rPr>
              <a:t>abl</a:t>
            </a:r>
            <a:r>
              <a:rPr sz="800" dirty="0">
                <a:latin typeface="Carlito"/>
                <a:cs typeface="Carlito"/>
              </a:rPr>
              <a:t>ec</a:t>
            </a:r>
            <a:r>
              <a:rPr sz="800" spc="-5" dirty="0">
                <a:latin typeface="Carlito"/>
                <a:cs typeface="Carlito"/>
              </a:rPr>
              <a:t>i</a:t>
            </a:r>
            <a:r>
              <a:rPr sz="800" dirty="0">
                <a:latin typeface="Carlito"/>
                <a:cs typeface="Carlito"/>
              </a:rPr>
              <a:t>m</a:t>
            </a:r>
            <a:r>
              <a:rPr sz="800" spc="-5" dirty="0">
                <a:latin typeface="Carlito"/>
                <a:cs typeface="Carlito"/>
              </a:rPr>
              <a:t>i</a:t>
            </a:r>
            <a:r>
              <a:rPr sz="800" dirty="0">
                <a:latin typeface="Carlito"/>
                <a:cs typeface="Carlito"/>
              </a:rPr>
              <a:t>en</a:t>
            </a:r>
            <a:r>
              <a:rPr sz="800" spc="-10" dirty="0">
                <a:latin typeface="Carlito"/>
                <a:cs typeface="Carlito"/>
              </a:rPr>
              <a:t>t</a:t>
            </a:r>
            <a:r>
              <a:rPr sz="800" dirty="0">
                <a:latin typeface="Carlito"/>
                <a:cs typeface="Carlito"/>
              </a:rPr>
              <a:t>o	</a:t>
            </a:r>
            <a:r>
              <a:rPr sz="800" spc="-5" dirty="0">
                <a:latin typeface="Carlito"/>
                <a:cs typeface="Carlito"/>
              </a:rPr>
              <a:t>de  prioridades, sistematización, realización,  control, vigilancia, supervisión </a:t>
            </a:r>
            <a:r>
              <a:rPr sz="800" dirty="0">
                <a:latin typeface="Carlito"/>
                <a:cs typeface="Carlito"/>
              </a:rPr>
              <a:t>y </a:t>
            </a:r>
            <a:r>
              <a:rPr sz="800" spc="-5" dirty="0">
                <a:latin typeface="Carlito"/>
                <a:cs typeface="Carlito"/>
              </a:rPr>
              <a:t>evaluación  de acciones de programas </a:t>
            </a:r>
            <a:r>
              <a:rPr sz="800" dirty="0">
                <a:latin typeface="Carlito"/>
                <a:cs typeface="Carlito"/>
              </a:rPr>
              <a:t>y</a:t>
            </a:r>
            <a:r>
              <a:rPr sz="800" spc="5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proyectos.</a:t>
            </a:r>
            <a:endParaRPr sz="800" dirty="0">
              <a:latin typeface="Carlito"/>
              <a:cs typeface="Carlito"/>
            </a:endParaRPr>
          </a:p>
          <a:p>
            <a:pPr marL="12700" marR="9525">
              <a:lnSpc>
                <a:spcPts val="1080"/>
              </a:lnSpc>
              <a:spcBef>
                <a:spcPts val="35"/>
              </a:spcBef>
            </a:pPr>
            <a:r>
              <a:rPr sz="800" b="1" spc="-55" dirty="0" err="1">
                <a:latin typeface="Arial"/>
                <a:cs typeface="Arial"/>
              </a:rPr>
              <a:t>Impulsar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40" dirty="0">
                <a:latin typeface="Arial"/>
                <a:cs typeface="Arial"/>
              </a:rPr>
              <a:t>la </a:t>
            </a:r>
            <a:r>
              <a:rPr sz="800" b="1" spc="-70" dirty="0">
                <a:latin typeface="Arial"/>
                <a:cs typeface="Arial"/>
              </a:rPr>
              <a:t>comunicación </a:t>
            </a:r>
            <a:r>
              <a:rPr sz="800" b="1" spc="-50" dirty="0">
                <a:latin typeface="Arial"/>
                <a:cs typeface="Arial"/>
              </a:rPr>
              <a:t>del </a:t>
            </a:r>
            <a:r>
              <a:rPr sz="800" b="1" spc="-60" dirty="0">
                <a:latin typeface="Arial"/>
                <a:cs typeface="Arial"/>
              </a:rPr>
              <a:t>gobierno  </a:t>
            </a:r>
            <a:r>
              <a:rPr sz="800" b="1" spc="-75" dirty="0">
                <a:latin typeface="Arial"/>
                <a:cs typeface="Arial"/>
              </a:rPr>
              <a:t>con </a:t>
            </a:r>
            <a:r>
              <a:rPr sz="800" b="1" spc="-70" dirty="0">
                <a:latin typeface="Arial"/>
                <a:cs typeface="Arial"/>
              </a:rPr>
              <a:t>los  </a:t>
            </a:r>
            <a:r>
              <a:rPr sz="800" b="1" spc="-65" dirty="0">
                <a:latin typeface="Arial"/>
                <a:cs typeface="Arial"/>
              </a:rPr>
              <a:t>ciudadanos.</a:t>
            </a:r>
            <a:endParaRPr sz="800" dirty="0">
              <a:latin typeface="Arial"/>
              <a:cs typeface="Arial"/>
            </a:endParaRPr>
          </a:p>
          <a:p>
            <a:pPr marL="373380" marR="5080">
              <a:lnSpc>
                <a:spcPts val="1080"/>
              </a:lnSpc>
              <a:spcBef>
                <a:spcPts val="5"/>
              </a:spcBef>
            </a:pPr>
            <a:r>
              <a:rPr sz="800" dirty="0">
                <a:latin typeface="Carlito"/>
                <a:cs typeface="Carlito"/>
              </a:rPr>
              <a:t>Para </a:t>
            </a:r>
            <a:r>
              <a:rPr sz="800" spc="-5" dirty="0">
                <a:latin typeface="Carlito"/>
                <a:cs typeface="Carlito"/>
              </a:rPr>
              <a:t>que </a:t>
            </a:r>
            <a:r>
              <a:rPr sz="800" dirty="0">
                <a:latin typeface="Carlito"/>
                <a:cs typeface="Carlito"/>
              </a:rPr>
              <a:t>el </a:t>
            </a:r>
            <a:r>
              <a:rPr sz="800" spc="-5" dirty="0">
                <a:latin typeface="Carlito"/>
                <a:cs typeface="Carlito"/>
              </a:rPr>
              <a:t>gobierno </a:t>
            </a:r>
            <a:r>
              <a:rPr sz="800" dirty="0">
                <a:latin typeface="Carlito"/>
                <a:cs typeface="Carlito"/>
              </a:rPr>
              <a:t>escuche </a:t>
            </a:r>
            <a:r>
              <a:rPr sz="800" spc="-5" dirty="0">
                <a:latin typeface="Carlito"/>
                <a:cs typeface="Carlito"/>
              </a:rPr>
              <a:t>las  propuestas realizadas por la</a:t>
            </a:r>
            <a:r>
              <a:rPr sz="800" spc="1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comunidad</a:t>
            </a:r>
            <a:endParaRPr sz="800" dirty="0">
              <a:latin typeface="Carlito"/>
              <a:cs typeface="Carlito"/>
            </a:endParaRPr>
          </a:p>
          <a:p>
            <a:pPr marL="373380">
              <a:lnSpc>
                <a:spcPct val="100000"/>
              </a:lnSpc>
              <a:spcBef>
                <a:spcPts val="40"/>
              </a:spcBef>
            </a:pPr>
            <a:r>
              <a:rPr sz="800" spc="-5" dirty="0">
                <a:latin typeface="Carlito"/>
                <a:cs typeface="Carlito"/>
              </a:rPr>
              <a:t>universitaria.</a:t>
            </a:r>
            <a:endParaRPr sz="800" dirty="0">
              <a:latin typeface="Carlito"/>
              <a:cs typeface="Carlito"/>
            </a:endParaRPr>
          </a:p>
          <a:p>
            <a:pPr marL="12700" marR="7620">
              <a:lnSpc>
                <a:spcPct val="112500"/>
              </a:lnSpc>
              <a:spcBef>
                <a:spcPts val="5"/>
              </a:spcBef>
            </a:pPr>
            <a:r>
              <a:rPr sz="800" b="1" spc="-55" dirty="0">
                <a:latin typeface="Arial"/>
                <a:cs typeface="Arial"/>
              </a:rPr>
              <a:t>Incorporar </a:t>
            </a:r>
            <a:r>
              <a:rPr sz="800" b="1" spc="-50" dirty="0">
                <a:latin typeface="Arial"/>
                <a:cs typeface="Arial"/>
              </a:rPr>
              <a:t>a </a:t>
            </a:r>
            <a:r>
              <a:rPr sz="800" b="1" spc="-40" dirty="0">
                <a:latin typeface="Arial"/>
                <a:cs typeface="Arial"/>
              </a:rPr>
              <a:t>la </a:t>
            </a:r>
            <a:r>
              <a:rPr sz="800" b="1" spc="-60" dirty="0">
                <a:latin typeface="Arial"/>
                <a:cs typeface="Arial"/>
              </a:rPr>
              <a:t>ciudadanía</a:t>
            </a:r>
            <a:r>
              <a:rPr sz="800" b="1" spc="100" dirty="0">
                <a:latin typeface="Arial"/>
                <a:cs typeface="Arial"/>
              </a:rPr>
              <a:t> </a:t>
            </a:r>
            <a:r>
              <a:rPr sz="800" b="1" spc="-55" dirty="0">
                <a:latin typeface="Arial"/>
                <a:cs typeface="Arial"/>
              </a:rPr>
              <a:t>en </a:t>
            </a:r>
            <a:r>
              <a:rPr sz="800" b="1" spc="-40" dirty="0">
                <a:latin typeface="Arial"/>
                <a:cs typeface="Arial"/>
              </a:rPr>
              <a:t>el </a:t>
            </a:r>
            <a:r>
              <a:rPr sz="800" b="1" spc="-55" dirty="0">
                <a:latin typeface="Arial"/>
                <a:cs typeface="Arial"/>
              </a:rPr>
              <a:t>combate </a:t>
            </a:r>
            <a:r>
              <a:rPr sz="800" b="1" spc="-50" dirty="0">
                <a:latin typeface="Arial"/>
                <a:cs typeface="Arial"/>
              </a:rPr>
              <a:t>a </a:t>
            </a:r>
            <a:r>
              <a:rPr sz="800" b="1" spc="-40" dirty="0">
                <a:latin typeface="Arial"/>
                <a:cs typeface="Arial"/>
              </a:rPr>
              <a:t>la  </a:t>
            </a:r>
            <a:r>
              <a:rPr sz="800" b="1" spc="-60" dirty="0">
                <a:latin typeface="Arial"/>
                <a:cs typeface="Arial"/>
              </a:rPr>
              <a:t>corrupción.</a:t>
            </a:r>
            <a:endParaRPr sz="800" dirty="0">
              <a:latin typeface="Arial"/>
              <a:cs typeface="Arial"/>
            </a:endParaRPr>
          </a:p>
          <a:p>
            <a:pPr marL="373380" marR="6350">
              <a:lnSpc>
                <a:spcPts val="1080"/>
              </a:lnSpc>
              <a:spcBef>
                <a:spcPts val="35"/>
              </a:spcBef>
            </a:pPr>
            <a:r>
              <a:rPr sz="800" dirty="0">
                <a:latin typeface="Carlito"/>
                <a:cs typeface="Carlito"/>
              </a:rPr>
              <a:t>Tu </a:t>
            </a:r>
            <a:r>
              <a:rPr sz="800" spc="-5" dirty="0">
                <a:latin typeface="Carlito"/>
                <a:cs typeface="Carlito"/>
              </a:rPr>
              <a:t>participación </a:t>
            </a:r>
            <a:r>
              <a:rPr sz="800" dirty="0">
                <a:latin typeface="Carlito"/>
                <a:cs typeface="Carlito"/>
              </a:rPr>
              <a:t>es </a:t>
            </a:r>
            <a:r>
              <a:rPr sz="800" spc="-5" dirty="0">
                <a:latin typeface="Carlito"/>
                <a:cs typeface="Carlito"/>
              </a:rPr>
              <a:t>fundamental para  contribuir     </a:t>
            </a:r>
            <a:r>
              <a:rPr sz="800" dirty="0">
                <a:latin typeface="Carlito"/>
                <a:cs typeface="Carlito"/>
              </a:rPr>
              <a:t>a     </a:t>
            </a:r>
            <a:r>
              <a:rPr sz="800" spc="5" dirty="0">
                <a:latin typeface="Carlito"/>
                <a:cs typeface="Carlito"/>
              </a:rPr>
              <a:t>la     </a:t>
            </a:r>
            <a:r>
              <a:rPr sz="800" spc="-5" dirty="0">
                <a:latin typeface="Carlito"/>
                <a:cs typeface="Carlito"/>
              </a:rPr>
              <a:t>disminución     de   </a:t>
            </a:r>
            <a:r>
              <a:rPr sz="800" spc="13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los</a:t>
            </a:r>
            <a:endParaRPr sz="800" dirty="0">
              <a:latin typeface="Carlito"/>
              <a:cs typeface="Carlito"/>
            </a:endParaRPr>
          </a:p>
          <a:p>
            <a:pPr marL="373380" marR="5080">
              <a:lnSpc>
                <a:spcPts val="1060"/>
              </a:lnSpc>
              <a:spcBef>
                <a:spcPts val="15"/>
              </a:spcBef>
            </a:pPr>
            <a:r>
              <a:rPr sz="800" spc="-5" dirty="0">
                <a:latin typeface="Carlito"/>
                <a:cs typeface="Carlito"/>
              </a:rPr>
              <a:t>problemas de corrupción </a:t>
            </a:r>
            <a:r>
              <a:rPr sz="800" dirty="0">
                <a:latin typeface="Carlito"/>
                <a:cs typeface="Carlito"/>
              </a:rPr>
              <a:t>y </a:t>
            </a:r>
            <a:r>
              <a:rPr sz="800" spc="-5" dirty="0">
                <a:latin typeface="Carlito"/>
                <a:cs typeface="Carlito"/>
              </a:rPr>
              <a:t>fomentar los  principios   de   transparencia,   rendición</a:t>
            </a:r>
            <a:r>
              <a:rPr sz="800" spc="35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de</a:t>
            </a:r>
            <a:endParaRPr sz="800" dirty="0">
              <a:latin typeface="Carlito"/>
              <a:cs typeface="Carlito"/>
            </a:endParaRPr>
          </a:p>
          <a:p>
            <a:pPr marL="373380">
              <a:lnSpc>
                <a:spcPct val="100000"/>
              </a:lnSpc>
              <a:spcBef>
                <a:spcPts val="70"/>
              </a:spcBef>
            </a:pPr>
            <a:r>
              <a:rPr sz="800" spc="-5" dirty="0">
                <a:latin typeface="Carlito"/>
                <a:cs typeface="Carlito"/>
              </a:rPr>
              <a:t>cuentas.</a:t>
            </a:r>
            <a:endParaRPr sz="800" dirty="0">
              <a:latin typeface="Carlito"/>
              <a:cs typeface="Carlito"/>
            </a:endParaRPr>
          </a:p>
        </p:txBody>
      </p:sp>
      <p:graphicFrame>
        <p:nvGraphicFramePr>
          <p:cNvPr id="23" name="object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912669"/>
              </p:ext>
            </p:extLst>
          </p:nvPr>
        </p:nvGraphicFramePr>
        <p:xfrm>
          <a:off x="3737959" y="4929268"/>
          <a:ext cx="1811654" cy="4280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1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1336">
                <a:tc gridSpan="2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600" b="1" spc="-6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¿Quienes </a:t>
                      </a:r>
                      <a:r>
                        <a:rPr sz="600" b="1" spc="-6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promueven </a:t>
                      </a:r>
                      <a:r>
                        <a:rPr sz="600" b="1" spc="-4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la </a:t>
                      </a: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Contraloría </a:t>
                      </a:r>
                      <a:r>
                        <a:rPr sz="60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Social </a:t>
                      </a:r>
                      <a:r>
                        <a:rPr sz="600" b="1" spc="-6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en </a:t>
                      </a:r>
                      <a:r>
                        <a:rPr sz="60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las</a:t>
                      </a:r>
                      <a:r>
                        <a:rPr sz="600" b="1" spc="-7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Universidades</a:t>
                      </a:r>
                      <a:endParaRPr sz="600" dirty="0">
                        <a:latin typeface="Carlito"/>
                        <a:cs typeface="Carlito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60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(Instancias</a:t>
                      </a:r>
                      <a:r>
                        <a:rPr sz="600" b="1" spc="-3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Ejecutoras)?</a:t>
                      </a:r>
                      <a:endParaRPr sz="600" dirty="0">
                        <a:latin typeface="Carlito"/>
                        <a:cs typeface="Carlito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7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Servidores Públicos </a:t>
                      </a:r>
                      <a:r>
                        <a:rPr sz="550" b="1" spc="-6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de </a:t>
                      </a:r>
                      <a:r>
                        <a:rPr sz="550" b="1" spc="-4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las</a:t>
                      </a:r>
                      <a:r>
                        <a:rPr sz="550" b="1" spc="-8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55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Instancias</a:t>
                      </a:r>
                      <a:endParaRPr sz="550" dirty="0">
                        <a:latin typeface="Carlito"/>
                        <a:cs typeface="Carlito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550" b="1" spc="-6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Normativas</a:t>
                      </a:r>
                      <a:endParaRPr sz="550" dirty="0">
                        <a:latin typeface="Carlito"/>
                        <a:cs typeface="Carlito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Servidores Públicos </a:t>
                      </a:r>
                      <a:r>
                        <a:rPr sz="550" b="1" spc="-6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de </a:t>
                      </a:r>
                      <a:r>
                        <a:rPr sz="550" b="1" spc="-4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las</a:t>
                      </a:r>
                      <a:r>
                        <a:rPr sz="550" b="1" spc="-8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55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Instancias</a:t>
                      </a:r>
                      <a:endParaRPr sz="550" dirty="0">
                        <a:latin typeface="Carlito"/>
                        <a:cs typeface="Carlito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Ejecutoras</a:t>
                      </a:r>
                      <a:endParaRPr sz="550" dirty="0">
                        <a:latin typeface="Carlito"/>
                        <a:cs typeface="Carlito"/>
                      </a:endParaRPr>
                    </a:p>
                  </a:txBody>
                  <a:tcPr marL="0" marR="0" marT="190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4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322540"/>
              </p:ext>
            </p:extLst>
          </p:nvPr>
        </p:nvGraphicFramePr>
        <p:xfrm>
          <a:off x="3753612" y="5492529"/>
          <a:ext cx="1812924" cy="468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4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600" b="1" spc="-6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¿Quiénes </a:t>
                      </a:r>
                      <a:r>
                        <a:rPr sz="600" b="1" spc="-6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promueven </a:t>
                      </a:r>
                      <a:r>
                        <a:rPr sz="600" b="1" spc="-4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la </a:t>
                      </a: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Contraloría </a:t>
                      </a:r>
                      <a:r>
                        <a:rPr sz="60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Social exterior </a:t>
                      </a:r>
                      <a:r>
                        <a:rPr sz="600" b="1" spc="-6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de </a:t>
                      </a:r>
                      <a:r>
                        <a:rPr sz="60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las</a:t>
                      </a:r>
                      <a:r>
                        <a:rPr sz="600" b="1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Instancias</a:t>
                      </a:r>
                      <a:endParaRPr sz="600">
                        <a:latin typeface="Carlito"/>
                        <a:cs typeface="Carlito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Ejecutoras?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614">
                <a:tc>
                  <a:txBody>
                    <a:bodyPr/>
                    <a:lstStyle/>
                    <a:p>
                      <a:pPr marL="158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Servidores  Públicos </a:t>
                      </a:r>
                      <a:r>
                        <a:rPr sz="550" b="1" spc="-6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de </a:t>
                      </a:r>
                      <a:r>
                        <a:rPr sz="550" b="1" spc="-4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las</a:t>
                      </a:r>
                      <a:endParaRPr sz="550">
                        <a:latin typeface="Carlito"/>
                        <a:cs typeface="Carlito"/>
                      </a:endParaRPr>
                    </a:p>
                    <a:p>
                      <a:pPr marL="1765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550" b="1" spc="-6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Dependencias </a:t>
                      </a: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Federales</a:t>
                      </a:r>
                      <a:endParaRPr sz="55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Servidores Públicos </a:t>
                      </a:r>
                      <a:r>
                        <a:rPr sz="550" b="1" spc="-6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de</a:t>
                      </a:r>
                      <a:r>
                        <a:rPr sz="55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550" b="1" spc="-4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la</a:t>
                      </a:r>
                      <a:endParaRPr sz="550" dirty="0">
                        <a:latin typeface="Carlito"/>
                        <a:cs typeface="Carlito"/>
                      </a:endParaRPr>
                    </a:p>
                    <a:p>
                      <a:pPr marL="66675" marR="59055" algn="ctr">
                        <a:lnSpc>
                          <a:spcPct val="115799"/>
                        </a:lnSpc>
                        <a:spcBef>
                          <a:spcPts val="10"/>
                        </a:spcBef>
                      </a:pP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Representación </a:t>
                      </a:r>
                      <a:r>
                        <a:rPr sz="55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Federal, Estatal </a:t>
                      </a: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y  Municipal</a:t>
                      </a:r>
                      <a:endParaRPr sz="550" dirty="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5" name="object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874054"/>
              </p:ext>
            </p:extLst>
          </p:nvPr>
        </p:nvGraphicFramePr>
        <p:xfrm>
          <a:off x="3736689" y="6160515"/>
          <a:ext cx="1812924" cy="368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425">
                <a:tc gridSpan="2">
                  <a:txBody>
                    <a:bodyPr/>
                    <a:lstStyle/>
                    <a:p>
                      <a:pPr marL="40576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600" b="1" spc="-6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¿Quiénes </a:t>
                      </a: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realizan </a:t>
                      </a:r>
                      <a:r>
                        <a:rPr sz="600" b="1" spc="-4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la </a:t>
                      </a: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Contraloría</a:t>
                      </a:r>
                      <a:r>
                        <a:rPr sz="6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Social?</a:t>
                      </a:r>
                      <a:endParaRPr sz="600" dirty="0">
                        <a:latin typeface="Carlito"/>
                        <a:cs typeface="Carlito"/>
                      </a:endParaRPr>
                    </a:p>
                  </a:txBody>
                  <a:tcPr marL="0" marR="0" marT="190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561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50" b="1" spc="-6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Comités de </a:t>
                      </a:r>
                      <a:r>
                        <a:rPr sz="55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Contraloría Social</a:t>
                      </a:r>
                      <a:endParaRPr sz="55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5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Beneficiarios</a:t>
                      </a:r>
                      <a:r>
                        <a:rPr sz="550" b="1" spc="-3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55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(personal</a:t>
                      </a:r>
                      <a:endParaRPr sz="550" dirty="0">
                        <a:latin typeface="Carlito"/>
                        <a:cs typeface="Carlito"/>
                      </a:endParaRPr>
                    </a:p>
                    <a:p>
                      <a:pPr marL="340995" marR="135890" indent="-199390">
                        <a:lnSpc>
                          <a:spcPct val="115500"/>
                        </a:lnSpc>
                      </a:pPr>
                      <a:r>
                        <a:rPr sz="55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administrativo, </a:t>
                      </a: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docentes y  alumnos)</a:t>
                      </a:r>
                      <a:endParaRPr sz="550" dirty="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object 38"/>
          <p:cNvSpPr/>
          <p:nvPr/>
        </p:nvSpPr>
        <p:spPr>
          <a:xfrm>
            <a:off x="4531361" y="5355128"/>
            <a:ext cx="223580" cy="1801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39"/>
          <p:cNvSpPr/>
          <p:nvPr/>
        </p:nvSpPr>
        <p:spPr>
          <a:xfrm>
            <a:off x="4461341" y="5970752"/>
            <a:ext cx="223580" cy="1801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10"/>
          <p:cNvSpPr txBox="1"/>
          <p:nvPr/>
        </p:nvSpPr>
        <p:spPr>
          <a:xfrm>
            <a:off x="6128543" y="658368"/>
            <a:ext cx="1349884" cy="22216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  <a:tabLst>
                <a:tab pos="339725" algn="l"/>
              </a:tabLst>
            </a:pPr>
            <a:endParaRPr lang="es-MX" sz="900" dirty="0"/>
          </a:p>
          <a:p>
            <a:pPr marL="12700" marR="5080">
              <a:lnSpc>
                <a:spcPct val="111100"/>
              </a:lnSpc>
              <a:spcBef>
                <a:spcPts val="100"/>
              </a:spcBef>
              <a:tabLst>
                <a:tab pos="339725" algn="l"/>
              </a:tabLst>
            </a:pPr>
            <a:endParaRPr lang="es-MX" sz="900" dirty="0"/>
          </a:p>
          <a:p>
            <a:pPr marL="12700" marR="5080">
              <a:lnSpc>
                <a:spcPct val="111100"/>
              </a:lnSpc>
              <a:spcBef>
                <a:spcPts val="100"/>
              </a:spcBef>
              <a:tabLst>
                <a:tab pos="339725" algn="l"/>
              </a:tabLst>
            </a:pPr>
            <a:endParaRPr lang="es-MX" sz="900" dirty="0"/>
          </a:p>
          <a:p>
            <a:pPr marL="12700" marR="5080">
              <a:lnSpc>
                <a:spcPct val="111100"/>
              </a:lnSpc>
              <a:spcBef>
                <a:spcPts val="100"/>
              </a:spcBef>
              <a:tabLst>
                <a:tab pos="339725" algn="l"/>
              </a:tabLst>
            </a:pPr>
            <a:endParaRPr lang="es-MX" sz="900" dirty="0"/>
          </a:p>
          <a:p>
            <a:pPr marL="12700" marR="5080">
              <a:lnSpc>
                <a:spcPct val="111100"/>
              </a:lnSpc>
              <a:spcBef>
                <a:spcPts val="100"/>
              </a:spcBef>
              <a:tabLst>
                <a:tab pos="339725" algn="l"/>
              </a:tabLst>
            </a:pPr>
            <a:endParaRPr lang="es-MX" sz="900" dirty="0"/>
          </a:p>
          <a:p>
            <a:pPr marL="12700" marR="5080">
              <a:lnSpc>
                <a:spcPct val="111100"/>
              </a:lnSpc>
              <a:spcBef>
                <a:spcPts val="100"/>
              </a:spcBef>
              <a:tabLst>
                <a:tab pos="339725" algn="l"/>
              </a:tabLst>
            </a:pPr>
            <a:r>
              <a:rPr lang="es-MX" sz="900" dirty="0"/>
              <a:t>Has equipo con integrantes de tu comunidad universitaria e integra un comité de contraloría que te permita realizar acciones de control, vigilancia y evaluación sobre el cumplimiento de metas del programa: así como la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31" name="object 9"/>
          <p:cNvSpPr txBox="1"/>
          <p:nvPr/>
        </p:nvSpPr>
        <p:spPr>
          <a:xfrm>
            <a:off x="6111620" y="312929"/>
            <a:ext cx="1819275" cy="987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s-MX" sz="1200" b="1" spc="-14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s-MX" sz="1200" b="1" spc="-14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s-MX" sz="1200" b="1" spc="-14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s-MX" sz="1200" b="1" spc="-14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40" dirty="0">
                <a:latin typeface="Arial"/>
                <a:cs typeface="Arial"/>
              </a:rPr>
              <a:t>¿</a:t>
            </a:r>
            <a:r>
              <a:rPr sz="1200" spc="-140" dirty="0" err="1">
                <a:latin typeface="Arial"/>
                <a:cs typeface="Arial"/>
              </a:rPr>
              <a:t>Cómo</a:t>
            </a:r>
            <a:r>
              <a:rPr sz="1200" spc="-140" dirty="0">
                <a:latin typeface="Arial"/>
                <a:cs typeface="Arial"/>
              </a:rPr>
              <a:t> </a:t>
            </a:r>
            <a:r>
              <a:rPr lang="es-MX" sz="1200" spc="-140" dirty="0">
                <a:latin typeface="Arial"/>
                <a:cs typeface="Arial"/>
              </a:rPr>
              <a:t> </a:t>
            </a:r>
            <a:r>
              <a:rPr sz="1200" spc="-25" dirty="0" err="1">
                <a:latin typeface="Arial"/>
                <a:cs typeface="Arial"/>
              </a:rPr>
              <a:t>te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105" dirty="0" err="1">
                <a:latin typeface="Arial"/>
                <a:cs typeface="Arial"/>
              </a:rPr>
              <a:t>puedes</a:t>
            </a:r>
            <a:r>
              <a:rPr sz="1200" spc="-215" dirty="0">
                <a:latin typeface="Arial"/>
                <a:cs typeface="Arial"/>
              </a:rPr>
              <a:t> </a:t>
            </a:r>
            <a:r>
              <a:rPr lang="es-MX" sz="1200" spc="-215" dirty="0">
                <a:latin typeface="Arial"/>
                <a:cs typeface="Arial"/>
              </a:rPr>
              <a:t> </a:t>
            </a:r>
            <a:r>
              <a:rPr sz="1200" spc="-100" dirty="0" err="1">
                <a:latin typeface="Arial"/>
                <a:cs typeface="Arial"/>
              </a:rPr>
              <a:t>organizar</a:t>
            </a:r>
            <a:r>
              <a:rPr sz="1200" spc="-100" dirty="0">
                <a:latin typeface="Arial"/>
                <a:cs typeface="Arial"/>
              </a:rPr>
              <a:t>?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3" name="object 10"/>
          <p:cNvSpPr txBox="1"/>
          <p:nvPr/>
        </p:nvSpPr>
        <p:spPr>
          <a:xfrm>
            <a:off x="6097216" y="2916795"/>
            <a:ext cx="2764396" cy="927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  <a:spcBef>
                <a:spcPts val="100"/>
              </a:spcBef>
              <a:tabLst>
                <a:tab pos="339725" algn="l"/>
              </a:tabLst>
            </a:pPr>
            <a:r>
              <a:rPr lang="es-MX" sz="900" dirty="0"/>
              <a:t>correcta aplicación de los recursos asignados al programa. Tu como beneficiario del programa al convertirte en supervisor y vigilante del apoyo, contribuyes a que las acciones que realizan los ejecutores se desarrollen con eficiencia, transparencia y honestidad, para generar una cultura de rendición de cuentas.</a:t>
            </a:r>
            <a:endParaRPr sz="900" dirty="0">
              <a:latin typeface="Carlito"/>
              <a:cs typeface="Carlito"/>
            </a:endParaRPr>
          </a:p>
        </p:txBody>
      </p:sp>
      <p:pic>
        <p:nvPicPr>
          <p:cNvPr id="32" name="Picture 2">
            <a:extLst>
              <a:ext uri="{FF2B5EF4-FFF2-40B4-BE49-F238E27FC236}">
                <a16:creationId xmlns:a16="http://schemas.microsoft.com/office/drawing/2014/main" id="{5504D087-5282-4761-BF9D-7E9392900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37" y="210102"/>
            <a:ext cx="593726" cy="595313"/>
          </a:xfrm>
          <a:prstGeom prst="rect">
            <a:avLst/>
          </a:prstGeom>
          <a:solidFill>
            <a:srgbClr val="F34D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D564AF63-4B5B-4498-AFC1-B5548D1E2BB9}"/>
              </a:ext>
            </a:extLst>
          </p:cNvPr>
          <p:cNvPicPr/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789" y="281539"/>
            <a:ext cx="9810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6070BAF0-D0A6-43E2-81E7-1F8265D35338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7" t="1733" r="68752" b="87200"/>
          <a:stretch/>
        </p:blipFill>
        <p:spPr>
          <a:xfrm>
            <a:off x="1890063" y="46463"/>
            <a:ext cx="941832" cy="75895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5B712A2-67F9-442C-B1DA-208C7C52FCE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36673" y="217903"/>
            <a:ext cx="597460" cy="597460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1AB52F66-8506-479C-A78A-14A476EA3982}"/>
              </a:ext>
            </a:extLst>
          </p:cNvPr>
          <p:cNvPicPr/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43" y="254695"/>
            <a:ext cx="9810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6FAA4960-78E5-4F12-869C-CFE60C4BBEE0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7" t="1733" r="68752" b="87200"/>
          <a:stretch/>
        </p:blipFill>
        <p:spPr>
          <a:xfrm>
            <a:off x="4966628" y="100364"/>
            <a:ext cx="941832" cy="758952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9763CC87-95C1-4D36-9945-376090D41D0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75827" y="925252"/>
            <a:ext cx="2511223" cy="999842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877E7D7D-9C3A-4AF2-8879-82A586F65FF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8573" y="217903"/>
            <a:ext cx="597460" cy="597460"/>
          </a:xfrm>
          <a:prstGeom prst="rect">
            <a:avLst/>
          </a:prstGeom>
        </p:spPr>
      </p:pic>
      <p:pic>
        <p:nvPicPr>
          <p:cNvPr id="43" name="Imagen 42">
            <a:extLst>
              <a:ext uri="{FF2B5EF4-FFF2-40B4-BE49-F238E27FC236}">
                <a16:creationId xmlns:a16="http://schemas.microsoft.com/office/drawing/2014/main" id="{4043F92E-BA29-43EB-BB87-173CDEDF2964}"/>
              </a:ext>
            </a:extLst>
          </p:cNvPr>
          <p:cNvPicPr/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843" y="281540"/>
            <a:ext cx="9810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Imagen 43">
            <a:extLst>
              <a:ext uri="{FF2B5EF4-FFF2-40B4-BE49-F238E27FC236}">
                <a16:creationId xmlns:a16="http://schemas.microsoft.com/office/drawing/2014/main" id="{C474C977-5F32-48A9-A2A2-C9E37556D94A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7" t="1733" r="68752" b="87200"/>
          <a:stretch/>
        </p:blipFill>
        <p:spPr>
          <a:xfrm>
            <a:off x="7984705" y="137156"/>
            <a:ext cx="941832" cy="758952"/>
          </a:xfrm>
          <a:prstGeom prst="rect">
            <a:avLst/>
          </a:prstGeom>
        </p:spPr>
      </p:pic>
      <p:pic>
        <p:nvPicPr>
          <p:cNvPr id="2050" name="Picture 2" descr="Planificar Y Organizar, Ilustración De Estrategia ...">
            <a:extLst>
              <a:ext uri="{FF2B5EF4-FFF2-40B4-BE49-F238E27FC236}">
                <a16:creationId xmlns:a16="http://schemas.microsoft.com/office/drawing/2014/main" id="{66049459-0577-453E-B599-296E684D8C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960" y="1522319"/>
            <a:ext cx="1376730" cy="113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EF5EA30-92ED-4CB5-97C2-B9A798C023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167412"/>
              </p:ext>
            </p:extLst>
          </p:nvPr>
        </p:nvGraphicFramePr>
        <p:xfrm>
          <a:off x="6387353" y="4052460"/>
          <a:ext cx="2521323" cy="914400"/>
        </p:xfrm>
        <a:graphic>
          <a:graphicData uri="http://schemas.openxmlformats.org/drawingml/2006/table">
            <a:tbl>
              <a:tblPr/>
              <a:tblGrid>
                <a:gridCol w="2521323">
                  <a:extLst>
                    <a:ext uri="{9D8B030D-6E8A-4147-A177-3AD203B41FA5}">
                      <a16:colId xmlns:a16="http://schemas.microsoft.com/office/drawing/2014/main" val="1511487046"/>
                    </a:ext>
                  </a:extLst>
                </a:gridCol>
              </a:tblGrid>
              <a:tr h="88395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Acude con el responsable de Contraloría Social.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385339"/>
                  </a:ext>
                </a:extLst>
              </a:tr>
            </a:tbl>
          </a:graphicData>
        </a:graphic>
      </p:graphicFrame>
      <p:pic>
        <p:nvPicPr>
          <p:cNvPr id="2054" name="Picture 6" descr="Contraloria Social PFCE">
            <a:extLst>
              <a:ext uri="{FF2B5EF4-FFF2-40B4-BE49-F238E27FC236}">
                <a16:creationId xmlns:a16="http://schemas.microsoft.com/office/drawing/2014/main" id="{C2F3DC0F-97A3-469B-90A6-48E1D164C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069" y="5106502"/>
            <a:ext cx="2083890" cy="142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Imagen 46" descr="Acciones de Contraloría Social con enfoque en Blindaje Electoral 2018 |  Secretaría de la Función Pública | Gobierno | gob.mx">
            <a:extLst>
              <a:ext uri="{FF2B5EF4-FFF2-40B4-BE49-F238E27FC236}">
                <a16:creationId xmlns:a16="http://schemas.microsoft.com/office/drawing/2014/main" id="{6C5845A2-0B86-4ECA-B3A0-5A83D31B7BD3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865" y="2461098"/>
            <a:ext cx="777450" cy="7782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80318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516</TotalTime>
  <Words>903</Words>
  <Application>Microsoft Office PowerPoint</Application>
  <PresentationFormat>Carta (216 x 279 mm)</PresentationFormat>
  <Paragraphs>108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Algerian</vt:lpstr>
      <vt:lpstr>Arial</vt:lpstr>
      <vt:lpstr>Calibri</vt:lpstr>
      <vt:lpstr>Calibri Light</vt:lpstr>
      <vt:lpstr>Carlito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UTNC</dc:creator>
  <cp:lastModifiedBy>UTNC</cp:lastModifiedBy>
  <cp:revision>37</cp:revision>
  <cp:lastPrinted>2023-10-09T15:40:31Z</cp:lastPrinted>
  <dcterms:created xsi:type="dcterms:W3CDTF">2020-11-30T15:22:58Z</dcterms:created>
  <dcterms:modified xsi:type="dcterms:W3CDTF">2023-10-12T19:12:13Z</dcterms:modified>
</cp:coreProperties>
</file>