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8" r:id="rId2"/>
    <p:sldId id="256" r:id="rId3"/>
    <p:sldId id="262" r:id="rId4"/>
    <p:sldId id="264" r:id="rId5"/>
    <p:sldId id="316" r:id="rId6"/>
    <p:sldId id="306" r:id="rId7"/>
    <p:sldId id="307" r:id="rId8"/>
    <p:sldId id="260" r:id="rId9"/>
    <p:sldId id="271" r:id="rId10"/>
    <p:sldId id="266" r:id="rId11"/>
    <p:sldId id="261" r:id="rId12"/>
    <p:sldId id="305" r:id="rId13"/>
    <p:sldId id="310" r:id="rId14"/>
    <p:sldId id="274" r:id="rId15"/>
    <p:sldId id="275" r:id="rId16"/>
    <p:sldId id="276" r:id="rId17"/>
    <p:sldId id="270" r:id="rId18"/>
    <p:sldId id="267" r:id="rId19"/>
    <p:sldId id="268" r:id="rId20"/>
    <p:sldId id="269" r:id="rId21"/>
    <p:sldId id="273" r:id="rId22"/>
    <p:sldId id="280" r:id="rId23"/>
    <p:sldId id="285" r:id="rId24"/>
    <p:sldId id="282" r:id="rId25"/>
    <p:sldId id="287" r:id="rId26"/>
    <p:sldId id="288" r:id="rId27"/>
    <p:sldId id="308" r:id="rId28"/>
    <p:sldId id="278" r:id="rId29"/>
    <p:sldId id="314" r:id="rId30"/>
    <p:sldId id="292" r:id="rId31"/>
    <p:sldId id="279" r:id="rId32"/>
    <p:sldId id="300" r:id="rId33"/>
    <p:sldId id="302" r:id="rId34"/>
    <p:sldId id="299" r:id="rId35"/>
    <p:sldId id="317" r:id="rId36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NC" initials="U" lastIdx="2" clrIdx="0">
    <p:extLst>
      <p:ext uri="{19B8F6BF-5375-455C-9EA6-DF929625EA0E}">
        <p15:presenceInfo xmlns:p15="http://schemas.microsoft.com/office/powerpoint/2012/main" userId="UTN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73C5"/>
    <a:srgbClr val="F8CF7F"/>
    <a:srgbClr val="F2AB00"/>
    <a:srgbClr val="D8A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92910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15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13EC72-5D85-564F-8C10-A3CA7CB915D3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0F0DE7-A816-C942-8D2D-AC6BE14351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55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4072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12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544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292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885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589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890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738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9446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329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8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023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44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853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6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57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467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14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960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F0DE7-A816-C942-8D2D-AC6BE143519D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435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42B9F-F990-F64E-BE96-37379B023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D1A991-9F1C-304C-AD44-44DD28C84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7EAC7-15F6-D44A-BEB5-2F8E0A30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D42A84-896C-934E-9E2E-6F23B5BF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025975-05B7-5E47-A3CE-4334D83F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79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B06D8-B045-7A46-963C-01C61826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DB3369-67A6-5448-B132-48EA4E20E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08322-0F43-CB45-941F-5E67C7C6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21026-DECC-8E45-A680-A66A9655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3D1E28-7548-B046-88ED-C9BD4693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665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A585FC-A851-5143-BA00-24667E51E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0BF67F-7144-2043-99C5-A3AEB74F7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EC88FE-19B1-3C4E-8001-F1D5CF9D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4D2131-659D-0A43-A0E1-CC16A887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E8E5A8-CE1F-F54D-BD78-331E5CB9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21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5B53B-A9D7-AF41-98B0-BC3E8A7B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88C0E4-5D64-7C43-B86B-4BD9EE2D8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B5A194-0351-404B-9D9D-73FF2452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E96A33-714A-2844-8869-3E8F8881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436B1E-D26D-B74C-8480-BA8A74AC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359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1FD2B-DBC8-5B48-8EDA-DF3A62AF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EC27C-0356-CE45-AC05-0F2EDA64F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4265B9-B682-F145-AA4A-46175767B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D1321A-9402-5047-9201-84C11E86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3DEC22-8DA0-9647-B8CB-09989915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819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B0A2D-DA31-9E4D-B144-374E30A3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03B207-B910-D644-8AC4-B3227163A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17CF6B-A8B1-7B46-993E-787B7E403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BA3210-CEF6-8F42-BDFD-DF68D36E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E76D54-16AC-584E-9E39-A7D6685C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7941E9-0D4D-1D49-928A-ECF914FC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35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1CA7D-BC55-9E40-817C-FE547DD9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68FFEE-BAD2-6740-9C46-DD2E9999F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20E366-778C-D243-A4FB-ECC9750CA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90F3FB-FBC0-F64F-BA6E-23FBD3976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AAC099-34A6-F149-96EC-109D7A18C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AE568E-4456-FD40-B8B2-AA802F14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6BA3A90-FA4B-9D45-8A82-A099836E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8485CA-8512-A94F-8BC1-0622D350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625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C0910-B026-074B-8572-4F21077D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D120DC-E449-9B41-91FB-12E1CA8C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35E88A-847C-0047-B2DC-99AB8A05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8A51E-BA60-D746-BE62-A669DBF7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155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2B849-A803-8041-ABA2-116C7768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CEE8D4-B5FC-7243-8F47-44149AC7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56CC65-6D17-C143-9514-B5A4EE84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48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C98D36-744F-7146-A8B0-C60691EB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7B97F8-84B4-E84F-AAAE-BF6B0979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3EDBF2-995D-134A-985E-10D27F3BA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5AB7D0-66BC-FF4F-9324-2A254A74F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58A38F-FFA3-C341-BB7C-D6936E8B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CFA760-5249-C04C-BC9F-06F5F52D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69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C0F17-83A3-3E42-B74C-C6A818DA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A55241-CE78-704D-9F2C-63EF431B6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83317-B739-A147-B41C-58121939E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597F97-A0CB-0346-9C2D-B9C57107B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8367F2-0AB7-1948-9160-5ADFE12F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558AB9-52B9-F446-BC0B-E47A95EC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07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8A891A-F214-5D4B-8686-5C374E59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D58C3D-1F9C-DC42-84D9-914A0545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8DA43D-C3A5-F64F-B119-BA8DE806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F228-740B-524E-8AA4-594481051B14}" type="datetimeFigureOut">
              <a:rPr lang="es-MX" smtClean="0"/>
              <a:t>23/09/2024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A21DF8-D840-F044-948E-1F8C80C8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059323-F4AF-1247-AB21-ECEB186CC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D999-9E76-4742-85C5-8917F47F35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84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1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em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.jpeg"/><Relationship Id="rId5" Type="http://schemas.openxmlformats.org/officeDocument/2006/relationships/image" Target="../media/image33.png"/><Relationship Id="rId15" Type="http://schemas.openxmlformats.org/officeDocument/2006/relationships/image" Target="../media/image41.emf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uridico_utnc@hotmail.com" TargetMode="Externa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C5B6584-0BE8-0D48-B464-3CEE60195A0A}"/>
              </a:ext>
            </a:extLst>
          </p:cNvPr>
          <p:cNvSpPr txBox="1">
            <a:spLocks/>
          </p:cNvSpPr>
          <p:nvPr/>
        </p:nvSpPr>
        <p:spPr>
          <a:xfrm>
            <a:off x="1648683" y="2558152"/>
            <a:ext cx="891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MX" dirty="0">
                <a:latin typeface="Berlin Sans FB Demi" panose="020E0802020502020306" pitchFamily="34" charset="0"/>
              </a:rPr>
              <a:t>CONTRALORÍA SOCIAL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C6FE7D4-EEB5-F04A-94F1-8384CC6C2AAB}"/>
              </a:ext>
            </a:extLst>
          </p:cNvPr>
          <p:cNvSpPr txBox="1">
            <a:spLocks/>
          </p:cNvSpPr>
          <p:nvPr/>
        </p:nvSpPr>
        <p:spPr>
          <a:xfrm>
            <a:off x="3250475" y="3441158"/>
            <a:ext cx="4918166" cy="62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CAPACITACIÓN DEL COMITÉ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0220D30-FFFB-2748-B44B-C1951B9CB098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E08E98A1-1D48-4EA7-BF05-8F8191EF8E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3" y="69426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59AB7F-A4E3-4667-8945-7D071C248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pic>
        <p:nvPicPr>
          <p:cNvPr id="1026" name="Picture 2" descr="Cómo capacitar a tu equipo para tener éxito? | Mente Profesional">
            <a:extLst>
              <a:ext uri="{FF2B5EF4-FFF2-40B4-BE49-F238E27FC236}">
                <a16:creationId xmlns:a16="http://schemas.microsoft.com/office/drawing/2014/main" id="{46C65CB7-BB3B-415D-A750-76007818A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83" y="4063092"/>
            <a:ext cx="4487158" cy="22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7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44BD40C-C5F6-794D-935F-B78B139BE702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A1D88-EE0F-6E4E-B606-025BF419F1ED}"/>
              </a:ext>
            </a:extLst>
          </p:cNvPr>
          <p:cNvSpPr txBox="1"/>
          <p:nvPr/>
        </p:nvSpPr>
        <p:spPr>
          <a:xfrm>
            <a:off x="0" y="1478156"/>
            <a:ext cx="6433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4400"/>
            </a:lvl1pPr>
          </a:lstStyle>
          <a:p>
            <a:r>
              <a:rPr lang="es-MX" dirty="0">
                <a:latin typeface="Berlin Sans FB Demi" panose="020E0802020502020306" pitchFamily="34" charset="0"/>
              </a:rPr>
              <a:t>Estructura Organizativa: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9693AF17-6FCE-D443-A366-88B399BE03D5}"/>
              </a:ext>
            </a:extLst>
          </p:cNvPr>
          <p:cNvGrpSpPr/>
          <p:nvPr/>
        </p:nvGrpSpPr>
        <p:grpSpPr>
          <a:xfrm>
            <a:off x="5772504" y="1980550"/>
            <a:ext cx="5288966" cy="3819129"/>
            <a:chOff x="5456620" y="2169316"/>
            <a:chExt cx="5288966" cy="3819129"/>
          </a:xfrm>
        </p:grpSpPr>
        <p:sp>
          <p:nvSpPr>
            <p:cNvPr id="2" name="Rectángulo redondeado 1">
              <a:extLst>
                <a:ext uri="{FF2B5EF4-FFF2-40B4-BE49-F238E27FC236}">
                  <a16:creationId xmlns:a16="http://schemas.microsoft.com/office/drawing/2014/main" id="{A132E3C6-80DE-1743-90F7-7D127862ED98}"/>
                </a:ext>
              </a:extLst>
            </p:cNvPr>
            <p:cNvSpPr/>
            <p:nvPr/>
          </p:nvSpPr>
          <p:spPr>
            <a:xfrm>
              <a:off x="9137768" y="3091050"/>
              <a:ext cx="1602970" cy="91162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400" b="1" dirty="0">
                  <a:solidFill>
                    <a:srgbClr val="C00000"/>
                  </a:solidFill>
                </a:rPr>
                <a:t>Otros Actores Interesados (CPC ́s, OSC, etc.) </a:t>
              </a:r>
            </a:p>
          </p:txBody>
        </p:sp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id="{A5ED6D6F-8DE6-7A45-A10E-A2F93F1CA752}"/>
                </a:ext>
              </a:extLst>
            </p:cNvPr>
            <p:cNvSpPr/>
            <p:nvPr/>
          </p:nvSpPr>
          <p:spPr>
            <a:xfrm>
              <a:off x="5456620" y="4395173"/>
              <a:ext cx="1593273" cy="91162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400" b="1" dirty="0">
                  <a:solidFill>
                    <a:srgbClr val="C00000"/>
                  </a:solidFill>
                </a:rPr>
                <a:t>Organizaciones Sociales y Civiles e Instituciones académicas </a:t>
              </a:r>
            </a:p>
          </p:txBody>
        </p:sp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id="{780FC844-1F4C-8841-B793-B3F2BFE1C209}"/>
                </a:ext>
              </a:extLst>
            </p:cNvPr>
            <p:cNvSpPr/>
            <p:nvPr/>
          </p:nvSpPr>
          <p:spPr>
            <a:xfrm>
              <a:off x="7350534" y="5076816"/>
              <a:ext cx="1593273" cy="91162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400" b="1" dirty="0">
                  <a:solidFill>
                    <a:srgbClr val="C00000"/>
                  </a:solidFill>
                </a:rPr>
                <a:t>Órganos de Control (OIC y OEC) </a:t>
              </a:r>
            </a:p>
          </p:txBody>
        </p:sp>
        <p:sp>
          <p:nvSpPr>
            <p:cNvPr id="12" name="Rectángulo redondeado 11">
              <a:extLst>
                <a:ext uri="{FF2B5EF4-FFF2-40B4-BE49-F238E27FC236}">
                  <a16:creationId xmlns:a16="http://schemas.microsoft.com/office/drawing/2014/main" id="{84905E08-1180-DF4F-B399-BA7C7747F8EA}"/>
                </a:ext>
              </a:extLst>
            </p:cNvPr>
            <p:cNvSpPr/>
            <p:nvPr/>
          </p:nvSpPr>
          <p:spPr>
            <a:xfrm>
              <a:off x="9142616" y="4395172"/>
              <a:ext cx="1602970" cy="9116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rgbClr val="C00000"/>
                  </a:solidFill>
                </a:rPr>
                <a:t>Instancias Normativas</a:t>
              </a:r>
            </a:p>
          </p:txBody>
        </p:sp>
        <p:sp>
          <p:nvSpPr>
            <p:cNvPr id="13" name="Rectángulo redondeado 12">
              <a:extLst>
                <a:ext uri="{FF2B5EF4-FFF2-40B4-BE49-F238E27FC236}">
                  <a16:creationId xmlns:a16="http://schemas.microsoft.com/office/drawing/2014/main" id="{90FE9891-2713-9141-B084-B0A48D63784A}"/>
                </a:ext>
              </a:extLst>
            </p:cNvPr>
            <p:cNvSpPr/>
            <p:nvPr/>
          </p:nvSpPr>
          <p:spPr>
            <a:xfrm>
              <a:off x="7345195" y="2169316"/>
              <a:ext cx="1593273" cy="91162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rgbClr val="C00000"/>
                  </a:solidFill>
                </a:rPr>
                <a:t>Instancias Ejecutoras</a:t>
              </a:r>
            </a:p>
          </p:txBody>
        </p:sp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6559BE10-5510-1646-8411-EE2B421C1973}"/>
                </a:ext>
              </a:extLst>
            </p:cNvPr>
            <p:cNvSpPr/>
            <p:nvPr/>
          </p:nvSpPr>
          <p:spPr>
            <a:xfrm>
              <a:off x="5461023" y="3091050"/>
              <a:ext cx="1593273" cy="91162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b="1" dirty="0">
                  <a:solidFill>
                    <a:srgbClr val="C00000"/>
                  </a:solidFill>
                </a:rPr>
                <a:t>Secretaria de la funcion publica</a:t>
              </a:r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C1225B76-710A-C842-8DF8-DA7670C7B9F4}"/>
                </a:ext>
              </a:extLst>
            </p:cNvPr>
            <p:cNvCxnSpPr>
              <a:stCxn id="3" idx="0"/>
              <a:endCxn id="13" idx="2"/>
            </p:cNvCxnSpPr>
            <p:nvPr/>
          </p:nvCxnSpPr>
          <p:spPr>
            <a:xfrm flipH="1" flipV="1">
              <a:off x="8141832" y="3080945"/>
              <a:ext cx="492" cy="46720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B7DFF2B9-4F3A-CC4E-B51C-89400916CE71}"/>
                </a:ext>
              </a:extLst>
            </p:cNvPr>
            <p:cNvCxnSpPr>
              <a:cxnSpLocks/>
              <a:stCxn id="3" idx="2"/>
              <a:endCxn id="10" idx="0"/>
            </p:cNvCxnSpPr>
            <p:nvPr/>
          </p:nvCxnSpPr>
          <p:spPr>
            <a:xfrm>
              <a:off x="8142324" y="4504110"/>
              <a:ext cx="4847" cy="57270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762AE3F9-471A-174F-8267-399B03308DA3}"/>
                </a:ext>
              </a:extLst>
            </p:cNvPr>
            <p:cNvCxnSpPr>
              <a:cxnSpLocks/>
              <a:stCxn id="14" idx="3"/>
              <a:endCxn id="12" idx="1"/>
            </p:cNvCxnSpPr>
            <p:nvPr/>
          </p:nvCxnSpPr>
          <p:spPr>
            <a:xfrm>
              <a:off x="7054296" y="3546865"/>
              <a:ext cx="2088320" cy="130412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DC0C9BF4-789C-A847-A77B-D3FED74B5A49}"/>
                </a:ext>
              </a:extLst>
            </p:cNvPr>
            <p:cNvCxnSpPr>
              <a:cxnSpLocks/>
              <a:stCxn id="9" idx="3"/>
              <a:endCxn id="2" idx="1"/>
            </p:cNvCxnSpPr>
            <p:nvPr/>
          </p:nvCxnSpPr>
          <p:spPr>
            <a:xfrm flipV="1">
              <a:off x="7049893" y="3546865"/>
              <a:ext cx="2087875" cy="130412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BD2750CC-5A8A-344F-A751-D400CDBA275B}"/>
                </a:ext>
              </a:extLst>
            </p:cNvPr>
            <p:cNvSpPr/>
            <p:nvPr/>
          </p:nvSpPr>
          <p:spPr>
            <a:xfrm>
              <a:off x="7532032" y="3548147"/>
              <a:ext cx="1220584" cy="9559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1400" b="1" dirty="0"/>
                <a:t>Poblacion Beneficiaria</a:t>
              </a:r>
            </a:p>
          </p:txBody>
        </p:sp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78EAAE3-4A63-5E41-83AB-EA9CF4C741E2}"/>
              </a:ext>
            </a:extLst>
          </p:cNvPr>
          <p:cNvSpPr txBox="1"/>
          <p:nvPr/>
        </p:nvSpPr>
        <p:spPr>
          <a:xfrm>
            <a:off x="-51264" y="5532631"/>
            <a:ext cx="6147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Las personas son el punto crucial de la Contraloría Social, pues son quienes operan e implementan las acciones de vigilancia</a:t>
            </a:r>
          </a:p>
          <a:p>
            <a:r>
              <a:rPr lang="es-MX" dirty="0"/>
              <a:t>y reportan irregularidades ante las dependencias correspondientes. </a:t>
            </a:r>
          </a:p>
          <a:p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DC75C9C-5E9D-466B-A5C9-815A99715A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2" y="45448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3E6D803-D046-4155-BC78-4FD1A93E1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pic>
        <p:nvPicPr>
          <p:cNvPr id="2052" name="Picture 4" descr="El momento ideal para capacitar a tus equipos de trabajo | CEImx">
            <a:extLst>
              <a:ext uri="{FF2B5EF4-FFF2-40B4-BE49-F238E27FC236}">
                <a16:creationId xmlns:a16="http://schemas.microsoft.com/office/drawing/2014/main" id="{42D30A24-EFEA-4AA3-AD75-3522D21E0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3" y="2858622"/>
            <a:ext cx="4745957" cy="252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2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BB79823-56C9-5A48-A237-8FB89162FD9F}"/>
              </a:ext>
            </a:extLst>
          </p:cNvPr>
          <p:cNvSpPr/>
          <p:nvPr/>
        </p:nvSpPr>
        <p:spPr>
          <a:xfrm>
            <a:off x="1860465" y="2326997"/>
            <a:ext cx="8612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b="1" dirty="0"/>
          </a:p>
          <a:p>
            <a:pPr algn="just"/>
            <a:endParaRPr lang="es-MX" sz="24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44BD40C-C5F6-794D-935F-B78B139BE702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1FF7631C-36AE-5647-9480-9EB982B07834}"/>
              </a:ext>
            </a:extLst>
          </p:cNvPr>
          <p:cNvSpPr txBox="1"/>
          <p:nvPr/>
        </p:nvSpPr>
        <p:spPr>
          <a:xfrm>
            <a:off x="1860465" y="2973328"/>
            <a:ext cx="850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b="1"/>
            </a:lvl1pPr>
          </a:lstStyle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439942-191F-E44E-9A04-6F5269A1C727}"/>
              </a:ext>
            </a:extLst>
          </p:cNvPr>
          <p:cNvSpPr txBox="1"/>
          <p:nvPr/>
        </p:nvSpPr>
        <p:spPr>
          <a:xfrm>
            <a:off x="1860465" y="361965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b="1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05ADECB-ED41-3F4A-8B76-6E169B73073E}"/>
              </a:ext>
            </a:extLst>
          </p:cNvPr>
          <p:cNvSpPr txBox="1"/>
          <p:nvPr/>
        </p:nvSpPr>
        <p:spPr>
          <a:xfrm>
            <a:off x="1860465" y="4207801"/>
            <a:ext cx="861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BE2BAA1-6F1D-0949-BC13-3DBE750F9CDB}"/>
              </a:ext>
            </a:extLst>
          </p:cNvPr>
          <p:cNvSpPr txBox="1"/>
          <p:nvPr/>
        </p:nvSpPr>
        <p:spPr>
          <a:xfrm>
            <a:off x="1860465" y="493363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b="1" dirty="0"/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AA184B-7E23-4E45-AAFD-2B2A994CA131}"/>
              </a:ext>
            </a:extLst>
          </p:cNvPr>
          <p:cNvSpPr txBox="1"/>
          <p:nvPr/>
        </p:nvSpPr>
        <p:spPr>
          <a:xfrm>
            <a:off x="1860465" y="5362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00BA285-5DEA-4209-A4A7-FD33366F21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3" y="40086"/>
            <a:ext cx="2183130" cy="1276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86556D3-C4B8-4F25-B2E0-C3F5789CD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85649"/>
              </p:ext>
            </p:extLst>
          </p:nvPr>
        </p:nvGraphicFramePr>
        <p:xfrm>
          <a:off x="520994" y="1507003"/>
          <a:ext cx="7337131" cy="725384"/>
        </p:xfrm>
        <a:graphic>
          <a:graphicData uri="http://schemas.openxmlformats.org/drawingml/2006/table">
            <a:tbl>
              <a:tblPr/>
              <a:tblGrid>
                <a:gridCol w="7337131">
                  <a:extLst>
                    <a:ext uri="{9D8B030D-6E8A-4147-A177-3AD203B41FA5}">
                      <a16:colId xmlns:a16="http://schemas.microsoft.com/office/drawing/2014/main" val="4235604918"/>
                    </a:ext>
                  </a:extLst>
                </a:gridCol>
              </a:tblGrid>
              <a:tr h="725384">
                <a:tc>
                  <a:txBody>
                    <a:bodyPr/>
                    <a:lstStyle/>
                    <a:p>
                      <a:r>
                        <a:rPr lang="es-MX" sz="2800" b="1" u="sng" dirty="0">
                          <a:latin typeface="+mn-lt"/>
                        </a:rPr>
                        <a:t>Características del Comité de Contraloría Social</a:t>
                      </a:r>
                      <a:endParaRPr lang="es-MX" sz="28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294271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194B56D-0BAE-47F7-A5FC-1541B855C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17585"/>
              </p:ext>
            </p:extLst>
          </p:nvPr>
        </p:nvGraphicFramePr>
        <p:xfrm>
          <a:off x="1010093" y="2232387"/>
          <a:ext cx="6714682" cy="4206240"/>
        </p:xfrm>
        <a:graphic>
          <a:graphicData uri="http://schemas.openxmlformats.org/drawingml/2006/table">
            <a:tbl>
              <a:tblPr/>
              <a:tblGrid>
                <a:gridCol w="6714682">
                  <a:extLst>
                    <a:ext uri="{9D8B030D-6E8A-4147-A177-3AD203B41FA5}">
                      <a16:colId xmlns:a16="http://schemas.microsoft.com/office/drawing/2014/main" val="2052895659"/>
                    </a:ext>
                  </a:extLst>
                </a:gridCol>
              </a:tblGrid>
              <a:tr h="4060129">
                <a:tc>
                  <a:txBody>
                    <a:bodyPr/>
                    <a:lstStyle/>
                    <a:p>
                      <a:pPr algn="just"/>
                      <a:r>
                        <a:rPr lang="es-MX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Deberá́ de contar con las siguientes:</a:t>
                      </a:r>
                    </a:p>
                    <a:p>
                      <a:pPr algn="just"/>
                      <a:endParaRPr lang="es-MX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Nombre del Comité́ de CS del PSODE U006 2024 de la Instancia Ejecutora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MX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Vigencia: Un año, con posibilidad de renovación de dos años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MX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Integrantes del Comité́: Deberán ser elegidos mediante una convocatoria publica abierta entre los miembros de la comunidad estudiantil, académica y administrativa de la IE.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MX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Número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integrantes: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Serán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mínimo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UNO y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máximo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los que se quieran integrar. (Promover mismo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número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hombres y mujeres.)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201629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2974C72-83E5-461B-895F-FB8CF9BB1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pic>
        <p:nvPicPr>
          <p:cNvPr id="3074" name="Picture 2" descr="Cómo definir, seleccionar y capacitar a tu equipo de trabajo?">
            <a:extLst>
              <a:ext uri="{FF2B5EF4-FFF2-40B4-BE49-F238E27FC236}">
                <a16:creationId xmlns:a16="http://schemas.microsoft.com/office/drawing/2014/main" id="{17CE874E-8B1A-4922-8964-3AEDD13DF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11" y="2149311"/>
            <a:ext cx="3535052" cy="396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92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E6288-AF8B-4A95-A2D7-70C47B5F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0"/>
            <a:ext cx="7210425" cy="1085849"/>
          </a:xfrm>
        </p:spPr>
        <p:txBody>
          <a:bodyPr>
            <a:normAutofit/>
          </a:bodyPr>
          <a:lstStyle/>
          <a:p>
            <a:r>
              <a:rPr lang="es-MX" sz="3600" b="1" u="sng" dirty="0">
                <a:latin typeface="+mn-lt"/>
              </a:rPr>
              <a:t>Fecha de Actividades de Seguimiento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74CD4C-FBB0-4B1B-83ED-773F70CE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491"/>
            <a:ext cx="10515600" cy="517236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3500" dirty="0">
              <a:ln>
                <a:noFill/>
              </a:ln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525FDC5-5B0F-4557-8004-9579F814B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79695"/>
              </p:ext>
            </p:extLst>
          </p:nvPr>
        </p:nvGraphicFramePr>
        <p:xfrm>
          <a:off x="952501" y="3086100"/>
          <a:ext cx="4929826" cy="3200399"/>
        </p:xfrm>
        <a:graphic>
          <a:graphicData uri="http://schemas.openxmlformats.org/drawingml/2006/table">
            <a:tbl>
              <a:tblPr/>
              <a:tblGrid>
                <a:gridCol w="4929826">
                  <a:extLst>
                    <a:ext uri="{9D8B030D-6E8A-4147-A177-3AD203B41FA5}">
                      <a16:colId xmlns:a16="http://schemas.microsoft.com/office/drawing/2014/main" val="2355300585"/>
                    </a:ext>
                  </a:extLst>
                </a:gridCol>
              </a:tblGrid>
              <a:tr h="3200399">
                <a:tc>
                  <a:txBody>
                    <a:bodyPr/>
                    <a:lstStyle/>
                    <a:p>
                      <a:pPr algn="just"/>
                      <a:endParaRPr lang="es-MX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MX" sz="4400" b="0" dirty="0"/>
                        <a:t>De AGOSTO al 31  de DICIEMBRE del 2024.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627410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81852AC-3604-491B-8196-81995628CD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3" y="9525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75F841-817E-4242-9E06-9919D30A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829" y="1784324"/>
            <a:ext cx="895351" cy="7412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A0EE565-DBBC-4FE4-A6F4-A79860AEE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pic>
        <p:nvPicPr>
          <p:cNvPr id="4098" name="Picture 2" descr="Vector gratuito plantilla de calendario de pared blanco y rojo 2024 programar eventos vector">
            <a:extLst>
              <a:ext uri="{FF2B5EF4-FFF2-40B4-BE49-F238E27FC236}">
                <a16:creationId xmlns:a16="http://schemas.microsoft.com/office/drawing/2014/main" id="{A48524A3-E677-4B3D-9C16-AB2FB29BF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9711"/>
            <a:ext cx="59626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844727A0-59B3-4D11-9F8E-FCE6E3E1D344}"/>
              </a:ext>
            </a:extLst>
          </p:cNvPr>
          <p:cNvSpPr/>
          <p:nvPr/>
        </p:nvSpPr>
        <p:spPr>
          <a:xfrm>
            <a:off x="11147589" y="4412922"/>
            <a:ext cx="320512" cy="2733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74BE58-616A-4921-B0A4-1AFD1C605B86}"/>
              </a:ext>
            </a:extLst>
          </p:cNvPr>
          <p:cNvSpPr/>
          <p:nvPr/>
        </p:nvSpPr>
        <p:spPr>
          <a:xfrm>
            <a:off x="6991940" y="5393132"/>
            <a:ext cx="320512" cy="2733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20C0BC-9222-4E8E-9E15-2E9E348DE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329" y="5393132"/>
            <a:ext cx="365792" cy="3109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7D0D8D-B8A2-4F2C-A435-69508864C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9102" y="5393132"/>
            <a:ext cx="365792" cy="3109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7A729C5-B9CD-4BDF-8009-FD4593C20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1359" y="5374358"/>
            <a:ext cx="36579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9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CE19D71-DE68-481B-B3FB-ED8E58412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76379"/>
              </p:ext>
            </p:extLst>
          </p:nvPr>
        </p:nvGraphicFramePr>
        <p:xfrm>
          <a:off x="1066800" y="1590675"/>
          <a:ext cx="5743575" cy="1341120"/>
        </p:xfrm>
        <a:graphic>
          <a:graphicData uri="http://schemas.openxmlformats.org/drawingml/2006/table">
            <a:tbl>
              <a:tblPr/>
              <a:tblGrid>
                <a:gridCol w="5743575">
                  <a:extLst>
                    <a:ext uri="{9D8B030D-6E8A-4147-A177-3AD203B41FA5}">
                      <a16:colId xmlns:a16="http://schemas.microsoft.com/office/drawing/2014/main" val="2076311396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>
                          <a:latin typeface="Berlin Sans FB Demi" panose="020E0802020502020306" pitchFamily="34" charset="0"/>
                        </a:rPr>
                        <a:t>ACTIVIDADES DEL COMITÉ DE CONTRALORÍA SOCIAL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34985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7937D6-4C7F-4C5C-A008-9D944531E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71686"/>
              </p:ext>
            </p:extLst>
          </p:nvPr>
        </p:nvGraphicFramePr>
        <p:xfrm>
          <a:off x="733425" y="2847975"/>
          <a:ext cx="10582275" cy="3931920"/>
        </p:xfrm>
        <a:graphic>
          <a:graphicData uri="http://schemas.openxmlformats.org/drawingml/2006/table">
            <a:tbl>
              <a:tblPr/>
              <a:tblGrid>
                <a:gridCol w="10582275">
                  <a:extLst>
                    <a:ext uri="{9D8B030D-6E8A-4147-A177-3AD203B41FA5}">
                      <a16:colId xmlns:a16="http://schemas.microsoft.com/office/drawing/2014/main" val="3211105557"/>
                    </a:ext>
                  </a:extLst>
                </a:gridCol>
              </a:tblGrid>
              <a:tr h="3724275">
                <a:tc>
                  <a:txBody>
                    <a:bodyPr/>
                    <a:lstStyle/>
                    <a:p>
                      <a:r>
                        <a:rPr lang="es-MX" dirty="0"/>
                        <a:t>Los Compromisos del Comité́ de CS son los siguientes:</a:t>
                      </a:r>
                    </a:p>
                    <a:p>
                      <a:endParaRPr lang="es-MX" dirty="0"/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Tomar la capacitación para realizar las actividades de CS por parte del RCS de las IES,</a:t>
                      </a:r>
                      <a:endParaRPr lang="es-MX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Solicitar al RCS de la IE la información pública relacionada con la operación del Programa,</a:t>
                      </a:r>
                      <a:endParaRPr lang="es-MX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El RCS en la Instancia Ejecutora deberá realizar reuniones con los beneficiarios de los programas federales, con la participación de los integrantes de los Comités, a fin de promover que realicen actividades de contraloría social, así como de que expresen sus necesidades, opiniones, quejas, denuncias y peticiones relacionadas con los programas federales.</a:t>
                      </a:r>
                      <a:endParaRPr lang="es-MX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Registrar en el informe(s) el(los) resultado(s) de las actividades de contraloría social realizadas, así como dar seguimiento, en su caso, a los mismos; </a:t>
                      </a:r>
                      <a:endParaRPr lang="es-MX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Supervisar que se apliquen correctamente los recursos al 100% y que se haya adquirido lo que se autorizó comprar en el anexo de ejecución del convenio de apoyo y levantar minutas.</a:t>
                      </a:r>
                      <a:endParaRPr lang="es-MX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23850"/>
                      <a:r>
                        <a:rPr lang="es-ES" sz="1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MX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418582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AF475FE-758E-4262-8EA6-7F55C0F01E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53" y="40086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58D9D7-2196-4A9F-A8B0-8FCB2983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1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4EEB126-7264-684F-85D5-D76EB501DC50}"/>
              </a:ext>
            </a:extLst>
          </p:cNvPr>
          <p:cNvSpPr/>
          <p:nvPr/>
        </p:nvSpPr>
        <p:spPr>
          <a:xfrm>
            <a:off x="1705495" y="2469424"/>
            <a:ext cx="8760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documentos normativos de la Contraloría Social son para planear, operar y dar seguimiento a las actividades de Contraloría Social 2024, para generar acciones de seguimiento, supervisión y vigilancia a los recursos autorizados al programa presupuestal U006 “Subsidios para organismos Estatales Descentralizados” del ejercicio fiscal 2024. Así mismo, éstos son elaborados por la Instancia Normativa.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6545D6E-6CEC-0C47-9947-444F16C408FF}"/>
              </a:ext>
            </a:extLst>
          </p:cNvPr>
          <p:cNvSpPr txBox="1">
            <a:spLocks/>
          </p:cNvSpPr>
          <p:nvPr/>
        </p:nvSpPr>
        <p:spPr>
          <a:xfrm>
            <a:off x="5547" y="1362204"/>
            <a:ext cx="8577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4400"/>
            </a:lvl1pPr>
          </a:lstStyle>
          <a:p>
            <a:r>
              <a:rPr lang="es-MX" dirty="0">
                <a:latin typeface="Berlin Sans FB Demi" panose="020E0802020502020306" pitchFamily="34" charset="0"/>
              </a:rPr>
              <a:t>Documentos de Contraloría Social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FD37758-EBAF-C144-A108-3E8415E00761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92D02A26-A97A-41B4-8164-1227EA04E9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99" y="43352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FF1E73B-DA60-4930-838C-1B4FC6C93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660AB69-00D2-4F22-840B-E962681AF329}"/>
              </a:ext>
            </a:extLst>
          </p:cNvPr>
          <p:cNvSpPr/>
          <p:nvPr/>
        </p:nvSpPr>
        <p:spPr>
          <a:xfrm>
            <a:off x="2139885" y="5484859"/>
            <a:ext cx="2271859" cy="1225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Esquema de la Contraloría Social.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96F66241-9906-4172-94A3-6152EDFBD57D}"/>
              </a:ext>
            </a:extLst>
          </p:cNvPr>
          <p:cNvSpPr/>
          <p:nvPr/>
        </p:nvSpPr>
        <p:spPr>
          <a:xfrm>
            <a:off x="4790388" y="5409458"/>
            <a:ext cx="2271859" cy="1225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Guía Operativa de la Contraloría Social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B905C29-8ECF-4CC2-AF82-97202325E84B}"/>
              </a:ext>
            </a:extLst>
          </p:cNvPr>
          <p:cNvSpPr/>
          <p:nvPr/>
        </p:nvSpPr>
        <p:spPr>
          <a:xfrm>
            <a:off x="7676561" y="5455052"/>
            <a:ext cx="2271859" cy="1225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Programa anual de Contraloría Social (PITCS)</a:t>
            </a:r>
          </a:p>
        </p:txBody>
      </p:sp>
    </p:spTree>
    <p:extLst>
      <p:ext uri="{BB962C8B-B14F-4D97-AF65-F5344CB8AC3E}">
        <p14:creationId xmlns:p14="http://schemas.microsoft.com/office/powerpoint/2010/main" val="281945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524494-97BE-0B46-B12F-231D6F5DB64A}"/>
              </a:ext>
            </a:extLst>
          </p:cNvPr>
          <p:cNvSpPr/>
          <p:nvPr/>
        </p:nvSpPr>
        <p:spPr>
          <a:xfrm>
            <a:off x="257696" y="2529711"/>
            <a:ext cx="6001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 rector para planear, operar y dar seguimiento a las actividades de CS, para generar acciones de seguimiento, supervisión y vigilancia.</a:t>
            </a:r>
          </a:p>
          <a:p>
            <a:pPr algn="just"/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Estrategia para realizar las actividades de promoción, de acuerdo a las características de cada programa federal de desarrollo social, que debe realizar y coordinar la dependencia o entidad de la Administración PúblicaFederal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027D9B6-6B6B-C045-A052-523AAE43A251}"/>
              </a:ext>
            </a:extLst>
          </p:cNvPr>
          <p:cNvSpPr txBox="1">
            <a:spLocks/>
          </p:cNvSpPr>
          <p:nvPr/>
        </p:nvSpPr>
        <p:spPr>
          <a:xfrm>
            <a:off x="5547" y="1362204"/>
            <a:ext cx="77957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4400"/>
            </a:lvl1pPr>
          </a:lstStyle>
          <a:p>
            <a:r>
              <a:rPr lang="es-MX" dirty="0">
                <a:latin typeface="Berlin Sans FB Demi" panose="020E0802020502020306" pitchFamily="34" charset="0"/>
              </a:rPr>
              <a:t>Esquema de Contraloría Social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4B552FA-F9E7-2F41-86A2-794AA1EF2F9E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AEE312A9-231D-4F4E-893C-A3A3232386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89" y="62687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1B42B90-6A10-4EE8-891E-EADF041A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4FED3294-8932-4D7D-88A3-73FF4555A5C2}"/>
              </a:ext>
            </a:extLst>
          </p:cNvPr>
          <p:cNvSpPr/>
          <p:nvPr/>
        </p:nvSpPr>
        <p:spPr>
          <a:xfrm>
            <a:off x="6547825" y="2295429"/>
            <a:ext cx="1898591" cy="10463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Difusión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0DBA658-C4FE-49BD-A32A-DC5E81A19A5D}"/>
              </a:ext>
            </a:extLst>
          </p:cNvPr>
          <p:cNvSpPr/>
          <p:nvPr/>
        </p:nvSpPr>
        <p:spPr>
          <a:xfrm>
            <a:off x="8550111" y="2714920"/>
            <a:ext cx="754145" cy="40575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4276AB5-0182-4829-AD0A-B8616DBEF6ED}"/>
              </a:ext>
            </a:extLst>
          </p:cNvPr>
          <p:cNvSpPr/>
          <p:nvPr/>
        </p:nvSpPr>
        <p:spPr>
          <a:xfrm>
            <a:off x="9395872" y="2197630"/>
            <a:ext cx="2142536" cy="1144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Capacitación y asesoría a los C.C.S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326CE29-CB3B-48A4-A64D-4DD4F922ED28}"/>
              </a:ext>
            </a:extLst>
          </p:cNvPr>
          <p:cNvSpPr/>
          <p:nvPr/>
        </p:nvSpPr>
        <p:spPr>
          <a:xfrm>
            <a:off x="6495977" y="3899352"/>
            <a:ext cx="2002286" cy="10463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Seguimiento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A1971A9-00F6-4072-8EE7-43F38C7D7187}"/>
              </a:ext>
            </a:extLst>
          </p:cNvPr>
          <p:cNvSpPr/>
          <p:nvPr/>
        </p:nvSpPr>
        <p:spPr>
          <a:xfrm>
            <a:off x="9426013" y="3708855"/>
            <a:ext cx="2142536" cy="114416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Actividades de Coordinación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A3F2AEE3-96F3-4655-B767-385DA577AC12}"/>
              </a:ext>
            </a:extLst>
          </p:cNvPr>
          <p:cNvSpPr/>
          <p:nvPr/>
        </p:nvSpPr>
        <p:spPr>
          <a:xfrm>
            <a:off x="8568174" y="4157778"/>
            <a:ext cx="754145" cy="4191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339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3524494-97BE-0B46-B12F-231D6F5DB64A}"/>
              </a:ext>
            </a:extLst>
          </p:cNvPr>
          <p:cNvSpPr/>
          <p:nvPr/>
        </p:nvSpPr>
        <p:spPr>
          <a:xfrm>
            <a:off x="257697" y="2529711"/>
            <a:ext cx="62036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/>
              <a:t>Es un documento que interpreta el mandato de los Lineamientos para la promoción y operación de la Contraloría Social en los programas federales de desarrollo social; o sea, indica como realizar las actividades de CS.</a:t>
            </a:r>
          </a:p>
          <a:p>
            <a:pPr algn="just"/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2000" dirty="0"/>
              <a:t>Éste señala los procedimientos que deberán seguir los Responsables de la CS nombrados en cada una de las universidades Tecnológicas y Politécnicas (Instancias Ejecutoras), que resultaron beneficiadas por el PSODE U006-2024, con el propósito de promover y dar seguimiento a la CS en la operación de programas.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027D9B6-6B6B-C045-A052-523AAE43A251}"/>
              </a:ext>
            </a:extLst>
          </p:cNvPr>
          <p:cNvSpPr txBox="1">
            <a:spLocks/>
          </p:cNvSpPr>
          <p:nvPr/>
        </p:nvSpPr>
        <p:spPr>
          <a:xfrm>
            <a:off x="5547" y="1362204"/>
            <a:ext cx="9620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4400"/>
            </a:lvl1pPr>
          </a:lstStyle>
          <a:p>
            <a:r>
              <a:rPr lang="es-MX" dirty="0">
                <a:latin typeface="Berlin Sans FB Demi" panose="020E0802020502020306" pitchFamily="34" charset="0"/>
              </a:rPr>
              <a:t>Guia Operativa de Contraloría Social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4B552FA-F9E7-2F41-86A2-794AA1EF2F9E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219D575-318B-5F4F-8BC7-3BE3C8987577}"/>
              </a:ext>
            </a:extLst>
          </p:cNvPr>
          <p:cNvGrpSpPr/>
          <p:nvPr/>
        </p:nvGrpSpPr>
        <p:grpSpPr>
          <a:xfrm>
            <a:off x="6777642" y="2201798"/>
            <a:ext cx="4916982" cy="4582673"/>
            <a:chOff x="6777642" y="2201798"/>
            <a:chExt cx="4916982" cy="4582673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E335EFCF-961F-F94E-B605-8E95EB857819}"/>
                </a:ext>
              </a:extLst>
            </p:cNvPr>
            <p:cNvSpPr/>
            <p:nvPr/>
          </p:nvSpPr>
          <p:spPr>
            <a:xfrm>
              <a:off x="7687194" y="2222278"/>
              <a:ext cx="1281546" cy="1205346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Sistema Informatico de Contraloria Social</a:t>
              </a: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380914D1-DA7E-5842-A77B-5CA7D6DF199C}"/>
                </a:ext>
              </a:extLst>
            </p:cNvPr>
            <p:cNvSpPr/>
            <p:nvPr/>
          </p:nvSpPr>
          <p:spPr>
            <a:xfrm>
              <a:off x="9386451" y="2201798"/>
              <a:ext cx="1281546" cy="120534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b="1" dirty="0"/>
                <a:t>Capacitacion y asesoria a Servidores Publicos, Beneficiarios y CCS</a:t>
              </a: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B2866FC-E789-D24E-826D-753B679051F4}"/>
                </a:ext>
              </a:extLst>
            </p:cNvPr>
            <p:cNvSpPr/>
            <p:nvPr/>
          </p:nvSpPr>
          <p:spPr>
            <a:xfrm>
              <a:off x="7247309" y="4934096"/>
              <a:ext cx="1281546" cy="1205346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b="1" dirty="0"/>
                <a:t>Informe del comité de Contraloria Social</a:t>
              </a: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5CAF8D22-6C9D-5848-B328-C3F3A7099123}"/>
                </a:ext>
              </a:extLst>
            </p:cNvPr>
            <p:cNvSpPr/>
            <p:nvPr/>
          </p:nvSpPr>
          <p:spPr>
            <a:xfrm>
              <a:off x="8778929" y="5579125"/>
              <a:ext cx="1281546" cy="12053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MX" sz="900" b="1" dirty="0"/>
                <a:t>COMITES DE CONTRALORIA SOCIAL</a:t>
              </a: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C3C64C32-3C38-F843-8895-357BADCC67AC}"/>
                </a:ext>
              </a:extLst>
            </p:cNvPr>
            <p:cNvSpPr/>
            <p:nvPr/>
          </p:nvSpPr>
          <p:spPr>
            <a:xfrm>
              <a:off x="6777642" y="3438209"/>
              <a:ext cx="1281546" cy="120534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Quejas y Denuncias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FCF2594E-6CB2-1E44-988B-D3D56805878A}"/>
                </a:ext>
              </a:extLst>
            </p:cNvPr>
            <p:cNvSpPr/>
            <p:nvPr/>
          </p:nvSpPr>
          <p:spPr>
            <a:xfrm>
              <a:off x="10413078" y="3296308"/>
              <a:ext cx="1281546" cy="120534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b="1" dirty="0"/>
                <a:t>Participacion de IN, IE, Organos de Vigilancia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75093F1-114E-C343-9F67-4B94DBB4DD0F}"/>
                </a:ext>
              </a:extLst>
            </p:cNvPr>
            <p:cNvSpPr/>
            <p:nvPr/>
          </p:nvSpPr>
          <p:spPr>
            <a:xfrm>
              <a:off x="10135290" y="4691030"/>
              <a:ext cx="1281546" cy="120534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900" b="1" dirty="0">
                  <a:solidFill>
                    <a:schemeClr val="tx1"/>
                  </a:solidFill>
                </a:rPr>
                <a:t>PLAN DE DIFUSION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48A6A25E-FAF7-9941-AF64-DFA506409FDA}"/>
                </a:ext>
              </a:extLst>
            </p:cNvPr>
            <p:cNvSpPr txBox="1"/>
            <p:nvPr/>
          </p:nvSpPr>
          <p:spPr>
            <a:xfrm>
              <a:off x="8212974" y="4106487"/>
              <a:ext cx="2236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000" b="1" dirty="0">
                  <a:latin typeface="Algerian" panose="04020705040A02060702" pitchFamily="82" charset="0"/>
                </a:rPr>
                <a:t>PROCEDIMIENTOS</a:t>
              </a:r>
            </a:p>
          </p:txBody>
        </p:sp>
        <p:sp>
          <p:nvSpPr>
            <p:cNvPr id="22" name="Flecha derecha 21">
              <a:extLst>
                <a:ext uri="{FF2B5EF4-FFF2-40B4-BE49-F238E27FC236}">
                  <a16:creationId xmlns:a16="http://schemas.microsoft.com/office/drawing/2014/main" id="{97254C57-DF4A-4D4B-9678-B5C093E226D4}"/>
                </a:ext>
              </a:extLst>
            </p:cNvPr>
            <p:cNvSpPr/>
            <p:nvPr/>
          </p:nvSpPr>
          <p:spPr>
            <a:xfrm>
              <a:off x="9024503" y="2210710"/>
              <a:ext cx="306185" cy="2399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Flecha derecha 22">
              <a:extLst>
                <a:ext uri="{FF2B5EF4-FFF2-40B4-BE49-F238E27FC236}">
                  <a16:creationId xmlns:a16="http://schemas.microsoft.com/office/drawing/2014/main" id="{7F04008A-16CA-2B4A-A6D4-AD95EC20706E}"/>
                </a:ext>
              </a:extLst>
            </p:cNvPr>
            <p:cNvSpPr/>
            <p:nvPr/>
          </p:nvSpPr>
          <p:spPr>
            <a:xfrm rot="2311865">
              <a:off x="10833727" y="2789936"/>
              <a:ext cx="306185" cy="2399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Flecha derecha 23">
              <a:extLst>
                <a:ext uri="{FF2B5EF4-FFF2-40B4-BE49-F238E27FC236}">
                  <a16:creationId xmlns:a16="http://schemas.microsoft.com/office/drawing/2014/main" id="{103EFDE1-6366-E941-A989-1DEE8EB24596}"/>
                </a:ext>
              </a:extLst>
            </p:cNvPr>
            <p:cNvSpPr/>
            <p:nvPr/>
          </p:nvSpPr>
          <p:spPr>
            <a:xfrm rot="5829751">
              <a:off x="11385500" y="4556245"/>
              <a:ext cx="306185" cy="2399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Flecha derecha 24">
              <a:extLst>
                <a:ext uri="{FF2B5EF4-FFF2-40B4-BE49-F238E27FC236}">
                  <a16:creationId xmlns:a16="http://schemas.microsoft.com/office/drawing/2014/main" id="{E298D2F5-A6C5-F14C-B254-388E8CE591E6}"/>
                </a:ext>
              </a:extLst>
            </p:cNvPr>
            <p:cNvSpPr/>
            <p:nvPr/>
          </p:nvSpPr>
          <p:spPr>
            <a:xfrm rot="8825662">
              <a:off x="10371142" y="6180759"/>
              <a:ext cx="306185" cy="2399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6" name="Flecha derecha 25">
              <a:extLst>
                <a:ext uri="{FF2B5EF4-FFF2-40B4-BE49-F238E27FC236}">
                  <a16:creationId xmlns:a16="http://schemas.microsoft.com/office/drawing/2014/main" id="{94484105-FFE4-0541-B9AD-55004837DD47}"/>
                </a:ext>
              </a:extLst>
            </p:cNvPr>
            <p:cNvSpPr/>
            <p:nvPr/>
          </p:nvSpPr>
          <p:spPr>
            <a:xfrm rot="12486928">
              <a:off x="8174874" y="6197431"/>
              <a:ext cx="306185" cy="2399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Flecha derecha 26">
              <a:extLst>
                <a:ext uri="{FF2B5EF4-FFF2-40B4-BE49-F238E27FC236}">
                  <a16:creationId xmlns:a16="http://schemas.microsoft.com/office/drawing/2014/main" id="{E1B996E4-65B6-DF45-BB65-99E35EA0B45B}"/>
                </a:ext>
              </a:extLst>
            </p:cNvPr>
            <p:cNvSpPr/>
            <p:nvPr/>
          </p:nvSpPr>
          <p:spPr>
            <a:xfrm rot="14624937">
              <a:off x="6901249" y="4787285"/>
              <a:ext cx="306185" cy="2399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Flecha derecha 27">
              <a:extLst>
                <a:ext uri="{FF2B5EF4-FFF2-40B4-BE49-F238E27FC236}">
                  <a16:creationId xmlns:a16="http://schemas.microsoft.com/office/drawing/2014/main" id="{EFF34EE8-5AB8-3E4B-9F29-9AAA5E3F74B7}"/>
                </a:ext>
              </a:extLst>
            </p:cNvPr>
            <p:cNvSpPr/>
            <p:nvPr/>
          </p:nvSpPr>
          <p:spPr>
            <a:xfrm rot="19073022">
              <a:off x="7233710" y="2856685"/>
              <a:ext cx="306185" cy="2399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0AA22216-AE01-4057-A4C7-EB6B1E4CE9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" y="43352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D9904B5-4F93-45E5-A42C-65473535C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7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66D993F-F280-B041-BE6C-BEB7D9407A6B}"/>
              </a:ext>
            </a:extLst>
          </p:cNvPr>
          <p:cNvSpPr txBox="1">
            <a:spLocks/>
          </p:cNvSpPr>
          <p:nvPr/>
        </p:nvSpPr>
        <p:spPr>
          <a:xfrm>
            <a:off x="5547" y="1395456"/>
            <a:ext cx="125309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4400"/>
            </a:lvl1pPr>
          </a:lstStyle>
          <a:p>
            <a:r>
              <a:rPr lang="es-MX" dirty="0">
                <a:latin typeface="Berlin Sans FB Demi" panose="020E0802020502020306" pitchFamily="34" charset="0"/>
              </a:rPr>
              <a:t>Responsable de Contraloría Social en la Instancia </a:t>
            </a:r>
          </a:p>
          <a:p>
            <a:r>
              <a:rPr lang="es-MX" dirty="0">
                <a:latin typeface="Berlin Sans FB Demi" panose="020E0802020502020306" pitchFamily="34" charset="0"/>
              </a:rPr>
              <a:t>Ejecutora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15DDAB9-5EC1-2644-BF4E-8A210903EB6A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91DC3F10-278B-A141-9DE8-558A7F761C8E}"/>
              </a:ext>
            </a:extLst>
          </p:cNvPr>
          <p:cNvSpPr/>
          <p:nvPr/>
        </p:nvSpPr>
        <p:spPr>
          <a:xfrm>
            <a:off x="6806153" y="2516957"/>
            <a:ext cx="4760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cada Instancia Ejecutora beneficiada con recursos del Programa, se deberá de nombrar a un Responsable de la Contraloría Social (RCS), el cual coadyuvará para realizar todas las actividades de planeación, promoción y operación, así como el seguimiento de la CS, en el marco de los “Lineamientos para la promoción y operación de la Contraloría Social en los programas federales de desarrollo social”.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37E675-FDF9-46DF-B593-3A51A191A9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7" y="66699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5419624-EBF7-45FE-8FB3-3FDB2D3CD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pic>
        <p:nvPicPr>
          <p:cNvPr id="4098" name="Picture 2" descr="Liderazgo y capacitación en equipo: 4 claves para lograrlo - Blog Socialab">
            <a:extLst>
              <a:ext uri="{FF2B5EF4-FFF2-40B4-BE49-F238E27FC236}">
                <a16:creationId xmlns:a16="http://schemas.microsoft.com/office/drawing/2014/main" id="{CE9F6895-3C71-4909-80E4-BD4A049CB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8" y="2870215"/>
            <a:ext cx="6109134" cy="35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6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642D1D1-EE66-464F-B9E7-102FA6E841F7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2CFB01E5-C05C-AF46-B4CD-975EC00BEB97}"/>
              </a:ext>
            </a:extLst>
          </p:cNvPr>
          <p:cNvSpPr/>
          <p:nvPr/>
        </p:nvSpPr>
        <p:spPr>
          <a:xfrm>
            <a:off x="287829" y="3067886"/>
            <a:ext cx="84322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Tomar la capacitación de la CS que la IN le proporcionará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Elaborar el PITCS y capturarlo en el SICS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Verificar que los beneficiarios del programa federal cumplan con los requisitos                      de acuerdo con la normatividad aplicable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Difundir las Actividades de CS en la página electrónica institucional, de acuerdo con el guion entregado por la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Coadyuvar para formar el Comité de Contraloría Social, registrar éste en el SICS e imprimir la constancia y entregarla al comité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Realizar los Materiales de Capacitación para los miembros del Comité, basándose en la metodología de la Capacitación elaborada por la Instancia normativa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Incorporar en el SICS los Materiales de Capacitación y realizar la distribución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Capacitar a los miembros del o los Comité(s) en materia de Contraloría Social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FA78199-B1BA-F54C-924C-249B66825BB2}"/>
              </a:ext>
            </a:extLst>
          </p:cNvPr>
          <p:cNvSpPr/>
          <p:nvPr/>
        </p:nvSpPr>
        <p:spPr>
          <a:xfrm>
            <a:off x="3" y="1380263"/>
            <a:ext cx="121078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Funciones del responsable de Contraloria Social </a:t>
            </a:r>
          </a:p>
          <a:p>
            <a:r>
              <a:rPr lang="es-MX" sz="4400" dirty="0">
                <a:latin typeface="Berlin Sans FB Demi" panose="020E0802020502020306" pitchFamily="34" charset="0"/>
              </a:rPr>
              <a:t>en la Instancia Ejecutora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996E72-8AA0-6E4F-9DAD-004EBCF5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051" y="3525431"/>
            <a:ext cx="3325090" cy="25927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BBF88E-1408-4569-8564-53D7861B5D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4" y="77880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CA09C8-8885-47BD-8297-5ED84254C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052" y="3284357"/>
            <a:ext cx="3184120" cy="27449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2CF34B5-6BFE-43D4-805D-ED250968C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CAEC004-F493-0943-AE90-8AABB0EC27FF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1C2FBA80-E319-044D-B8C3-C4276F2318A6}"/>
              </a:ext>
            </a:extLst>
          </p:cNvPr>
          <p:cNvSpPr/>
          <p:nvPr/>
        </p:nvSpPr>
        <p:spPr>
          <a:xfrm>
            <a:off x="254577" y="1784526"/>
            <a:ext cx="90473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Reportar a través del SICS la información relacionada con la planeación, promoción y operación; así como el seguimiento de las actividades de la Contraloría Social del Programa Federal Social vigente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Distribuir los Materiales de Difusión de la IN e Incorporarlos en el SICS y realizar la y difusión de éstos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Realizar la asesoría en todas las actividades de la Contraloría Social a los integrantes del CCS o beneficiarios que lo soliciten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Asesorar a los miembros del Comité en el llenado del Informe Anual del Comité de Contraloría Social y capturarlo en el 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Responder todos los requerimientos de la Instancia Normativa, de la Secretaría de la Función Pública, del Órgano Estatal de Control, o en su caso de la Auditoría Superior de la Federación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Estar al pendiente de responder en tiempo y forma todos los requerimientos de las actividades de Contraloría Social de acuerdo a las fechas establecidas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Recibir las quejas y denuncias sobre la aplicación y ejecución del Programa, recabar la información de estas y en su caso, presentarlas junto con la información recopilada al RCS de la IN, a efecto de que se tomen las medidas a que haya lugar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5DC8B7-9E15-DC4C-93FD-B9BD6A42A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694" y="1900905"/>
            <a:ext cx="2651759" cy="23101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28C7564-4332-404B-8192-AEA246A68F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7" y="66699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25AE663-B4DB-45D2-854F-5DA757D6F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8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CE1BC08-ACFB-CD40-95C7-DB6F78A67CB9}"/>
              </a:ext>
            </a:extLst>
          </p:cNvPr>
          <p:cNvSpPr txBox="1"/>
          <p:nvPr/>
        </p:nvSpPr>
        <p:spPr>
          <a:xfrm>
            <a:off x="640915" y="2715681"/>
            <a:ext cx="109101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Contraloría Social es la participación activa de los beneficiarios para supervisar y vigilar que la gestión gubernamental y el manejo de los recursos federales que reciben las Universidades Públicas, a través del PSODE U006 2024, se realicen con transparencia, eficacia y honradez.</a:t>
            </a:r>
          </a:p>
          <a:p>
            <a:pPr algn="just"/>
            <a:r>
              <a:rPr lang="es-MX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D65436-EB5E-684F-B96E-8E9182D4A43D}"/>
              </a:ext>
            </a:extLst>
          </p:cNvPr>
          <p:cNvSpPr txBox="1"/>
          <p:nvPr/>
        </p:nvSpPr>
        <p:spPr>
          <a:xfrm>
            <a:off x="-1" y="1363934"/>
            <a:ext cx="7654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4400"/>
            </a:lvl1pPr>
          </a:lstStyle>
          <a:p>
            <a:r>
              <a:rPr lang="es-MX" dirty="0">
                <a:latin typeface="Berlin Sans FB Demi" panose="020E0802020502020306" pitchFamily="34" charset="0"/>
              </a:rPr>
              <a:t>1.  Que es la Contraloría Social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E1979B9-B484-4F4B-930C-C683BD967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280" y="2095900"/>
            <a:ext cx="3482109" cy="162179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A09C3E1-326C-204F-BD1A-09A34C8A29DA}"/>
              </a:ext>
            </a:extLst>
          </p:cNvPr>
          <p:cNvCxnSpPr>
            <a:cxnSpLocks/>
          </p:cNvCxnSpPr>
          <p:nvPr/>
        </p:nvCxnSpPr>
        <p:spPr>
          <a:xfrm>
            <a:off x="138545" y="1200727"/>
            <a:ext cx="11025844" cy="166519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F821D569-4C8A-422D-935B-FD97C7B031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8" y="36152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QUÉ ES LA CONTRALORÍA SOCIAL? – CONTRALORIA">
            <a:extLst>
              <a:ext uri="{FF2B5EF4-FFF2-40B4-BE49-F238E27FC236}">
                <a16:creationId xmlns:a16="http://schemas.microsoft.com/office/drawing/2014/main" id="{394DFD80-AEBF-46ED-BD19-3CEED02CB0F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5" y="2205678"/>
            <a:ext cx="5611495" cy="162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03B5E5-F6BD-48EA-8453-0DEF1D2E6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3334" y="8325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3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C2530BC-9DB5-094C-84EF-3054863DE467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5CFD4AE0-24BE-1042-B6FF-38E4D66438C7}"/>
              </a:ext>
            </a:extLst>
          </p:cNvPr>
          <p:cNvSpPr/>
          <p:nvPr/>
        </p:nvSpPr>
        <p:spPr>
          <a:xfrm>
            <a:off x="2859578" y="1934948"/>
            <a:ext cx="85205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Recibir las quejas y denuncias que puedan dar lugar al fincamiento de responsabilidades administrativas, civiles o penales relacionadas con el Programa, así como turnarlas al Órgano Estatal de Control (OEC) y al Responsable de CS de la CGUTyP para su atención y seguimiento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Deberá de realizar reuniones con los beneficiarios del programa federal, con la participación de los integrantes del CCS, a fin de promover que realicen actividades de CS, así como que expresen sus necesidades, opiniones, quejas y denuncias y las peticiones relacionadas con el programa federal, por cada reunión levantar una minuta y subirla al SICS.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 final del ejercicio elaborar un Reporte para mejorar las actividades de la Contraloría Social para el próximo ejercicio y enviarlo a la Instancia Normativa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RCS en la IE es el responsable de subir la información de CS en el SICS y guardar todos los documentos, formatos, reportes originales.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571BBDA-BAAA-EA44-80D2-B6430DE41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" y="2025596"/>
            <a:ext cx="2651759" cy="23101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58F0E3A-A016-4673-AF25-DC51B94E8F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8" y="66699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7D5CB4-A1D8-4C32-B3F4-0462DB9C8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75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642D1D1-EE66-464F-B9E7-102FA6E841F7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8FA78199-B1BA-F54C-924C-249B66825BB2}"/>
              </a:ext>
            </a:extLst>
          </p:cNvPr>
          <p:cNvSpPr/>
          <p:nvPr/>
        </p:nvSpPr>
        <p:spPr>
          <a:xfrm>
            <a:off x="3" y="1380263"/>
            <a:ext cx="4052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latin typeface="Berlin Sans FB Demi" panose="020E0802020502020306" pitchFamily="34" charset="0"/>
              </a:rPr>
              <a:t>5. Formatos y su llenado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39071C-FD69-7C41-8A3A-E2CF0AE2F3FD}"/>
              </a:ext>
            </a:extLst>
          </p:cNvPr>
          <p:cNvSpPr/>
          <p:nvPr/>
        </p:nvSpPr>
        <p:spPr>
          <a:xfrm>
            <a:off x="3992532" y="1532470"/>
            <a:ext cx="2274322" cy="121365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000" b="1" dirty="0">
              <a:solidFill>
                <a:schemeClr val="tx1"/>
              </a:solidFill>
            </a:endParaRP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PITCS (Programa Institucional de CS)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5729B8B-B820-484A-9748-43F085903240}"/>
              </a:ext>
            </a:extLst>
          </p:cNvPr>
          <p:cNvSpPr/>
          <p:nvPr/>
        </p:nvSpPr>
        <p:spPr>
          <a:xfrm>
            <a:off x="2915555" y="2822171"/>
            <a:ext cx="2274322" cy="121365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Anexo 1</a:t>
            </a: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Acta de Constitución del Comité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0FC308-A471-064A-9FC7-060EF50C859A}"/>
              </a:ext>
            </a:extLst>
          </p:cNvPr>
          <p:cNvSpPr/>
          <p:nvPr/>
        </p:nvSpPr>
        <p:spPr>
          <a:xfrm>
            <a:off x="4797489" y="5477737"/>
            <a:ext cx="2274322" cy="121365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Cédula de quejas y/o denuncias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0357839-6635-614D-927E-73E6EEAB8705}"/>
              </a:ext>
            </a:extLst>
          </p:cNvPr>
          <p:cNvSpPr/>
          <p:nvPr/>
        </p:nvSpPr>
        <p:spPr>
          <a:xfrm>
            <a:off x="7307827" y="5477737"/>
            <a:ext cx="2274322" cy="121365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Control de Quejas y/o denuncias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A2446C4-48E6-C44E-A12D-0F5247F45308}"/>
              </a:ext>
            </a:extLst>
          </p:cNvPr>
          <p:cNvSpPr/>
          <p:nvPr/>
        </p:nvSpPr>
        <p:spPr>
          <a:xfrm>
            <a:off x="5375951" y="2822171"/>
            <a:ext cx="2274322" cy="121365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Anexo 2</a:t>
            </a: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Acta de sustitución integrante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70A86BA-717C-2A4D-811F-E6880E486B5D}"/>
              </a:ext>
            </a:extLst>
          </p:cNvPr>
          <p:cNvSpPr/>
          <p:nvPr/>
        </p:nvSpPr>
        <p:spPr>
          <a:xfrm>
            <a:off x="3821678" y="4168579"/>
            <a:ext cx="2274322" cy="121365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Anexo 3</a:t>
            </a: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Acta de Minuta de reunión.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1516863-6CAD-E548-8C9E-4B6F79A216C5}"/>
              </a:ext>
            </a:extLst>
          </p:cNvPr>
          <p:cNvSpPr/>
          <p:nvPr/>
        </p:nvSpPr>
        <p:spPr>
          <a:xfrm>
            <a:off x="6266854" y="4156462"/>
            <a:ext cx="2274322" cy="1213658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Anexo 4</a:t>
            </a:r>
          </a:p>
          <a:p>
            <a:pPr algn="ctr"/>
            <a:r>
              <a:rPr lang="es-MX" sz="2000" b="1" dirty="0">
                <a:solidFill>
                  <a:schemeClr val="tx1"/>
                </a:solidFill>
              </a:rPr>
              <a:t>Informe del Comité de Contraloría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196601B-71AA-46A8-9452-2AEE82F382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0" y="51957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53A8FE4-441A-4B46-BE41-93EE5C106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BA88CE5-0AAC-D443-AA01-0874231D818C}"/>
              </a:ext>
            </a:extLst>
          </p:cNvPr>
          <p:cNvSpPr txBox="1"/>
          <p:nvPr/>
        </p:nvSpPr>
        <p:spPr>
          <a:xfrm>
            <a:off x="7780712" y="2294313"/>
            <a:ext cx="4231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PITCS contiene las actividades de CS que deberan realizarse durante el periodo de vigilancia 2024, asi como la calendarizacion de estas.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D4A07D1-22A2-ED4D-B31C-335BF5115484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A7792B7A-F14F-2C47-89FC-00AC975B03F6}"/>
              </a:ext>
            </a:extLst>
          </p:cNvPr>
          <p:cNvSpPr/>
          <p:nvPr/>
        </p:nvSpPr>
        <p:spPr>
          <a:xfrm>
            <a:off x="3" y="1380263"/>
            <a:ext cx="1744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 PITCS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334F8C-6260-2A43-B8AF-BD72A60914FF}"/>
              </a:ext>
            </a:extLst>
          </p:cNvPr>
          <p:cNvSpPr txBox="1"/>
          <p:nvPr/>
        </p:nvSpPr>
        <p:spPr>
          <a:xfrm>
            <a:off x="7756030" y="4021931"/>
            <a:ext cx="4231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Cuentan con 30 dias naturales para subirlo en la pagina de la Universidad, en la seccion de documentos requisitados de la CS y de la CGTUyP, despues de la fecha de elaboracion.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F82753B-6F79-4406-92D9-1CE9D656E7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4" y="77880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8C7672-74E0-497D-88B1-2D81B975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63211883-27C1-4867-BBFF-638DDD1DF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13545"/>
              </p:ext>
            </p:extLst>
          </p:nvPr>
        </p:nvGraphicFramePr>
        <p:xfrm>
          <a:off x="2282890" y="2435225"/>
          <a:ext cx="5048250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1858744" imgH="6143702" progId="Excel.Sheet.12">
                  <p:embed/>
                </p:oleObj>
              </mc:Choice>
              <mc:Fallback>
                <p:oleObj name="Worksheet" r:id="rId4" imgW="11858744" imgH="614370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68DA1F0-2345-48A6-AC62-C2588E856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2890" y="2435225"/>
                        <a:ext cx="5048250" cy="317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5498D8A-E1F6-4ED2-98E9-9636EA454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75588"/>
              </p:ext>
            </p:extLst>
          </p:nvPr>
        </p:nvGraphicFramePr>
        <p:xfrm>
          <a:off x="3893270" y="2773355"/>
          <a:ext cx="323339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393">
                  <a:extLst>
                    <a:ext uri="{9D8B030D-6E8A-4147-A177-3AD203B41FA5}">
                      <a16:colId xmlns:a16="http://schemas.microsoft.com/office/drawing/2014/main" val="728401386"/>
                    </a:ext>
                  </a:extLst>
                </a:gridCol>
              </a:tblGrid>
              <a:tr h="29035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88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92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D4A07D1-22A2-ED4D-B31C-335BF5115484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BA88CE5-0AAC-D443-AA01-0874231D818C}"/>
              </a:ext>
            </a:extLst>
          </p:cNvPr>
          <p:cNvSpPr txBox="1"/>
          <p:nvPr/>
        </p:nvSpPr>
        <p:spPr>
          <a:xfrm>
            <a:off x="8053514" y="1761799"/>
            <a:ext cx="413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Nombre de la Institución: Universidad Tecnológica del Norte de Coahuila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A334F8C-6260-2A43-B8AF-BD72A60914FF}"/>
              </a:ext>
            </a:extLst>
          </p:cNvPr>
          <p:cNvSpPr txBox="1"/>
          <p:nvPr/>
        </p:nvSpPr>
        <p:spPr>
          <a:xfrm>
            <a:off x="8595357" y="4809883"/>
            <a:ext cx="3416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Aquí se van a describir los datos del </a:t>
            </a:r>
            <a:r>
              <a:rPr lang="es-MX" dirty="0" err="1"/>
              <a:t>benefico</a:t>
            </a:r>
            <a:r>
              <a:rPr lang="es-MX" dirty="0"/>
              <a:t> a vigilar.</a:t>
            </a:r>
          </a:p>
        </p:txBody>
      </p: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1CF43A77-B4EC-7241-988B-E1AD36B39812}"/>
              </a:ext>
            </a:extLst>
          </p:cNvPr>
          <p:cNvSpPr/>
          <p:nvPr/>
        </p:nvSpPr>
        <p:spPr>
          <a:xfrm>
            <a:off x="7596780" y="3115778"/>
            <a:ext cx="304489" cy="760713"/>
          </a:xfrm>
          <a:prstGeom prst="rightBrace">
            <a:avLst>
              <a:gd name="adj1" fmla="val 185984"/>
              <a:gd name="adj2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5766C8E-A3C6-2047-90D3-400A37688FD8}"/>
              </a:ext>
            </a:extLst>
          </p:cNvPr>
          <p:cNvSpPr txBox="1"/>
          <p:nvPr/>
        </p:nvSpPr>
        <p:spPr>
          <a:xfrm>
            <a:off x="538699" y="4312869"/>
            <a:ext cx="1687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Datos donde se constituye el comité.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E6C55E0-4FE5-ED49-99CE-1F268BA9C7A1}"/>
              </a:ext>
            </a:extLst>
          </p:cNvPr>
          <p:cNvCxnSpPr>
            <a:cxnSpLocks/>
          </p:cNvCxnSpPr>
          <p:nvPr/>
        </p:nvCxnSpPr>
        <p:spPr>
          <a:xfrm flipH="1">
            <a:off x="5326941" y="5286332"/>
            <a:ext cx="3354055" cy="677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5CA6877-5908-A84C-B65E-0158FDF4A860}"/>
              </a:ext>
            </a:extLst>
          </p:cNvPr>
          <p:cNvCxnSpPr>
            <a:cxnSpLocks/>
          </p:cNvCxnSpPr>
          <p:nvPr/>
        </p:nvCxnSpPr>
        <p:spPr>
          <a:xfrm flipH="1">
            <a:off x="6808054" y="2244066"/>
            <a:ext cx="1245461" cy="106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rir llave 20">
            <a:extLst>
              <a:ext uri="{FF2B5EF4-FFF2-40B4-BE49-F238E27FC236}">
                <a16:creationId xmlns:a16="http://schemas.microsoft.com/office/drawing/2014/main" id="{AE449940-C088-8749-AC30-876F52D6F87D}"/>
              </a:ext>
            </a:extLst>
          </p:cNvPr>
          <p:cNvSpPr/>
          <p:nvPr/>
        </p:nvSpPr>
        <p:spPr>
          <a:xfrm>
            <a:off x="2381621" y="4363332"/>
            <a:ext cx="435241" cy="956060"/>
          </a:xfrm>
          <a:prstGeom prst="leftBrace">
            <a:avLst>
              <a:gd name="adj1" fmla="val 8333"/>
              <a:gd name="adj2" fmla="val 50759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55AA209-317A-8D4B-B8BA-A0EF1CF9584E}"/>
              </a:ext>
            </a:extLst>
          </p:cNvPr>
          <p:cNvCxnSpPr>
            <a:cxnSpLocks/>
          </p:cNvCxnSpPr>
          <p:nvPr/>
        </p:nvCxnSpPr>
        <p:spPr>
          <a:xfrm>
            <a:off x="2599242" y="4660565"/>
            <a:ext cx="435240" cy="298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C18CFD16-63E9-494C-869B-09B07C841D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80" y="59057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07A97FF-BC6F-4127-B159-AF9AC85A8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F03C954-8CA9-4717-B7E1-77D69207A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16754"/>
              </p:ext>
            </p:extLst>
          </p:nvPr>
        </p:nvGraphicFramePr>
        <p:xfrm>
          <a:off x="161365" y="1916500"/>
          <a:ext cx="6124174" cy="701040"/>
        </p:xfrm>
        <a:graphic>
          <a:graphicData uri="http://schemas.openxmlformats.org/drawingml/2006/table">
            <a:tbl>
              <a:tblPr/>
              <a:tblGrid>
                <a:gridCol w="6124174">
                  <a:extLst>
                    <a:ext uri="{9D8B030D-6E8A-4147-A177-3AD203B41FA5}">
                      <a16:colId xmlns:a16="http://schemas.microsoft.com/office/drawing/2014/main" val="4261794613"/>
                    </a:ext>
                  </a:extLst>
                </a:gridCol>
              </a:tblGrid>
              <a:tr h="588495">
                <a:tc>
                  <a:txBody>
                    <a:bodyPr/>
                    <a:lstStyle/>
                    <a:p>
                      <a:r>
                        <a:rPr lang="es-MX" sz="2000" b="1" dirty="0"/>
                        <a:t>Anexo 1. – Acta de Constitución del comité de contraloría social.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385498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09C5B04D-B7B8-4BAB-923A-890E99D67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689" y="2787877"/>
            <a:ext cx="4323026" cy="41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7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CD4A07D1-22A2-ED4D-B31C-335BF5115484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BA88CE5-0AAC-D443-AA01-0874231D818C}"/>
              </a:ext>
            </a:extLst>
          </p:cNvPr>
          <p:cNvSpPr txBox="1"/>
          <p:nvPr/>
        </p:nvSpPr>
        <p:spPr>
          <a:xfrm>
            <a:off x="6949441" y="2357280"/>
            <a:ext cx="4873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agregan los datos de cada uno de los integrantes del comité de contraloría social, con todos los datos que se solicitan.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5766C8E-A3C6-2047-90D3-400A37688FD8}"/>
              </a:ext>
            </a:extLst>
          </p:cNvPr>
          <p:cNvSpPr txBox="1"/>
          <p:nvPr/>
        </p:nvSpPr>
        <p:spPr>
          <a:xfrm>
            <a:off x="2305331" y="6368826"/>
            <a:ext cx="437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El Tema lo van a poner tal cual de esta lista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E6C55E0-4FE5-ED49-99CE-1F268BA9C7A1}"/>
              </a:ext>
            </a:extLst>
          </p:cNvPr>
          <p:cNvCxnSpPr>
            <a:cxnSpLocks/>
          </p:cNvCxnSpPr>
          <p:nvPr/>
        </p:nvCxnSpPr>
        <p:spPr>
          <a:xfrm flipH="1">
            <a:off x="6257057" y="2870793"/>
            <a:ext cx="3325092" cy="57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CDA7A93B-372C-4548-833A-8F7E523F36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5" y="49100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24CE70E-BD19-4B30-B8E1-34915669D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55A5C4-D2A9-4D66-904E-DF8EAF6BC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20" y="1744645"/>
            <a:ext cx="5383932" cy="4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2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64334EA-EE1D-E74E-A151-1CA06BF6EC07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B01E6741-8B30-E649-B7C4-09443A75D7BE}"/>
              </a:ext>
            </a:extLst>
          </p:cNvPr>
          <p:cNvSpPr/>
          <p:nvPr/>
        </p:nvSpPr>
        <p:spPr>
          <a:xfrm>
            <a:off x="3" y="1380263"/>
            <a:ext cx="11296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Anexo 2.- </a:t>
            </a:r>
            <a:r>
              <a:rPr lang="es-MX" sz="3200" dirty="0">
                <a:latin typeface="Berlin Sans FB Demi" panose="020E0802020502020306" pitchFamily="34" charset="0"/>
              </a:rPr>
              <a:t>Acta de sustitución de un integrante del comité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91A889C-49EC-8A49-A2CF-6493E9E4E646}"/>
              </a:ext>
            </a:extLst>
          </p:cNvPr>
          <p:cNvCxnSpPr>
            <a:cxnSpLocks/>
          </p:cNvCxnSpPr>
          <p:nvPr/>
        </p:nvCxnSpPr>
        <p:spPr>
          <a:xfrm flipH="1" flipV="1">
            <a:off x="1555423" y="3780148"/>
            <a:ext cx="1192288" cy="1020117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B3038D55-AEB8-3847-82AC-3C7875605DA7}"/>
              </a:ext>
            </a:extLst>
          </p:cNvPr>
          <p:cNvCxnSpPr>
            <a:cxnSpLocks/>
          </p:cNvCxnSpPr>
          <p:nvPr/>
        </p:nvCxnSpPr>
        <p:spPr>
          <a:xfrm flipH="1">
            <a:off x="7988798" y="2918921"/>
            <a:ext cx="853544" cy="606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92DA0A26-9631-4B45-A4F2-316CA97C000F}"/>
              </a:ext>
            </a:extLst>
          </p:cNvPr>
          <p:cNvCxnSpPr>
            <a:cxnSpLocks/>
          </p:cNvCxnSpPr>
          <p:nvPr/>
        </p:nvCxnSpPr>
        <p:spPr>
          <a:xfrm flipH="1">
            <a:off x="7839270" y="5464255"/>
            <a:ext cx="764770" cy="509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206CBC44-E8AB-40D6-A025-C6975C264C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2" y="0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66E6AFD-E1D2-4EDF-AF1F-CEE6FA825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C792AB27-8E0E-4E24-90DD-D4DDCE1AB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94279"/>
              </p:ext>
            </p:extLst>
          </p:nvPr>
        </p:nvGraphicFramePr>
        <p:xfrm>
          <a:off x="430306" y="3058245"/>
          <a:ext cx="2045286" cy="914400"/>
        </p:xfrm>
        <a:graphic>
          <a:graphicData uri="http://schemas.openxmlformats.org/drawingml/2006/table">
            <a:tbl>
              <a:tblPr/>
              <a:tblGrid>
                <a:gridCol w="2045286">
                  <a:extLst>
                    <a:ext uri="{9D8B030D-6E8A-4147-A177-3AD203B41FA5}">
                      <a16:colId xmlns:a16="http://schemas.microsoft.com/office/drawing/2014/main" val="3598223434"/>
                    </a:ext>
                  </a:extLst>
                </a:gridCol>
              </a:tblGrid>
              <a:tr h="676195">
                <a:tc>
                  <a:txBody>
                    <a:bodyPr/>
                    <a:lstStyle/>
                    <a:p>
                      <a:r>
                        <a:rPr lang="es-MX" dirty="0"/>
                        <a:t>Datos del integrante a sustituir.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366479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B76ED557-94F9-457B-8CAE-B72CE5E4E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63857"/>
              </p:ext>
            </p:extLst>
          </p:nvPr>
        </p:nvGraphicFramePr>
        <p:xfrm>
          <a:off x="8446416" y="2149480"/>
          <a:ext cx="2284496" cy="944880"/>
        </p:xfrm>
        <a:graphic>
          <a:graphicData uri="http://schemas.openxmlformats.org/drawingml/2006/table">
            <a:tbl>
              <a:tblPr/>
              <a:tblGrid>
                <a:gridCol w="2284496">
                  <a:extLst>
                    <a:ext uri="{9D8B030D-6E8A-4147-A177-3AD203B41FA5}">
                      <a16:colId xmlns:a16="http://schemas.microsoft.com/office/drawing/2014/main" val="2794256401"/>
                    </a:ext>
                  </a:extLst>
                </a:gridCol>
              </a:tblGrid>
              <a:tr h="568618">
                <a:tc>
                  <a:txBody>
                    <a:bodyPr/>
                    <a:lstStyle/>
                    <a:p>
                      <a:r>
                        <a:rPr lang="es-MX" sz="1400" dirty="0"/>
                        <a:t>Nombre de la Institución: Universidad Tecnológica del Norte de Coahuila</a:t>
                      </a:r>
                    </a:p>
                    <a:p>
                      <a:endParaRPr lang="es-MX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57770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AF624CFC-7A97-45E7-9D1A-57BC8DEA7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711" y="2149704"/>
            <a:ext cx="5473944" cy="434558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C966DB04-0935-4C8E-9D3C-832E05D4E4CC}"/>
              </a:ext>
            </a:extLst>
          </p:cNvPr>
          <p:cNvSpPr/>
          <p:nvPr/>
        </p:nvSpPr>
        <p:spPr>
          <a:xfrm>
            <a:off x="8604040" y="5260157"/>
            <a:ext cx="1963407" cy="944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Datos del integrante nuevo,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62F5DD3-1AB3-45D4-A627-36E504FAB3BF}"/>
              </a:ext>
            </a:extLst>
          </p:cNvPr>
          <p:cNvSpPr/>
          <p:nvPr/>
        </p:nvSpPr>
        <p:spPr>
          <a:xfrm>
            <a:off x="320742" y="5130649"/>
            <a:ext cx="1963407" cy="944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 Escoger el motivo por el cual se sustituye.</a:t>
            </a:r>
          </a:p>
        </p:txBody>
      </p:sp>
    </p:spTree>
    <p:extLst>
      <p:ext uri="{BB962C8B-B14F-4D97-AF65-F5344CB8AC3E}">
        <p14:creationId xmlns:p14="http://schemas.microsoft.com/office/powerpoint/2010/main" val="3386278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6AD1673-DE33-7F4F-91D0-4D15E3E6BFC9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654E46EA-27A5-5648-B642-F0F601E17E74}"/>
              </a:ext>
            </a:extLst>
          </p:cNvPr>
          <p:cNvSpPr/>
          <p:nvPr/>
        </p:nvSpPr>
        <p:spPr>
          <a:xfrm>
            <a:off x="3" y="1363637"/>
            <a:ext cx="78614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Anexo 3  Minuta de la reunión.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27A56A5-62C2-8B4B-8D8D-9C9EF5D8B066}"/>
              </a:ext>
            </a:extLst>
          </p:cNvPr>
          <p:cNvSpPr/>
          <p:nvPr/>
        </p:nvSpPr>
        <p:spPr>
          <a:xfrm>
            <a:off x="8457310" y="5773226"/>
            <a:ext cx="35566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endParaRPr lang="es-MX" sz="16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DF96D25-7AB1-43B4-B614-51E04C2804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8" y="44785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08599EB-5926-4369-8C26-280B5FDFA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25EE4B0-B994-4EDC-BCD4-9DE96A1CA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05" y="2133078"/>
            <a:ext cx="4746461" cy="425986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16BE0F3-3030-4103-9E52-93C478289413}"/>
              </a:ext>
            </a:extLst>
          </p:cNvPr>
          <p:cNvSpPr/>
          <p:nvPr/>
        </p:nvSpPr>
        <p:spPr>
          <a:xfrm>
            <a:off x="5665508" y="2918747"/>
            <a:ext cx="2592372" cy="1550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Se llena el formato conforme a los datos que van solicitando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1CF2E97-0D7E-4B10-8DC6-0341B79188A6}"/>
              </a:ext>
            </a:extLst>
          </p:cNvPr>
          <p:cNvSpPr txBox="1"/>
          <p:nvPr/>
        </p:nvSpPr>
        <p:spPr>
          <a:xfrm>
            <a:off x="8531258" y="2184862"/>
            <a:ext cx="31391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Temas de la Reunión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Constituir el Comité de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Consultoria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Social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Capacitar a los integrantes del Comité de 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Supervisar la distribución y cierre del presupuesto asignado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Supervisar la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distribucion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cierre de los materiales de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capacitacion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Supervisar la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distribucion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cierre de los materiales de </a:t>
            </a:r>
            <a:r>
              <a:rPr kumimoji="0" lang="es-MX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difusion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Verificar que se hayan realizado todas las actividades programadas en el PITCS al cierre de año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Realizar el informa final del CCS y subirlo en la pagina de la Universidad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Elaborar reporte final de quejas y denuncias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Analizar los resultados y elaborar un reporte final de CS y acciones de mejora para el siguiente ejercicio fiscal.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20A1D6-01D9-49BE-9E56-395B33CB3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140" y="1962201"/>
            <a:ext cx="3828620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9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B9DDA19-B392-44D8-83DD-864154D5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F44802-0628-47F9-89FE-E3915E2B6F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8" y="44785"/>
            <a:ext cx="2183130" cy="1276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D462096-5E06-4C95-A142-FDF55B2CC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91083"/>
              </p:ext>
            </p:extLst>
          </p:nvPr>
        </p:nvGraphicFramePr>
        <p:xfrm>
          <a:off x="820131" y="3085140"/>
          <a:ext cx="3299381" cy="1737360"/>
        </p:xfrm>
        <a:graphic>
          <a:graphicData uri="http://schemas.openxmlformats.org/drawingml/2006/table">
            <a:tbl>
              <a:tblPr/>
              <a:tblGrid>
                <a:gridCol w="3299381">
                  <a:extLst>
                    <a:ext uri="{9D8B030D-6E8A-4147-A177-3AD203B41FA5}">
                      <a16:colId xmlns:a16="http://schemas.microsoft.com/office/drawing/2014/main" val="4073000182"/>
                    </a:ext>
                  </a:extLst>
                </a:gridCol>
              </a:tblGrid>
              <a:tr h="1270044">
                <a:tc>
                  <a:txBody>
                    <a:bodyPr/>
                    <a:lstStyle/>
                    <a:p>
                      <a:pPr algn="just"/>
                      <a:r>
                        <a:rPr lang="es-MX" dirty="0"/>
                        <a:t>Entre todos los integrantes del Comité de Contraloría Social realizan el llenado del informe final en la plataforma del SICS contestando las preguntas que se van solicitando.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073446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94C5ADA-7711-4570-A247-C523945A1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6979"/>
              </p:ext>
            </p:extLst>
          </p:nvPr>
        </p:nvGraphicFramePr>
        <p:xfrm>
          <a:off x="329938" y="1436914"/>
          <a:ext cx="4308050" cy="1371600"/>
        </p:xfrm>
        <a:graphic>
          <a:graphicData uri="http://schemas.openxmlformats.org/drawingml/2006/table">
            <a:tbl>
              <a:tblPr/>
              <a:tblGrid>
                <a:gridCol w="4308050">
                  <a:extLst>
                    <a:ext uri="{9D8B030D-6E8A-4147-A177-3AD203B41FA5}">
                      <a16:colId xmlns:a16="http://schemas.microsoft.com/office/drawing/2014/main" val="4074726972"/>
                    </a:ext>
                  </a:extLst>
                </a:gridCol>
              </a:tblGrid>
              <a:tr h="514831">
                <a:tc>
                  <a:txBody>
                    <a:bodyPr/>
                    <a:lstStyle/>
                    <a:p>
                      <a:pPr algn="just"/>
                      <a:r>
                        <a:rPr lang="es-MX" sz="2800" b="1" dirty="0">
                          <a:latin typeface="Berlin Sans FB" panose="020E0602020502020306" pitchFamily="34" charset="0"/>
                        </a:rPr>
                        <a:t>Anexo 4. – Informe del Comité de Contraloría Social.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262701"/>
                  </a:ext>
                </a:extLst>
              </a:tr>
            </a:tbl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18C0464-1385-44DD-B1D9-037A0D60B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16387"/>
              </p:ext>
            </p:extLst>
          </p:nvPr>
        </p:nvGraphicFramePr>
        <p:xfrm>
          <a:off x="5109328" y="1278254"/>
          <a:ext cx="6471792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144114" imgH="7391349" progId="Excel.Sheet.12">
                  <p:embed/>
                </p:oleObj>
              </mc:Choice>
              <mc:Fallback>
                <p:oleObj name="Worksheet" r:id="rId4" imgW="10144114" imgH="73913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9328" y="1278254"/>
                        <a:ext cx="6471792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F51B3C8-0319-4973-9E18-FEC15617798A}"/>
              </a:ext>
            </a:extLst>
          </p:cNvPr>
          <p:cNvSpPr txBox="1"/>
          <p:nvPr/>
        </p:nvSpPr>
        <p:spPr>
          <a:xfrm>
            <a:off x="473697" y="4979581"/>
            <a:ext cx="41642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El Responsable pondrá́ el logotipo de su Universidad, verificar que se encuentre llenado y firmado.</a:t>
            </a:r>
          </a:p>
        </p:txBody>
      </p:sp>
    </p:spTree>
    <p:extLst>
      <p:ext uri="{BB962C8B-B14F-4D97-AF65-F5344CB8AC3E}">
        <p14:creationId xmlns:p14="http://schemas.microsoft.com/office/powerpoint/2010/main" val="3226690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642D1D1-EE66-464F-B9E7-102FA6E841F7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8FA78199-B1BA-F54C-924C-249B66825BB2}"/>
              </a:ext>
            </a:extLst>
          </p:cNvPr>
          <p:cNvSpPr/>
          <p:nvPr/>
        </p:nvSpPr>
        <p:spPr>
          <a:xfrm flipH="1">
            <a:off x="184732" y="1380263"/>
            <a:ext cx="9496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>
                <a:latin typeface="Berlin Sans FB Demi" panose="020E0802020502020306" pitchFamily="34" charset="0"/>
              </a:rPr>
              <a:t>Cédula de quejas y/o denuncias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1D897BF-1A35-7E41-92BA-D06CCA20AE0C}"/>
              </a:ext>
            </a:extLst>
          </p:cNvPr>
          <p:cNvSpPr/>
          <p:nvPr/>
        </p:nvSpPr>
        <p:spPr>
          <a:xfrm>
            <a:off x="6908748" y="3155008"/>
            <a:ext cx="475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Este se llena únicamente en caso de que alguna persona, presentará alguna queja y/o denuncia.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1A8EA8-77BF-4ED3-9F5D-4B19A3C437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" y="84388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0E3203-C970-40EC-BDC4-1E24694CF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31B6F3-CDC3-4405-BBB7-831F88792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2400" y="2240608"/>
            <a:ext cx="4408936" cy="439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2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CFCBA6-B74B-46B0-874B-0EAAD44E4F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" y="84388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562201-7B76-482F-A463-472777520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142" y="0"/>
            <a:ext cx="2255716" cy="119492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C7CF7AA-4C91-411B-BC43-B047FCDE8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89456"/>
              </p:ext>
            </p:extLst>
          </p:nvPr>
        </p:nvGraphicFramePr>
        <p:xfrm>
          <a:off x="3063711" y="1545997"/>
          <a:ext cx="6099143" cy="3958147"/>
        </p:xfrm>
        <a:graphic>
          <a:graphicData uri="http://schemas.openxmlformats.org/drawingml/2006/table">
            <a:tbl>
              <a:tblPr firstRow="1" firstCol="1" bandRow="1"/>
              <a:tblGrid>
                <a:gridCol w="1027881">
                  <a:extLst>
                    <a:ext uri="{9D8B030D-6E8A-4147-A177-3AD203B41FA5}">
                      <a16:colId xmlns:a16="http://schemas.microsoft.com/office/drawing/2014/main" val="2699232356"/>
                    </a:ext>
                  </a:extLst>
                </a:gridCol>
                <a:gridCol w="598471">
                  <a:extLst>
                    <a:ext uri="{9D8B030D-6E8A-4147-A177-3AD203B41FA5}">
                      <a16:colId xmlns:a16="http://schemas.microsoft.com/office/drawing/2014/main" val="2615446553"/>
                    </a:ext>
                  </a:extLst>
                </a:gridCol>
                <a:gridCol w="950099">
                  <a:extLst>
                    <a:ext uri="{9D8B030D-6E8A-4147-A177-3AD203B41FA5}">
                      <a16:colId xmlns:a16="http://schemas.microsoft.com/office/drawing/2014/main" val="4199759608"/>
                    </a:ext>
                  </a:extLst>
                </a:gridCol>
                <a:gridCol w="729608">
                  <a:extLst>
                    <a:ext uri="{9D8B030D-6E8A-4147-A177-3AD203B41FA5}">
                      <a16:colId xmlns:a16="http://schemas.microsoft.com/office/drawing/2014/main" val="2375559363"/>
                    </a:ext>
                  </a:extLst>
                </a:gridCol>
                <a:gridCol w="669827">
                  <a:extLst>
                    <a:ext uri="{9D8B030D-6E8A-4147-A177-3AD203B41FA5}">
                      <a16:colId xmlns:a16="http://schemas.microsoft.com/office/drawing/2014/main" val="620335295"/>
                    </a:ext>
                  </a:extLst>
                </a:gridCol>
                <a:gridCol w="903171">
                  <a:extLst>
                    <a:ext uri="{9D8B030D-6E8A-4147-A177-3AD203B41FA5}">
                      <a16:colId xmlns:a16="http://schemas.microsoft.com/office/drawing/2014/main" val="1165827811"/>
                    </a:ext>
                  </a:extLst>
                </a:gridCol>
                <a:gridCol w="1220086">
                  <a:extLst>
                    <a:ext uri="{9D8B030D-6E8A-4147-A177-3AD203B41FA5}">
                      <a16:colId xmlns:a16="http://schemas.microsoft.com/office/drawing/2014/main" val="1964920685"/>
                    </a:ext>
                  </a:extLst>
                </a:gridCol>
              </a:tblGrid>
              <a:tr h="330825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 de Quejas y Denuncias</a:t>
                      </a:r>
                      <a:br>
                        <a:rPr lang="es-MX" sz="900" b="1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MX" sz="900" b="1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Atención a Quejas y Denuncias por las Instancias Ejecutoras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0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027598"/>
                  </a:ext>
                </a:extLst>
              </a:tr>
              <a:tr h="241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03786"/>
                  </a:ext>
                </a:extLst>
              </a:tr>
              <a:tr h="219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8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Programa: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 Subsidios para Organismos Descentralizados Estatales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Clave: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U006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18525"/>
                  </a:ext>
                </a:extLst>
              </a:tr>
              <a:tr h="2002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Estado: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Instancia Ejecutora: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654398"/>
                  </a:ext>
                </a:extLst>
              </a:tr>
              <a:tr h="208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 del reporte: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86991"/>
                  </a:ext>
                </a:extLst>
              </a:tr>
              <a:tr h="112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058629"/>
                  </a:ext>
                </a:extLst>
              </a:tr>
              <a:tr h="528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 de la queja o denuncia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0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quejas y denuncias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0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 de fortalecimiento de la cultura de la denuncia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0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Principales canales de recepción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0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Formato entregado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0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Principales problemáticas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0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Avances, hallazgos, obstáculos y áreas de oportunidad</a:t>
                      </a:r>
                      <a:endParaRPr lang="es-MX" sz="8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30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920940"/>
                  </a:ext>
                </a:extLst>
              </a:tr>
              <a:tr h="287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04209"/>
                  </a:ext>
                </a:extLst>
              </a:tr>
              <a:tr h="219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354504"/>
                  </a:ext>
                </a:extLst>
              </a:tr>
              <a:tr h="219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175029"/>
                  </a:ext>
                </a:extLst>
              </a:tr>
              <a:tr h="219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61727"/>
                  </a:ext>
                </a:extLst>
              </a:tr>
              <a:tr h="219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9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30510"/>
                  </a:ext>
                </a:extLst>
              </a:tr>
              <a:tr h="112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303603"/>
                  </a:ext>
                </a:extLst>
              </a:tr>
              <a:tr h="112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285495"/>
                  </a:ext>
                </a:extLst>
              </a:tr>
              <a:tr h="1546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816094"/>
                  </a:ext>
                </a:extLst>
              </a:tr>
              <a:tr h="19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490471"/>
                  </a:ext>
                </a:extLst>
              </a:tr>
              <a:tr h="315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y firma del Enlace de la Contraloría Social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>
                        <a:effectLst/>
                        <a:latin typeface="Aptos"/>
                      </a:endParaRPr>
                    </a:p>
                  </a:txBody>
                  <a:tcPr marL="32445" marR="324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7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y firma de un participante del Comité de Contraloría Social</a:t>
                      </a:r>
                      <a:endParaRPr lang="es-MX" sz="8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32445" marR="324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MX" sz="800" kern="100" dirty="0">
                        <a:effectLst/>
                        <a:latin typeface="Aptos"/>
                      </a:endParaRPr>
                    </a:p>
                  </a:txBody>
                  <a:tcPr marL="32445" marR="324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692692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9731A9D6-2E6C-45B8-804E-9A8675681C64}"/>
              </a:ext>
            </a:extLst>
          </p:cNvPr>
          <p:cNvSpPr/>
          <p:nvPr/>
        </p:nvSpPr>
        <p:spPr>
          <a:xfrm>
            <a:off x="210531" y="1878704"/>
            <a:ext cx="2592372" cy="1550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El llenado del formato se realiza por trimestre, aun cuando no exista queja o denuncia. </a:t>
            </a:r>
          </a:p>
        </p:txBody>
      </p:sp>
    </p:spTree>
    <p:extLst>
      <p:ext uri="{BB962C8B-B14F-4D97-AF65-F5344CB8AC3E}">
        <p14:creationId xmlns:p14="http://schemas.microsoft.com/office/powerpoint/2010/main" val="166306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3C7E87C-3171-0047-82F5-781C8724620E}"/>
              </a:ext>
            </a:extLst>
          </p:cNvPr>
          <p:cNvSpPr/>
          <p:nvPr/>
        </p:nvSpPr>
        <p:spPr>
          <a:xfrm>
            <a:off x="628073" y="2459504"/>
            <a:ext cx="1079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01BCBF-AA27-064A-8BD9-CEA5C194738F}"/>
              </a:ext>
            </a:extLst>
          </p:cNvPr>
          <p:cNvSpPr txBox="1"/>
          <p:nvPr/>
        </p:nvSpPr>
        <p:spPr>
          <a:xfrm>
            <a:off x="0" y="136724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>
              <a:defRPr sz="4400"/>
            </a:lvl1pPr>
          </a:lstStyle>
          <a:p>
            <a:endParaRPr lang="es-MX" dirty="0" err="1">
              <a:latin typeface="Berlin Sans FB Demi" panose="020E0802020502020306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40CCFAB-BBC3-5A4E-9F79-64C9C9B9CD6E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D297F4BD-CFA5-4808-B8CA-D3C2967DBAC0}"/>
              </a:ext>
            </a:extLst>
          </p:cNvPr>
          <p:cNvSpPr txBox="1"/>
          <p:nvPr/>
        </p:nvSpPr>
        <p:spPr>
          <a:xfrm>
            <a:off x="803563" y="2371065"/>
            <a:ext cx="48996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Son las formas de organización social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constituidas por los beneficiarios de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los programas de desarrollo social a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cargo de las dependencias y entidades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de la Administración Pública Federal,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para el seguimiento, supervisión y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vigilancia de la ejecución de dichos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programas, del cumplimiento de las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metas y acciones comprometidas en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éstos, así como de la correcta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aplicación de los recursos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Artículo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69 de la Ley General de</a:t>
            </a:r>
          </a:p>
          <a:p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Desarrollo Social.</a:t>
            </a:r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67CE4C-A839-41C6-96F5-2F069FBDB0DC}"/>
              </a:ext>
            </a:extLst>
          </p:cNvPr>
          <p:cNvSpPr txBox="1"/>
          <p:nvPr/>
        </p:nvSpPr>
        <p:spPr>
          <a:xfrm>
            <a:off x="628072" y="1918410"/>
            <a:ext cx="8856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u="sng" dirty="0"/>
              <a:t>QUE ES EL COMITÉ DE CONTRALORÍA SOCIAL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CF6E0E6-E926-4D33-834A-880A40085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275" y="2371064"/>
            <a:ext cx="5327114" cy="337051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F1C7735-A2AA-4C6C-805A-92CA164574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2" y="66699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293064C-138F-41C4-8F6A-C3FB82418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242" y="1"/>
            <a:ext cx="2183130" cy="12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33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78BA8FA-3C70-B749-B33D-46C47788B645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9C0C35E-5352-46BB-BFA0-A23F801C16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7" y="66699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6F5DC1-FCF6-40D7-B0F7-AC97F088C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D7FEA8-80A4-4586-8C4D-EAB29B3DF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75382"/>
              </p:ext>
            </p:extLst>
          </p:nvPr>
        </p:nvGraphicFramePr>
        <p:xfrm>
          <a:off x="545566" y="1590595"/>
          <a:ext cx="10258185" cy="791455"/>
        </p:xfrm>
        <a:graphic>
          <a:graphicData uri="http://schemas.openxmlformats.org/drawingml/2006/table">
            <a:tbl>
              <a:tblPr/>
              <a:tblGrid>
                <a:gridCol w="10258185">
                  <a:extLst>
                    <a:ext uri="{9D8B030D-6E8A-4147-A177-3AD203B41FA5}">
                      <a16:colId xmlns:a16="http://schemas.microsoft.com/office/drawing/2014/main" val="3032865896"/>
                    </a:ext>
                  </a:extLst>
                </a:gridCol>
              </a:tblGrid>
              <a:tr h="791455">
                <a:tc>
                  <a:txBody>
                    <a:bodyPr/>
                    <a:lstStyle/>
                    <a:p>
                      <a:pPr algn="ctr"/>
                      <a:r>
                        <a:rPr lang="es-MX" sz="3600" b="1" u="sng" dirty="0"/>
                        <a:t>Reporte de Quejas y/o Denuncias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549225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44C7609-E975-4AC8-BA22-11B4B0A2C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70814"/>
              </p:ext>
            </p:extLst>
          </p:nvPr>
        </p:nvGraphicFramePr>
        <p:xfrm>
          <a:off x="614723" y="2635624"/>
          <a:ext cx="10204396" cy="1021974"/>
        </p:xfrm>
        <a:graphic>
          <a:graphicData uri="http://schemas.openxmlformats.org/drawingml/2006/table">
            <a:tbl>
              <a:tblPr/>
              <a:tblGrid>
                <a:gridCol w="10204396">
                  <a:extLst>
                    <a:ext uri="{9D8B030D-6E8A-4147-A177-3AD203B41FA5}">
                      <a16:colId xmlns:a16="http://schemas.microsoft.com/office/drawing/2014/main" val="1159383053"/>
                    </a:ext>
                  </a:extLst>
                </a:gridCol>
              </a:tblGrid>
              <a:tr h="1021974">
                <a:tc>
                  <a:txBody>
                    <a:bodyPr/>
                    <a:lstStyle/>
                    <a:p>
                      <a:r>
                        <a:rPr lang="es-MX" dirty="0"/>
                        <a:t>referente al Control de Quejas y Denuncias de Contraloría Social para el caso del Programa Presupuestal U006 “Subsidios para Organismos Estatales Descentralizados del ejercicio fiscal 2024.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53969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5F955CE-5230-4E54-AE00-9C0535C81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82447"/>
              </p:ext>
            </p:extLst>
          </p:nvPr>
        </p:nvGraphicFramePr>
        <p:xfrm>
          <a:off x="737667" y="4095590"/>
          <a:ext cx="7307516" cy="2560320"/>
        </p:xfrm>
        <a:graphic>
          <a:graphicData uri="http://schemas.openxmlformats.org/drawingml/2006/table">
            <a:tbl>
              <a:tblPr/>
              <a:tblGrid>
                <a:gridCol w="7307516">
                  <a:extLst>
                    <a:ext uri="{9D8B030D-6E8A-4147-A177-3AD203B41FA5}">
                      <a16:colId xmlns:a16="http://schemas.microsoft.com/office/drawing/2014/main" val="1265125894"/>
                    </a:ext>
                  </a:extLst>
                </a:gridCol>
              </a:tblGrid>
              <a:tr h="2090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También que tengan presente que la información recibida, será́ revisada junto con los Órganos Internos de Control correspondientes para fortalecer la atención a quejas y denuncias.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 importante que sepan que las quejas y/o denuncias presentadas por parte de las Contralorías Sociales por cualquier medio, se compartirán con la Coordinación de Vinculación con Organizaciones Sociales y Civiles de la SFP de manera mensual a través de la </a:t>
                      </a:r>
                      <a:r>
                        <a:rPr kumimoji="0" lang="es-MX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CGUTyP</a:t>
                      </a:r>
                      <a:r>
                        <a:rPr kumimoji="0" lang="es-MX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84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30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642D1D1-EE66-464F-B9E7-102FA6E841F7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403ED6A4-30D4-0440-9157-A12AFBB6A751}"/>
              </a:ext>
            </a:extLst>
          </p:cNvPr>
          <p:cNvSpPr/>
          <p:nvPr/>
        </p:nvSpPr>
        <p:spPr>
          <a:xfrm>
            <a:off x="171796" y="3092025"/>
            <a:ext cx="2031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F0140F7-3462-4A79-B0FE-8F675B537F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44" y="62262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DE2CEC8-EF41-4C9A-8A17-1BC94F95E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873895D-AC24-4F71-B742-35E81F756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80258"/>
              </p:ext>
            </p:extLst>
          </p:nvPr>
        </p:nvGraphicFramePr>
        <p:xfrm>
          <a:off x="1743959" y="1681195"/>
          <a:ext cx="841604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041">
                  <a:extLst>
                    <a:ext uri="{9D8B030D-6E8A-4147-A177-3AD203B41FA5}">
                      <a16:colId xmlns:a16="http://schemas.microsoft.com/office/drawing/2014/main" val="1925807127"/>
                    </a:ext>
                  </a:extLst>
                </a:gridCol>
              </a:tblGrid>
              <a:tr h="718174">
                <a:tc>
                  <a:txBody>
                    <a:bodyPr/>
                    <a:lstStyle/>
                    <a:p>
                      <a:endParaRPr lang="es-MX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DIRECTORIO DE CONTRALORÍA SOCIAL U006 2024 	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51007"/>
                  </a:ext>
                </a:extLst>
              </a:tr>
              <a:tr h="28726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635617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D02F401F-464F-40FC-B583-31BC34805250}"/>
              </a:ext>
            </a:extLst>
          </p:cNvPr>
          <p:cNvSpPr txBox="1"/>
          <p:nvPr/>
        </p:nvSpPr>
        <p:spPr>
          <a:xfrm>
            <a:off x="1659117" y="3275303"/>
            <a:ext cx="4958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Atención Ciudadana en la Secretaría de la función Pública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012AB36-8464-4E5B-A21B-318C3DAE76C8}"/>
              </a:ext>
            </a:extLst>
          </p:cNvPr>
          <p:cNvCxnSpPr>
            <a:cxnSpLocks/>
          </p:cNvCxnSpPr>
          <p:nvPr/>
        </p:nvCxnSpPr>
        <p:spPr>
          <a:xfrm flipV="1">
            <a:off x="5830477" y="3585702"/>
            <a:ext cx="1300899" cy="683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AD88C57-18DD-4DFC-91A0-7C07A3875A89}"/>
              </a:ext>
            </a:extLst>
          </p:cNvPr>
          <p:cNvCxnSpPr>
            <a:cxnSpLocks/>
          </p:cNvCxnSpPr>
          <p:nvPr/>
        </p:nvCxnSpPr>
        <p:spPr>
          <a:xfrm flipV="1">
            <a:off x="5495827" y="4310884"/>
            <a:ext cx="1555422" cy="308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37B26429-BA98-4FFE-B107-2A85F4BCE59B}"/>
              </a:ext>
            </a:extLst>
          </p:cNvPr>
          <p:cNvCxnSpPr>
            <a:cxnSpLocks/>
          </p:cNvCxnSpPr>
          <p:nvPr/>
        </p:nvCxnSpPr>
        <p:spPr>
          <a:xfrm flipV="1">
            <a:off x="5269582" y="4902684"/>
            <a:ext cx="1725105" cy="25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id="{3DDC1800-38CB-4FD7-8C50-5B2108238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61322"/>
              </p:ext>
            </p:extLst>
          </p:nvPr>
        </p:nvGraphicFramePr>
        <p:xfrm>
          <a:off x="7833674" y="3307714"/>
          <a:ext cx="2243581" cy="472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581">
                  <a:extLst>
                    <a:ext uri="{9D8B030D-6E8A-4147-A177-3AD203B41FA5}">
                      <a16:colId xmlns:a16="http://schemas.microsoft.com/office/drawing/2014/main" val="1887919387"/>
                    </a:ext>
                  </a:extLst>
                </a:gridCol>
              </a:tblGrid>
              <a:tr h="472199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856946"/>
                  </a:ext>
                </a:extLst>
              </a:tr>
            </a:tbl>
          </a:graphicData>
        </a:graphic>
      </p:graphicFrame>
      <p:sp>
        <p:nvSpPr>
          <p:cNvPr id="24" name="Rectángulo 23">
            <a:extLst>
              <a:ext uri="{FF2B5EF4-FFF2-40B4-BE49-F238E27FC236}">
                <a16:creationId xmlns:a16="http://schemas.microsoft.com/office/drawing/2014/main" id="{6923176E-4CD0-4C7C-B930-05E31D042DC4}"/>
              </a:ext>
            </a:extLst>
          </p:cNvPr>
          <p:cNvSpPr/>
          <p:nvPr/>
        </p:nvSpPr>
        <p:spPr>
          <a:xfrm>
            <a:off x="7173798" y="3307714"/>
            <a:ext cx="4665776" cy="4721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En el interior de la República al 800 11 28 700 C.DMX 552000 2000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	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7FA2906-6602-40B9-82A6-89F38AFA2308}"/>
              </a:ext>
            </a:extLst>
          </p:cNvPr>
          <p:cNvSpPr/>
          <p:nvPr/>
        </p:nvSpPr>
        <p:spPr>
          <a:xfrm>
            <a:off x="7173797" y="3801195"/>
            <a:ext cx="4817097" cy="74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1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Dirección General de Denuncias e Investigaciones de la Secretaría de la Función Pública Av. Insurgentes Sur No. 1735, Piso 2 Ala Norte, Guadalupe </a:t>
            </a:r>
            <a:r>
              <a:rPr lang="es-MX" sz="1100" b="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Inn</a:t>
            </a:r>
            <a:r>
              <a:rPr lang="es-MX" sz="11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, Álvaro Obregón, CP 0120, Ciudad de México. 	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0239560-B0F3-4F43-B317-7B6491506761}"/>
              </a:ext>
            </a:extLst>
          </p:cNvPr>
          <p:cNvSpPr/>
          <p:nvPr/>
        </p:nvSpPr>
        <p:spPr>
          <a:xfrm>
            <a:off x="7173797" y="4619134"/>
            <a:ext cx="4741683" cy="557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Denuncia Ciudadana de la Corrupción (SIDEC): https//sidec.funcionpublica.gob.mx 	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F8F404BF-7907-4ADC-ACC3-77C7027D348A}"/>
              </a:ext>
            </a:extLst>
          </p:cNvPr>
          <p:cNvSpPr/>
          <p:nvPr/>
        </p:nvSpPr>
        <p:spPr>
          <a:xfrm>
            <a:off x="7173798" y="5176806"/>
            <a:ext cx="4883084" cy="44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Aplicación (App) “Denuncia Ciudadana de la Corrupción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	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104B46AD-6082-45E3-9CD0-623C9F6B5428}"/>
              </a:ext>
            </a:extLst>
          </p:cNvPr>
          <p:cNvCxnSpPr>
            <a:cxnSpLocks/>
          </p:cNvCxnSpPr>
          <p:nvPr/>
        </p:nvCxnSpPr>
        <p:spPr>
          <a:xfrm>
            <a:off x="5480639" y="5070899"/>
            <a:ext cx="1570610" cy="326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50C3064A-D4D3-413B-86F0-72CB476E8240}"/>
              </a:ext>
            </a:extLst>
          </p:cNvPr>
          <p:cNvCxnSpPr>
            <a:cxnSpLocks/>
          </p:cNvCxnSpPr>
          <p:nvPr/>
        </p:nvCxnSpPr>
        <p:spPr>
          <a:xfrm>
            <a:off x="5722070" y="5397591"/>
            <a:ext cx="1216058" cy="451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923A0B5-1129-49D2-A723-8FC5EB334C0A}"/>
              </a:ext>
            </a:extLst>
          </p:cNvPr>
          <p:cNvSpPr/>
          <p:nvPr/>
        </p:nvSpPr>
        <p:spPr>
          <a:xfrm>
            <a:off x="7173796" y="5618376"/>
            <a:ext cx="4883086" cy="6003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1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En el módulo 3 de la SFP en Av. Insurgentes Sur No. 1735, PB, Guadalupe </a:t>
            </a:r>
            <a:r>
              <a:rPr lang="es-MX" sz="1100" b="0" i="0" u="none" strike="noStrike" baseline="0" dirty="0" err="1">
                <a:solidFill>
                  <a:srgbClr val="000000"/>
                </a:solidFill>
                <a:latin typeface="Montserrat" panose="00000500000000000000" pitchFamily="2" charset="0"/>
              </a:rPr>
              <a:t>Inn</a:t>
            </a:r>
            <a:r>
              <a:rPr lang="es-MX" sz="11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 Álvaro Obregón, CP 01020, Ciudad de Méx.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Montserrat" panose="000005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5532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DB3D9F0-E2E5-734A-BC69-6E7C39959543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" name="Picture 1" descr="page84image49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84image53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84image57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84image117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84image118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3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84image142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84image146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84image172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D64340D-536F-4C0C-88EF-9A1D27C0DA42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5448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927FB0B-D74F-441D-B899-9F70E0F65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C9595C15-661C-4F80-A2C9-A262E8B7F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06469"/>
              </p:ext>
            </p:extLst>
          </p:nvPr>
        </p:nvGraphicFramePr>
        <p:xfrm>
          <a:off x="1288781" y="2342971"/>
          <a:ext cx="9659423" cy="398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550">
                  <a:extLst>
                    <a:ext uri="{9D8B030D-6E8A-4147-A177-3AD203B41FA5}">
                      <a16:colId xmlns:a16="http://schemas.microsoft.com/office/drawing/2014/main" val="3542592193"/>
                    </a:ext>
                  </a:extLst>
                </a:gridCol>
                <a:gridCol w="895373">
                  <a:extLst>
                    <a:ext uri="{9D8B030D-6E8A-4147-A177-3AD203B41FA5}">
                      <a16:colId xmlns:a16="http://schemas.microsoft.com/office/drawing/2014/main" val="471540278"/>
                    </a:ext>
                  </a:extLst>
                </a:gridCol>
                <a:gridCol w="3288500">
                  <a:extLst>
                    <a:ext uri="{9D8B030D-6E8A-4147-A177-3AD203B41FA5}">
                      <a16:colId xmlns:a16="http://schemas.microsoft.com/office/drawing/2014/main" val="317637741"/>
                    </a:ext>
                  </a:extLst>
                </a:gridCol>
              </a:tblGrid>
              <a:tr h="1983554">
                <a:tc>
                  <a:txBody>
                    <a:bodyPr/>
                    <a:lstStyle/>
                    <a:p>
                      <a:endParaRPr lang="es-MX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endParaRPr lang="es-MX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s-MX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 preguntas y/o sugerencias o, en su caso, inconformidades del programa de la Educación Media Superior y Superior, para el tipo Superior 2024. 	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Directo</a:t>
                      </a:r>
                      <a:r>
                        <a:rPr lang="pt-B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55-36-01-16-10 o </a:t>
                      </a:r>
                      <a:r>
                        <a:rPr lang="pt-BR" sz="1800" b="0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Conmutador</a:t>
                      </a:r>
                      <a:r>
                        <a:rPr lang="pt-BR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55-36-01-16-00 ext. 67153 	</a:t>
                      </a:r>
                      <a:r>
                        <a:rPr lang="es-MX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contraloríasocial.dgutyp@nube.sep.gob.mx </a:t>
                      </a:r>
                    </a:p>
                    <a:p>
                      <a:r>
                        <a:rPr lang="es-MX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quejas_denuncias.prodep@nube.sep.gob.mx 	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48612"/>
                  </a:ext>
                </a:extLst>
              </a:tr>
              <a:tr h="5129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331197"/>
                  </a:ext>
                </a:extLst>
              </a:tr>
              <a:tr h="343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Av. Universidad 1200, 3er piso Sección 22, Col. Xoco, CP. 03330 Ciudad de México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5416685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BA9AE9E-7E23-4300-AAD5-1222249BA9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5828" y="2781708"/>
            <a:ext cx="550606" cy="5211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AE9027-CF97-4E83-91AA-DA31F10A72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6499" y="3727811"/>
            <a:ext cx="707923" cy="5309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663BC2-E2D3-47C7-90EE-E4212C72EB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73356" y="5809517"/>
            <a:ext cx="629265" cy="35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2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642D1D1-EE66-464F-B9E7-102FA6E841F7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318F25A-D5AD-4B75-9C9F-0C1131258F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1" y="66699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30F729-0361-4CF5-BAAE-E3EBEF455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867CDBE-1A74-4A50-BC22-D800A609A3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05569"/>
              </p:ext>
            </p:extLst>
          </p:nvPr>
        </p:nvGraphicFramePr>
        <p:xfrm>
          <a:off x="2300140" y="2686640"/>
          <a:ext cx="7588578" cy="2016552"/>
        </p:xfrm>
        <a:graphic>
          <a:graphicData uri="http://schemas.openxmlformats.org/drawingml/2006/table">
            <a:tbl>
              <a:tblPr firstRow="1" firstCol="1" bandRow="1"/>
              <a:tblGrid>
                <a:gridCol w="4128892">
                  <a:extLst>
                    <a:ext uri="{9D8B030D-6E8A-4147-A177-3AD203B41FA5}">
                      <a16:colId xmlns:a16="http://schemas.microsoft.com/office/drawing/2014/main" val="1023918401"/>
                    </a:ext>
                  </a:extLst>
                </a:gridCol>
                <a:gridCol w="3459686">
                  <a:extLst>
                    <a:ext uri="{9D8B030D-6E8A-4147-A177-3AD203B41FA5}">
                      <a16:colId xmlns:a16="http://schemas.microsoft.com/office/drawing/2014/main" val="3378475385"/>
                    </a:ext>
                  </a:extLst>
                </a:gridCol>
              </a:tblGrid>
              <a:tr h="456955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Directorio de la Contraloría Social 2024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1200" b="1" i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el marco del PSODE 2024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843640"/>
                  </a:ext>
                </a:extLst>
              </a:tr>
              <a:tr h="1559597">
                <a:tc>
                  <a:txBody>
                    <a:bodyPr/>
                    <a:lstStyle/>
                    <a:p>
                      <a:pPr marL="180340" marR="180340" algn="just">
                        <a:lnSpc>
                          <a:spcPct val="115000"/>
                        </a:lnSpc>
                      </a:pPr>
                      <a:r>
                        <a:rPr lang="es-MX" sz="12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Lic. David Díaz Guerra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marR="180340" algn="just"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Enlace de la Contraloría Social.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Teléfono:  (01878)7826300 Extensión 105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Correo electrónico: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</a:pPr>
                      <a:r>
                        <a:rPr lang="es-MX" sz="1200" dirty="0">
                          <a:solidFill>
                            <a:srgbClr val="25528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  <a:hlinkClick r:id="rId5"/>
                        </a:rPr>
                        <a:t>juridico_utnc@hotmail.com</a:t>
                      </a: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 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340" algn="just"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Atención personal previa cita.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264485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8F1CBDF-5E7C-44E4-8E72-3CB846BC2006}"/>
              </a:ext>
            </a:extLst>
          </p:cNvPr>
          <p:cNvSpPr txBox="1"/>
          <p:nvPr/>
        </p:nvSpPr>
        <p:spPr>
          <a:xfrm>
            <a:off x="2300140" y="1970202"/>
            <a:ext cx="752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UNIVERSIDAD TECNOLÓGICA DEL NORTE DE COAHUILA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D35DDF5-87E8-4404-A5C1-C746FA236297}"/>
              </a:ext>
            </a:extLst>
          </p:cNvPr>
          <p:cNvSpPr txBox="1"/>
          <p:nvPr/>
        </p:nvSpPr>
        <p:spPr>
          <a:xfrm>
            <a:off x="3864990" y="3246690"/>
            <a:ext cx="52719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endParaRPr lang="es-ES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endParaRPr lang="es-ES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endParaRPr lang="es-ES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endParaRPr lang="es-ES" sz="1800" dirty="0">
              <a:effectLst/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endParaRPr lang="es-ES" dirty="0">
              <a:latin typeface="Arial" panose="020B0604020202020204" pitchFamily="34" charset="0"/>
              <a:ea typeface="Yu Mincho" panose="02020400000000000000" pitchFamily="18" charset="-128"/>
            </a:endParaRPr>
          </a:p>
          <a:p>
            <a:r>
              <a:rPr lang="es-ES" sz="1800" dirty="0">
                <a:effectLst/>
                <a:latin typeface="Arial" panose="020B0604020202020204" pitchFamily="34" charset="0"/>
                <a:ea typeface="Yu Mincho" panose="02020400000000000000" pitchFamily="18" charset="-128"/>
              </a:rPr>
              <a:t>Carretera 57, Km 18, Nava, Coahuila C.P. 26170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4939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642D1D1-EE66-464F-B9E7-102FA6E841F7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8FA78199-B1BA-F54C-924C-249B66825BB2}"/>
              </a:ext>
            </a:extLst>
          </p:cNvPr>
          <p:cNvSpPr/>
          <p:nvPr/>
        </p:nvSpPr>
        <p:spPr>
          <a:xfrm>
            <a:off x="3" y="1380263"/>
            <a:ext cx="1225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Berlin Sans FB Demi" panose="020E0802020502020306" pitchFamily="34" charset="0"/>
              </a:rPr>
              <a:t> </a:t>
            </a:r>
            <a:r>
              <a:rPr lang="es-MX" sz="3800" dirty="0">
                <a:latin typeface="Berlin Sans FB Demi" panose="020E0802020502020306" pitchFamily="34" charset="0"/>
              </a:rPr>
              <a:t>Mecanismos</a:t>
            </a:r>
            <a:r>
              <a:rPr lang="es-MX" sz="4000" dirty="0">
                <a:latin typeface="Berlin Sans FB Demi" panose="020E0802020502020306" pitchFamily="34" charset="0"/>
              </a:rPr>
              <a:t> para la captacion y seguimiento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516465B-4263-A846-B42A-D595C45E5A5B}"/>
              </a:ext>
            </a:extLst>
          </p:cNvPr>
          <p:cNvSpPr/>
          <p:nvPr/>
        </p:nvSpPr>
        <p:spPr>
          <a:xfrm>
            <a:off x="296487" y="2224188"/>
            <a:ext cx="57995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Importante:</a:t>
            </a:r>
          </a:p>
          <a:p>
            <a:pPr algn="just"/>
            <a:r>
              <a:rPr lang="es-MX" dirty="0"/>
              <a:t>El seguimiento se realizará por lo menos dos veces al año, el primero será un mes después de que se solicite a las Instancias Ejecutoras el inicio de las actividades de CS y el segundo al final del ejercicio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145ACEB-C6FC-431E-90F3-1570CFF0369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" y="77880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2A6103B-F25F-45EA-8B8A-AFF1A135B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4FA7E21-FBE9-4257-9E74-2D09E88B0EE8}"/>
              </a:ext>
            </a:extLst>
          </p:cNvPr>
          <p:cNvSpPr/>
          <p:nvPr/>
        </p:nvSpPr>
        <p:spPr>
          <a:xfrm>
            <a:off x="1008668" y="4040660"/>
            <a:ext cx="4722829" cy="2199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Reporte 1. </a:t>
            </a:r>
          </a:p>
          <a:p>
            <a:pPr algn="ctr"/>
            <a:r>
              <a:rPr lang="es-MX" dirty="0">
                <a:solidFill>
                  <a:schemeClr val="tx1"/>
                </a:solidFill>
              </a:rPr>
              <a:t>Relación de documentos de Contraloría Social validados en el sistema SICS.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2EF94C7-5C06-4699-8C18-B9639859482D}"/>
              </a:ext>
            </a:extLst>
          </p:cNvPr>
          <p:cNvSpPr/>
          <p:nvPr/>
        </p:nvSpPr>
        <p:spPr>
          <a:xfrm>
            <a:off x="6202836" y="4212507"/>
            <a:ext cx="5175317" cy="20280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Reporte 2 “Relación de documentos de Contraloría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en la página electrónica de la Instancia Ejecutora”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250AAD6-97F8-4EAF-A35B-DD1B0DD629B8}"/>
              </a:ext>
            </a:extLst>
          </p:cNvPr>
          <p:cNvCxnSpPr>
            <a:cxnSpLocks/>
          </p:cNvCxnSpPr>
          <p:nvPr/>
        </p:nvCxnSpPr>
        <p:spPr>
          <a:xfrm flipH="1">
            <a:off x="5253782" y="3572759"/>
            <a:ext cx="328412" cy="732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CE4818A-DE6D-4411-8F94-1C8CDB7520DE}"/>
              </a:ext>
            </a:extLst>
          </p:cNvPr>
          <p:cNvCxnSpPr>
            <a:cxnSpLocks/>
          </p:cNvCxnSpPr>
          <p:nvPr/>
        </p:nvCxnSpPr>
        <p:spPr>
          <a:xfrm>
            <a:off x="5910606" y="3467329"/>
            <a:ext cx="1690542" cy="639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9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DD97C-B28B-4575-97E3-035237AA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774"/>
          </a:xfrm>
        </p:spPr>
        <p:txBody>
          <a:bodyPr/>
          <a:lstStyle/>
          <a:p>
            <a:r>
              <a:rPr kumimoji="0" lang="es-MX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Mecanismos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para la </a:t>
            </a:r>
            <a:r>
              <a:rPr kumimoji="0" lang="es-MX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captacion</a:t>
            </a: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y seguimiento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8CA1DE-7CDA-4033-8482-832F02B40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MX" dirty="0"/>
              <a:t>Cada IE </a:t>
            </a:r>
            <a:r>
              <a:rPr lang="es-MX" dirty="0" err="1"/>
              <a:t>debera</a:t>
            </a:r>
            <a:r>
              <a:rPr lang="es-MX" dirty="0"/>
              <a:t>́ realizar en su respectiva </a:t>
            </a:r>
            <a:r>
              <a:rPr lang="es-MX" dirty="0" err="1"/>
              <a:t>página</a:t>
            </a:r>
            <a:r>
              <a:rPr lang="es-MX" dirty="0"/>
              <a:t> WEB lo siguiente.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65CBD60-DABD-4A4E-8B32-4B9F4C309F11}"/>
              </a:ext>
            </a:extLst>
          </p:cNvPr>
          <p:cNvCxnSpPr/>
          <p:nvPr/>
        </p:nvCxnSpPr>
        <p:spPr>
          <a:xfrm flipH="1">
            <a:off x="4831236" y="2863342"/>
            <a:ext cx="216816" cy="324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3980736-DC2B-4553-9630-12EC5B1BB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109" y="2885569"/>
            <a:ext cx="1272127" cy="81435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C402ABB-192B-4053-9E2D-6D0B3170D69C}"/>
              </a:ext>
            </a:extLst>
          </p:cNvPr>
          <p:cNvSpPr/>
          <p:nvPr/>
        </p:nvSpPr>
        <p:spPr>
          <a:xfrm>
            <a:off x="1640264" y="2253006"/>
            <a:ext cx="9713536" cy="5781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Ubicar una liga de acceso para consultar la información concerniente a la Contraloría Social de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PSODE 2024 U006 </a:t>
            </a: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utilizando para ello el siguiente logotipo: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29C8CE3-818B-4665-97FE-0277F47FF1EB}"/>
              </a:ext>
            </a:extLst>
          </p:cNvPr>
          <p:cNvSpPr/>
          <p:nvPr/>
        </p:nvSpPr>
        <p:spPr>
          <a:xfrm>
            <a:off x="1640264" y="3582186"/>
            <a:ext cx="9713536" cy="93325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ingresar debe estar diferenciado el ejercicio fiscal que se trate y el Programa, para estar en condiciones de diferenciarlos y consultarlos en los próximos años, como se muestra a continuación: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503BF11-5977-499A-A37F-5B4F60826193}"/>
              </a:ext>
            </a:extLst>
          </p:cNvPr>
          <p:cNvSpPr/>
          <p:nvPr/>
        </p:nvSpPr>
        <p:spPr>
          <a:xfrm>
            <a:off x="160256" y="4515438"/>
            <a:ext cx="11481847" cy="788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❑ Contraloria Social 2020 del Programa Fortalecimiento a la Excelencia Educativa 2020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❑ Contraloría Social 2019 del Programa Fortalecimiento de la Calidad Educativa 2019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88BB2A7-5770-4456-BCD8-A4D5E973E577}"/>
              </a:ext>
            </a:extLst>
          </p:cNvPr>
          <p:cNvSpPr/>
          <p:nvPr/>
        </p:nvSpPr>
        <p:spPr>
          <a:xfrm>
            <a:off x="838201" y="5599522"/>
            <a:ext cx="11049000" cy="12584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Deberán de subir la información en las Actividades de Contraloría Social en la Sección de Contraloría Social en la Página WEB de la universidad y posteriormente en el Sistema Informático de Contraloría Social (SICS), una vez que la Secretaría de la Función Pública lo indique, debido a la actualización de éste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81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C5E9E89-E492-464F-9CF9-42CAED7F7B4C}"/>
              </a:ext>
            </a:extLst>
          </p:cNvPr>
          <p:cNvSpPr txBox="1"/>
          <p:nvPr/>
        </p:nvSpPr>
        <p:spPr>
          <a:xfrm>
            <a:off x="615142" y="2399378"/>
            <a:ext cx="10831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s-MX" sz="2000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6628776-4E8E-2541-A581-3584232A98C3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1688F808-2861-49C3-8ADE-308BC2C99D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23" y="90896"/>
            <a:ext cx="2183130" cy="1276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3C8BFC1-3D54-44F4-8C1C-2382207F3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0096"/>
              </p:ext>
            </p:extLst>
          </p:nvPr>
        </p:nvGraphicFramePr>
        <p:xfrm>
          <a:off x="782425" y="2328421"/>
          <a:ext cx="11179203" cy="4206240"/>
        </p:xfrm>
        <a:graphic>
          <a:graphicData uri="http://schemas.openxmlformats.org/drawingml/2006/table">
            <a:tbl>
              <a:tblPr/>
              <a:tblGrid>
                <a:gridCol w="11179203">
                  <a:extLst>
                    <a:ext uri="{9D8B030D-6E8A-4147-A177-3AD203B41FA5}">
                      <a16:colId xmlns:a16="http://schemas.microsoft.com/office/drawing/2014/main" val="3706795595"/>
                    </a:ext>
                  </a:extLst>
                </a:gridCol>
              </a:tblGrid>
              <a:tr h="4178705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rial Narrow" panose="020B0606020202030204" pitchFamily="34" charset="0"/>
                        </a:rPr>
                        <a:t>1.- </a:t>
                      </a:r>
                      <a:r>
                        <a:rPr lang="es-MX" sz="2400" u="sng" dirty="0">
                          <a:latin typeface="Arial Narrow" panose="020B0606020202030204" pitchFamily="34" charset="0"/>
                        </a:rPr>
                        <a:t>Solicitar a la Instancia Normativa, oficina de representación federal o a las instancias ejecutoras la información pública relacionada con la operación del programa federal.</a:t>
                      </a:r>
                    </a:p>
                    <a:p>
                      <a:endParaRPr lang="es-MX" sz="180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s-MX" sz="2400" u="sng" dirty="0">
                          <a:latin typeface="Arial Narrow" panose="020B0606020202030204" pitchFamily="34" charset="0"/>
                        </a:rPr>
                        <a:t>2.- Vigilar que.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800" dirty="0">
                          <a:latin typeface="Arial Narrow" panose="020B0606020202030204" pitchFamily="34" charset="0"/>
                        </a:rPr>
                        <a:t>Se difunda información suficiente, veraz y oportuna sobre la operación del programa federal.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800" dirty="0">
                          <a:latin typeface="Arial Narrow" panose="020B0606020202030204" pitchFamily="34" charset="0"/>
                        </a:rPr>
                        <a:t>El ejercicio de los recursos públicos para los beneficios otorgados por el programa federal sea oportuno , transparente, observante de las reglas de operación y en su caso de la normativa aplicable.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800" dirty="0">
                          <a:latin typeface="Arial Narrow" panose="020B0606020202030204" pitchFamily="34" charset="0"/>
                        </a:rPr>
                        <a:t>Las personas beneficiarias del programa federal cumplan con los requisitos de acuerdo con la normativa aplicable.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800" dirty="0">
                          <a:latin typeface="Arial Narrow" panose="020B0606020202030204" pitchFamily="34" charset="0"/>
                        </a:rPr>
                        <a:t>Se cumpla con los periodos de ejecución y entrega de los beneficios.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800" dirty="0">
                          <a:latin typeface="Arial Narrow" panose="020B0606020202030204" pitchFamily="34" charset="0"/>
                        </a:rPr>
                        <a:t>Exista documentación comprobatoria del ejercicio de los recursos públicos y de la entrega de los beneficios.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800" dirty="0">
                          <a:latin typeface="Arial Narrow" panose="020B0606020202030204" pitchFamily="34" charset="0"/>
                        </a:rPr>
                        <a:t>El programa federal no se utilice con fines políticos , electorales, de promoción personal, de lucro u otros distintos al objeto del programa federal.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800" dirty="0">
                          <a:latin typeface="Arial Narrow" panose="020B0606020202030204" pitchFamily="34" charset="0"/>
                        </a:rPr>
                        <a:t>El programa federal se ejecute en un marco de igualdad entre mujeres y hombres.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1800" dirty="0">
                          <a:latin typeface="Arial Narrow" panose="020B0606020202030204" pitchFamily="34" charset="0"/>
                        </a:rPr>
                        <a:t>Las autoridades competentes den atención a las quejas y denuncias relacionadas con el programa federal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97341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6A3AB58-4770-4596-AC53-E85555490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26237"/>
              </p:ext>
            </p:extLst>
          </p:nvPr>
        </p:nvGraphicFramePr>
        <p:xfrm>
          <a:off x="723014" y="1499190"/>
          <a:ext cx="10441375" cy="706677"/>
        </p:xfrm>
        <a:graphic>
          <a:graphicData uri="http://schemas.openxmlformats.org/drawingml/2006/table">
            <a:tbl>
              <a:tblPr/>
              <a:tblGrid>
                <a:gridCol w="10441375">
                  <a:extLst>
                    <a:ext uri="{9D8B030D-6E8A-4147-A177-3AD203B41FA5}">
                      <a16:colId xmlns:a16="http://schemas.microsoft.com/office/drawing/2014/main" val="1659906690"/>
                    </a:ext>
                  </a:extLst>
                </a:gridCol>
              </a:tblGrid>
              <a:tr h="706677">
                <a:tc>
                  <a:txBody>
                    <a:bodyPr/>
                    <a:lstStyle/>
                    <a:p>
                      <a:r>
                        <a:rPr lang="es-MX" sz="3600" b="1" dirty="0"/>
                        <a:t>ACTIVIDADES DEL COMITÉ DE CONTRALORÍA SOCIAL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556654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DC1A1FB-C578-4997-B911-F7707B804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0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8F1B0-8BDD-43AB-A9BF-CD8E2780A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u="sng" dirty="0">
                <a:latin typeface="Arial Narrow" panose="020B0606020202030204" pitchFamily="34" charset="0"/>
                <a:cs typeface="Aharoni" panose="02010803020104030203" pitchFamily="2" charset="-79"/>
              </a:rPr>
              <a:t>3.- Elaborar informes de los resultados de las actividades de la contraloría social realizadas, así como dar seguimiento, en su caso, a los mismos y</a:t>
            </a:r>
          </a:p>
          <a:p>
            <a:pPr marL="0" indent="0">
              <a:buNone/>
            </a:pPr>
            <a:endParaRPr lang="es-MX" sz="2400" dirty="0">
              <a:latin typeface="Arial Narrow" panose="020B060602020203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s-MX" sz="2400" u="sng" dirty="0">
                <a:latin typeface="Arial Narrow" panose="020B0606020202030204" pitchFamily="34" charset="0"/>
                <a:cs typeface="Aharoni" panose="02010803020104030203" pitchFamily="2" charset="-79"/>
              </a:rPr>
              <a:t>4.- Recibir las quejas y denuncias sobre la aplicación y ejecución de los programas federales, recabar la información de estas y canalizarlas a las autoridades competentes para su atención.  </a:t>
            </a:r>
          </a:p>
        </p:txBody>
      </p:sp>
    </p:spTree>
    <p:extLst>
      <p:ext uri="{BB962C8B-B14F-4D97-AF65-F5344CB8AC3E}">
        <p14:creationId xmlns:p14="http://schemas.microsoft.com/office/powerpoint/2010/main" val="426201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598C5C-5A78-401E-AF67-57717538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0967"/>
            <a:ext cx="5257800" cy="797442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Berlin Sans FB Demi" panose="020E0802020502020306" pitchFamily="34" charset="0"/>
              </a:rPr>
              <a:t>Beneficios:</a:t>
            </a:r>
            <a:br>
              <a:rPr lang="es-MX" dirty="0">
                <a:latin typeface="Berlin Sans FB Demi" panose="020E0802020502020306" pitchFamily="34" charset="0"/>
              </a:rPr>
            </a:br>
            <a:endParaRPr lang="es-MX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AE5C85-0CC5-406D-B7F2-A88AB0E4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830659"/>
              </p:ext>
            </p:extLst>
          </p:nvPr>
        </p:nvGraphicFramePr>
        <p:xfrm>
          <a:off x="925033" y="1956391"/>
          <a:ext cx="10260418" cy="4061637"/>
        </p:xfrm>
        <a:graphic>
          <a:graphicData uri="http://schemas.openxmlformats.org/drawingml/2006/table">
            <a:tbl>
              <a:tblPr/>
              <a:tblGrid>
                <a:gridCol w="10260418">
                  <a:extLst>
                    <a:ext uri="{9D8B030D-6E8A-4147-A177-3AD203B41FA5}">
                      <a16:colId xmlns:a16="http://schemas.microsoft.com/office/drawing/2014/main" val="324773301"/>
                    </a:ext>
                  </a:extLst>
                </a:gridCol>
              </a:tblGrid>
              <a:tr h="40616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>
                          <a:latin typeface="Arial Narrow" panose="020B0606020202030204" pitchFamily="34" charset="0"/>
                        </a:rPr>
                        <a:t>Ciudadaniza el combate a la corrupción y a la impunidad en los programas federales de desarrollo social.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>
                          <a:latin typeface="Arial Narrow" panose="020B0606020202030204" pitchFamily="34" charset="0"/>
                        </a:rPr>
                        <a:t>Vigila las acciones gubernamentales para influir en la correcta aplicación de los recursos públicos y en la mejora de la gestión publica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>
                          <a:latin typeface="Arial Narrow" panose="020B0606020202030204" pitchFamily="34" charset="0"/>
                        </a:rPr>
                        <a:t>Inhibe el uso de los programas para fines distintos al desarrollo social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>
                          <a:latin typeface="Arial Narrow" panose="020B0606020202030204" pitchFamily="34" charset="0"/>
                        </a:rPr>
                        <a:t>Dota de herramientas a la ciudadanía y población beneficiara para identificar y denunciar posibles irregularidades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>
                          <a:latin typeface="Arial Narrow" panose="020B0606020202030204" pitchFamily="34" charset="0"/>
                        </a:rPr>
                        <a:t>Dota de herramientas a la ciudadanía y población beneficiara para identificar y denunciar posibles irregularidades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>
                          <a:latin typeface="Arial Narrow" panose="020B0606020202030204" pitchFamily="34" charset="0"/>
                        </a:rPr>
                        <a:t>Fortalece la transparencia y rendición de cuentas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s-MX" sz="2000" dirty="0">
                          <a:latin typeface="Arial Narrow" panose="020B0606020202030204" pitchFamily="34" charset="0"/>
                        </a:rPr>
                        <a:t>Permite el acercamiento entre el Gobierno y la ciudadanía e incrementa la confianza 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739519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AF80AFE-3093-4F92-980B-A50044D922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8" y="0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AF9AA8-5B54-4D76-A4D1-98E72780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5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B2F78A-D419-474E-869B-7016DC78AFB2}"/>
              </a:ext>
            </a:extLst>
          </p:cNvPr>
          <p:cNvSpPr/>
          <p:nvPr/>
        </p:nvSpPr>
        <p:spPr>
          <a:xfrm>
            <a:off x="4672981" y="1348258"/>
            <a:ext cx="2522920" cy="6861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Beneficio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1EF94F-2BCE-4000-868E-41FE4110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344" y="1604573"/>
            <a:ext cx="1438781" cy="8596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0038246-3289-4905-B4CC-FB760291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757" y="1604573"/>
            <a:ext cx="1414395" cy="8352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8AC194-03CB-4EAB-B541-F4C6710EB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273" y="2582746"/>
            <a:ext cx="3206774" cy="101202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F5F0FD3-1144-4BA6-BD5D-6643DB206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7953" y="2710337"/>
            <a:ext cx="3206774" cy="10120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A09610-9615-4A48-92DA-1A7FBC4CE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379" y="2521345"/>
            <a:ext cx="2243522" cy="152966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5D911B-A3E2-4971-8422-253315306C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438" y="4068538"/>
            <a:ext cx="1713124" cy="938865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069E2E70-C95D-4199-825A-328BDBDCA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91465"/>
              </p:ext>
            </p:extLst>
          </p:nvPr>
        </p:nvGraphicFramePr>
        <p:xfrm>
          <a:off x="3423684" y="5337544"/>
          <a:ext cx="5677787" cy="871870"/>
        </p:xfrm>
        <a:graphic>
          <a:graphicData uri="http://schemas.openxmlformats.org/drawingml/2006/table">
            <a:tbl>
              <a:tblPr/>
              <a:tblGrid>
                <a:gridCol w="5677787">
                  <a:extLst>
                    <a:ext uri="{9D8B030D-6E8A-4147-A177-3AD203B41FA5}">
                      <a16:colId xmlns:a16="http://schemas.microsoft.com/office/drawing/2014/main" val="2696924624"/>
                    </a:ext>
                  </a:extLst>
                </a:gridCol>
              </a:tblGrid>
              <a:tr h="871870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COMITÉS DE CONTRALORÍA SOCIAL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668038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F4DF7684-36A1-4885-89D9-E7CA8743BC0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9" y="71908"/>
            <a:ext cx="218313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91E6E0-8B89-4607-ABDB-A8197A2E0A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1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44BD40C-C5F6-794D-935F-B78B139BE702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F59AE857-8BC8-4E81-B5F7-33388B39BD7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2" y="66699"/>
            <a:ext cx="2183130" cy="1276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5DE4C66-2FBC-4CB0-A16B-FDDD9F153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651226"/>
              </p:ext>
            </p:extLst>
          </p:nvPr>
        </p:nvGraphicFramePr>
        <p:xfrm>
          <a:off x="287079" y="1626781"/>
          <a:ext cx="5411972" cy="797442"/>
        </p:xfrm>
        <a:graphic>
          <a:graphicData uri="http://schemas.openxmlformats.org/drawingml/2006/table">
            <a:tbl>
              <a:tblPr/>
              <a:tblGrid>
                <a:gridCol w="5411972">
                  <a:extLst>
                    <a:ext uri="{9D8B030D-6E8A-4147-A177-3AD203B41FA5}">
                      <a16:colId xmlns:a16="http://schemas.microsoft.com/office/drawing/2014/main" val="3349409388"/>
                    </a:ext>
                  </a:extLst>
                </a:gridCol>
              </a:tblGrid>
              <a:tr h="797442">
                <a:tc>
                  <a:txBody>
                    <a:bodyPr/>
                    <a:lstStyle/>
                    <a:p>
                      <a:r>
                        <a:rPr lang="es-MX" sz="3200" dirty="0">
                          <a:latin typeface="Berlin Sans FB Demi" panose="020E0802020502020306" pitchFamily="34" charset="0"/>
                        </a:rPr>
                        <a:t>Objetivo Contraloría Social </a:t>
                      </a:r>
                      <a:endParaRPr lang="es-MX" sz="3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661783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0956FA6-8529-4030-864E-C23B3760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04561"/>
              </p:ext>
            </p:extLst>
          </p:nvPr>
        </p:nvGraphicFramePr>
        <p:xfrm>
          <a:off x="340072" y="2764465"/>
          <a:ext cx="8272300" cy="3402419"/>
        </p:xfrm>
        <a:graphic>
          <a:graphicData uri="http://schemas.openxmlformats.org/drawingml/2006/table">
            <a:tbl>
              <a:tblPr/>
              <a:tblGrid>
                <a:gridCol w="8272300">
                  <a:extLst>
                    <a:ext uri="{9D8B030D-6E8A-4147-A177-3AD203B41FA5}">
                      <a16:colId xmlns:a16="http://schemas.microsoft.com/office/drawing/2014/main" val="1485593076"/>
                    </a:ext>
                  </a:extLst>
                </a:gridCol>
              </a:tblGrid>
              <a:tr h="34024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los criterios generales para el cumplimiento de las disposiciones en materia de la promoción de Contraloría Social (CS) 2024, para que los beneficiarios o Integrantes del comité́(s) vigilen la aplicación correcta de los recursos públicos federales asignados a las Instancias Ejecutoras durante el ejercicio fiscal 2024 para el U006 “PSODE”.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084548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E18FE5E4-4718-4AA1-88E1-2ACBC7C83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91"/>
          <a:stretch/>
        </p:blipFill>
        <p:spPr>
          <a:xfrm>
            <a:off x="8694223" y="4057769"/>
            <a:ext cx="3337954" cy="24881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F44CB71-E283-4BE2-9763-76A2A404F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8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30AFFD9-448C-FF45-BDE0-EE9E50C39B10}"/>
              </a:ext>
            </a:extLst>
          </p:cNvPr>
          <p:cNvCxnSpPr/>
          <p:nvPr/>
        </p:nvCxnSpPr>
        <p:spPr>
          <a:xfrm>
            <a:off x="0" y="1367246"/>
            <a:ext cx="11164389" cy="0"/>
          </a:xfrm>
          <a:prstGeom prst="line">
            <a:avLst/>
          </a:prstGeom>
          <a:ln w="44450" cap="rnd" cmpd="sng"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A33280E1-0E36-409F-9864-911273B169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0" y="66699"/>
            <a:ext cx="2183130" cy="1276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81E8091-C175-4608-9B3D-0405F3DB2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28111"/>
              </p:ext>
            </p:extLst>
          </p:nvPr>
        </p:nvGraphicFramePr>
        <p:xfrm>
          <a:off x="202018" y="1669313"/>
          <a:ext cx="8008727" cy="1097280"/>
        </p:xfrm>
        <a:graphic>
          <a:graphicData uri="http://schemas.openxmlformats.org/drawingml/2006/table">
            <a:tbl>
              <a:tblPr/>
              <a:tblGrid>
                <a:gridCol w="8008727">
                  <a:extLst>
                    <a:ext uri="{9D8B030D-6E8A-4147-A177-3AD203B41FA5}">
                      <a16:colId xmlns:a16="http://schemas.microsoft.com/office/drawing/2014/main" val="264501357"/>
                    </a:ext>
                  </a:extLst>
                </a:gridCol>
              </a:tblGrid>
              <a:tr h="59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4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erlin Sans FB Demi" panose="020E0802020502020306" pitchFamily="34" charset="0"/>
                          <a:ea typeface="+mn-ea"/>
                          <a:cs typeface="+mn-cs"/>
                        </a:rPr>
                        <a:t>PSODE : </a:t>
                      </a:r>
                      <a:r>
                        <a:rPr kumimoji="0" lang="es-MX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U006- 2024</a:t>
                      </a:r>
                    </a:p>
                    <a:p>
                      <a:endParaRPr lang="es-MX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627934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5B3AAAF-58DC-449F-BF1F-21307CE2A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979914"/>
              </p:ext>
            </p:extLst>
          </p:nvPr>
        </p:nvGraphicFramePr>
        <p:xfrm>
          <a:off x="207390" y="2837473"/>
          <a:ext cx="10839838" cy="3412498"/>
        </p:xfrm>
        <a:graphic>
          <a:graphicData uri="http://schemas.openxmlformats.org/drawingml/2006/table">
            <a:tbl>
              <a:tblPr/>
              <a:tblGrid>
                <a:gridCol w="10839838">
                  <a:extLst>
                    <a:ext uri="{9D8B030D-6E8A-4147-A177-3AD203B41FA5}">
                      <a16:colId xmlns:a16="http://schemas.microsoft.com/office/drawing/2014/main" val="166941836"/>
                    </a:ext>
                  </a:extLst>
                </a:gridCol>
              </a:tblGrid>
              <a:tr h="341249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Subsidio para organismos Descentralizados Estatales el cual para el nivel superior cuenta diversas unidades responsables, como la Dirección General de Educación Superior Universitaria a intercultural, la Dirección General de Universidades y Politécnicas, así como el Tecnológico Nacional de México que tienen montos autorizados en el presupuesto de egresos de la federación.</a:t>
                      </a:r>
                    </a:p>
                    <a:p>
                      <a:endParaRPr lang="es-MX" dirty="0"/>
                    </a:p>
                    <a:p>
                      <a:r>
                        <a:rPr lang="es-MX" dirty="0"/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249419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898B604E-C234-4D79-B53D-5A31312BF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49" y="161609"/>
            <a:ext cx="2257425" cy="12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63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3106</Words>
  <Application>Microsoft Office PowerPoint</Application>
  <PresentationFormat>Panorámica</PresentationFormat>
  <Paragraphs>324</Paragraphs>
  <Slides>35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50" baseType="lpstr">
      <vt:lpstr>Aharoni</vt:lpstr>
      <vt:lpstr>Algerian</vt:lpstr>
      <vt:lpstr>Aptos</vt:lpstr>
      <vt:lpstr>Arial</vt:lpstr>
      <vt:lpstr>Arial Narrow</vt:lpstr>
      <vt:lpstr>Berlin Sans FB</vt:lpstr>
      <vt:lpstr>Berlin Sans FB Demi</vt:lpstr>
      <vt:lpstr>Calibri</vt:lpstr>
      <vt:lpstr>Calibri Light</vt:lpstr>
      <vt:lpstr>Montserrat</vt:lpstr>
      <vt:lpstr>Symbol</vt:lpstr>
      <vt:lpstr>Tahoma</vt:lpstr>
      <vt:lpstr>Wingdings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Beneficios: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Fecha de Actividades de Seguimiento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Mecanismos para la captacion y seguimiento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UTNC</cp:lastModifiedBy>
  <cp:revision>116</cp:revision>
  <cp:lastPrinted>2024-09-23T14:52:23Z</cp:lastPrinted>
  <dcterms:created xsi:type="dcterms:W3CDTF">2020-09-28T15:45:39Z</dcterms:created>
  <dcterms:modified xsi:type="dcterms:W3CDTF">2024-09-23T15:59:48Z</dcterms:modified>
</cp:coreProperties>
</file>