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8" r:id="rId2"/>
    <p:sldId id="257" r:id="rId3"/>
  </p:sldIdLst>
  <p:sldSz cx="9144000" cy="6858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87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132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12EE14EC-2842-4B42-96AF-C8E7A9064304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49549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14EC-2842-4B42-96AF-C8E7A9064304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99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12EE14EC-2842-4B42-96AF-C8E7A9064304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009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14EC-2842-4B42-96AF-C8E7A9064304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893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12EE14EC-2842-4B42-96AF-C8E7A9064304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26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12EE14EC-2842-4B42-96AF-C8E7A9064304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930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12EE14EC-2842-4B42-96AF-C8E7A9064304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342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14EC-2842-4B42-96AF-C8E7A9064304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989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12EE14EC-2842-4B42-96AF-C8E7A9064304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000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14EC-2842-4B42-96AF-C8E7A9064304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8435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12EE14EC-2842-4B42-96AF-C8E7A9064304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860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E14EC-2842-4B42-96AF-C8E7A9064304}" type="datetimeFigureOut">
              <a:rPr lang="es-MX" smtClean="0"/>
              <a:t>19/09/2024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3E1C-0E65-4D74-88D8-5B54E57EF0A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867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mailto:contraloriasocial@funcionpublica.gob" TargetMode="External"/><Relationship Id="rId10" Type="http://schemas.openxmlformats.org/officeDocument/2006/relationships/image" Target="../media/image7.jpeg"/><Relationship Id="rId4" Type="http://schemas.openxmlformats.org/officeDocument/2006/relationships/hyperlink" Target="mailto:juridico_utnc@Hotmail.com" TargetMode="Externa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11" Type="http://schemas.openxmlformats.org/officeDocument/2006/relationships/image" Target="../media/image2.png"/><Relationship Id="rId5" Type="http://schemas.openxmlformats.org/officeDocument/2006/relationships/image" Target="../media/image11.jpeg"/><Relationship Id="rId10" Type="http://schemas.openxmlformats.org/officeDocument/2006/relationships/image" Target="../media/image5.jpeg"/><Relationship Id="rId4" Type="http://schemas.openxmlformats.org/officeDocument/2006/relationships/image" Target="../media/image10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4012" y="-97277"/>
            <a:ext cx="9168012" cy="6835598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slope"/>
          </a:sp3d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37" t="1733" r="68752" b="87200"/>
          <a:stretch/>
        </p:blipFill>
        <p:spPr>
          <a:xfrm>
            <a:off x="2061993" y="-100568"/>
            <a:ext cx="941832" cy="758952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6201088" y="1153056"/>
            <a:ext cx="2587752" cy="193617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CONTRALORÍA</a:t>
            </a:r>
          </a:p>
          <a:p>
            <a:pPr marL="291465" marR="256540" algn="ctr">
              <a:lnSpc>
                <a:spcPct val="91900"/>
              </a:lnSpc>
              <a:spcBef>
                <a:spcPts val="300"/>
              </a:spcBef>
            </a:pP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</a:p>
          <a:p>
            <a:pPr marL="291465" marR="256540" algn="ctr">
              <a:lnSpc>
                <a:spcPct val="91900"/>
              </a:lnSpc>
              <a:spcBef>
                <a:spcPts val="300"/>
              </a:spcBef>
            </a:pP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UTNC</a:t>
            </a:r>
          </a:p>
          <a:p>
            <a:pPr marL="291465" marR="256540" algn="ctr">
              <a:lnSpc>
                <a:spcPct val="91900"/>
              </a:lnSpc>
              <a:spcBef>
                <a:spcPts val="300"/>
              </a:spcBef>
            </a:pP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U006 PSODE 2024</a:t>
            </a:r>
            <a:endParaRPr lang="es-MX" sz="2400" dirty="0">
              <a:latin typeface="Arial"/>
              <a:cs typeface="Arial"/>
            </a:endParaRPr>
          </a:p>
        </p:txBody>
      </p:sp>
      <p:sp>
        <p:nvSpPr>
          <p:cNvPr id="14" name="object 24"/>
          <p:cNvSpPr txBox="1"/>
          <p:nvPr/>
        </p:nvSpPr>
        <p:spPr>
          <a:xfrm>
            <a:off x="3255263" y="1088707"/>
            <a:ext cx="2511223" cy="2380203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33020" rIns="0" bIns="0" rtlCol="0">
            <a:spAutoFit/>
          </a:bodyPr>
          <a:lstStyle/>
          <a:p>
            <a:pPr marL="36195">
              <a:lnSpc>
                <a:spcPct val="100000"/>
              </a:lnSpc>
              <a:spcBef>
                <a:spcPts val="125"/>
              </a:spcBef>
            </a:pPr>
            <a:r>
              <a:rPr lang="es-MX" sz="1000" b="1" i="1" spc="-5" dirty="0">
                <a:latin typeface="Carlito"/>
                <a:cs typeface="Carlito"/>
              </a:rPr>
              <a:t>Constitución  de Comité de Contraloría Social será  el día 23 de septiembre del 2024, a las 11:00 Horas en la sala de vinculación.</a:t>
            </a:r>
          </a:p>
          <a:p>
            <a:pPr marL="36195" algn="ctr">
              <a:lnSpc>
                <a:spcPct val="100000"/>
              </a:lnSpc>
              <a:spcBef>
                <a:spcPts val="125"/>
              </a:spcBef>
            </a:pPr>
            <a:r>
              <a:rPr lang="es-MX" sz="800" b="1" i="1" spc="-5" dirty="0">
                <a:latin typeface="Carlito"/>
                <a:cs typeface="Carlito"/>
              </a:rPr>
              <a:t>           </a:t>
            </a:r>
            <a:r>
              <a:rPr lang="es-MX" sz="1100" b="1" i="1" spc="-5" dirty="0">
                <a:latin typeface="Carlito"/>
                <a:cs typeface="Carlito"/>
              </a:rPr>
              <a:t>Informes:</a:t>
            </a:r>
          </a:p>
          <a:p>
            <a:pPr marL="36195">
              <a:lnSpc>
                <a:spcPct val="100000"/>
              </a:lnSpc>
              <a:spcBef>
                <a:spcPts val="125"/>
              </a:spcBef>
            </a:pPr>
            <a:r>
              <a:rPr lang="es-MX" sz="800" b="1" i="1" spc="-5" dirty="0">
                <a:latin typeface="Carlito"/>
                <a:cs typeface="Carlito"/>
              </a:rPr>
              <a:t>Lic. David Díaz Guerra</a:t>
            </a:r>
          </a:p>
          <a:p>
            <a:pPr marL="36195">
              <a:lnSpc>
                <a:spcPct val="100000"/>
              </a:lnSpc>
              <a:spcBef>
                <a:spcPts val="125"/>
              </a:spcBef>
            </a:pPr>
            <a:r>
              <a:rPr lang="es-MX" sz="800" b="1" i="1" spc="-5" dirty="0">
                <a:latin typeface="Carlito"/>
                <a:cs typeface="Carlito"/>
              </a:rPr>
              <a:t>Responsable de Contraloría Social</a:t>
            </a:r>
          </a:p>
          <a:p>
            <a:pPr marL="36195">
              <a:lnSpc>
                <a:spcPct val="100000"/>
              </a:lnSpc>
              <a:spcBef>
                <a:spcPts val="125"/>
              </a:spcBef>
            </a:pPr>
            <a:r>
              <a:rPr lang="es-MX" sz="800" b="1" i="1" spc="-5" dirty="0">
                <a:latin typeface="Carlito"/>
                <a:cs typeface="Carlito"/>
              </a:rPr>
              <a:t>Tel.- 8787826300 Ext. 105</a:t>
            </a:r>
          </a:p>
          <a:p>
            <a:pPr marL="36195">
              <a:lnSpc>
                <a:spcPct val="100000"/>
              </a:lnSpc>
              <a:spcBef>
                <a:spcPts val="125"/>
              </a:spcBef>
            </a:pPr>
            <a:r>
              <a:rPr lang="es-MX" sz="800" b="1" i="1" spc="-5" dirty="0">
                <a:latin typeface="Carlito"/>
                <a:cs typeface="Carlito"/>
              </a:rPr>
              <a:t>Correo electrónico.- </a:t>
            </a:r>
            <a:r>
              <a:rPr lang="es-MX" sz="800" b="1" i="1" spc="-5" dirty="0">
                <a:latin typeface="Carlito"/>
                <a:cs typeface="Carlito"/>
                <a:hlinkClick r:id="rId4"/>
              </a:rPr>
              <a:t>juridico_utnc@Hotmail.com</a:t>
            </a:r>
            <a:endParaRPr lang="es-MX" sz="800" b="1" i="1" spc="-5" dirty="0">
              <a:latin typeface="Carlito"/>
              <a:cs typeface="Carlito"/>
            </a:endParaRPr>
          </a:p>
          <a:p>
            <a:pPr marL="36195">
              <a:lnSpc>
                <a:spcPct val="100000"/>
              </a:lnSpc>
              <a:spcBef>
                <a:spcPts val="125"/>
              </a:spcBef>
            </a:pPr>
            <a:endParaRPr lang="es-MX" sz="800" b="1" i="1" spc="-5" dirty="0">
              <a:latin typeface="Carlito"/>
              <a:cs typeface="Carlito"/>
            </a:endParaRPr>
          </a:p>
          <a:p>
            <a:pPr marL="36195" algn="ctr">
              <a:lnSpc>
                <a:spcPct val="100000"/>
              </a:lnSpc>
              <a:spcBef>
                <a:spcPts val="125"/>
              </a:spcBef>
            </a:pPr>
            <a:r>
              <a:rPr lang="es-MX" sz="800" b="1" i="1" spc="-5" dirty="0">
                <a:latin typeface="Carlito"/>
                <a:cs typeface="Carlito"/>
              </a:rPr>
              <a:t>Dirección.-  Carretera 57, Km. 18 Nava, Coahuila, C.P. 26170.</a:t>
            </a:r>
            <a:endParaRPr sz="800" dirty="0">
              <a:latin typeface="Carlito"/>
              <a:cs typeface="Carlito"/>
            </a:endParaRPr>
          </a:p>
          <a:p>
            <a:pPr marL="36195">
              <a:lnSpc>
                <a:spcPct val="100000"/>
              </a:lnSpc>
              <a:spcBef>
                <a:spcPts val="5"/>
              </a:spcBef>
            </a:pPr>
            <a:endParaRPr lang="es-MX" sz="800" b="1" spc="-105" dirty="0">
              <a:latin typeface="Arial"/>
              <a:cs typeface="Arial"/>
            </a:endParaRPr>
          </a:p>
          <a:p>
            <a:pPr marL="36195">
              <a:lnSpc>
                <a:spcPct val="100000"/>
              </a:lnSpc>
              <a:spcBef>
                <a:spcPts val="5"/>
              </a:spcBef>
            </a:pPr>
            <a:r>
              <a:rPr sz="1000" b="1" spc="-105" dirty="0">
                <a:latin typeface="Arial"/>
                <a:cs typeface="Arial"/>
              </a:rPr>
              <a:t>La </a:t>
            </a:r>
            <a:r>
              <a:rPr sz="1000" b="1" spc="-55" dirty="0">
                <a:latin typeface="Arial"/>
                <a:cs typeface="Arial"/>
              </a:rPr>
              <a:t>información </a:t>
            </a:r>
            <a:r>
              <a:rPr sz="1000" b="1" spc="-60" dirty="0">
                <a:latin typeface="Arial"/>
                <a:cs typeface="Arial"/>
              </a:rPr>
              <a:t>de </a:t>
            </a:r>
            <a:r>
              <a:rPr sz="1000" b="1" spc="-40" dirty="0">
                <a:latin typeface="Arial"/>
                <a:cs typeface="Arial"/>
              </a:rPr>
              <a:t>la </a:t>
            </a:r>
            <a:r>
              <a:rPr sz="1000" b="1" spc="-50" dirty="0">
                <a:latin typeface="Arial"/>
                <a:cs typeface="Arial"/>
              </a:rPr>
              <a:t>Contraloría </a:t>
            </a:r>
            <a:r>
              <a:rPr sz="1000" b="1" spc="-80" dirty="0">
                <a:latin typeface="Arial"/>
                <a:cs typeface="Arial"/>
              </a:rPr>
              <a:t>Social</a:t>
            </a:r>
            <a:r>
              <a:rPr sz="1000" b="1" spc="-70" dirty="0">
                <a:latin typeface="Arial"/>
                <a:cs typeface="Arial"/>
              </a:rPr>
              <a:t> </a:t>
            </a:r>
            <a:r>
              <a:rPr lang="es-MX" sz="1000" b="1" spc="-50" dirty="0">
                <a:latin typeface="Arial"/>
                <a:cs typeface="Arial"/>
              </a:rPr>
              <a:t>estará </a:t>
            </a:r>
            <a:r>
              <a:rPr lang="es-MX" sz="1000" dirty="0">
                <a:latin typeface="Arial"/>
                <a:cs typeface="Arial"/>
              </a:rPr>
              <a:t> </a:t>
            </a:r>
            <a:r>
              <a:rPr sz="1000" b="1" spc="-60" dirty="0">
                <a:latin typeface="Arial"/>
                <a:cs typeface="Arial"/>
              </a:rPr>
              <a:t>disponible </a:t>
            </a:r>
            <a:r>
              <a:rPr sz="1000" b="1" spc="-45" dirty="0">
                <a:latin typeface="Arial"/>
                <a:cs typeface="Arial"/>
              </a:rPr>
              <a:t>en </a:t>
            </a:r>
            <a:r>
              <a:rPr sz="1000" b="1" spc="-40" dirty="0">
                <a:latin typeface="Arial"/>
                <a:cs typeface="Arial"/>
              </a:rPr>
              <a:t>la </a:t>
            </a:r>
            <a:r>
              <a:rPr sz="1000" b="1" spc="-65" dirty="0">
                <a:latin typeface="Arial"/>
                <a:cs typeface="Arial"/>
              </a:rPr>
              <a:t>página </a:t>
            </a:r>
            <a:r>
              <a:rPr sz="1000" b="1" spc="-60" dirty="0">
                <a:latin typeface="Arial"/>
                <a:cs typeface="Arial"/>
              </a:rPr>
              <a:t>de</a:t>
            </a:r>
            <a:r>
              <a:rPr sz="1000" b="1" spc="-35" dirty="0">
                <a:latin typeface="Arial"/>
                <a:cs typeface="Arial"/>
              </a:rPr>
              <a:t> internet:</a:t>
            </a:r>
            <a:endParaRPr sz="1000" dirty="0">
              <a:latin typeface="Arial"/>
              <a:cs typeface="Arial"/>
            </a:endParaRPr>
          </a:p>
          <a:p>
            <a:pPr marL="36195" marR="191135" indent="-1270">
              <a:lnSpc>
                <a:spcPct val="112500"/>
              </a:lnSpc>
            </a:pPr>
            <a:r>
              <a:rPr sz="1000" b="1" spc="-55" dirty="0" err="1">
                <a:latin typeface="Arial"/>
                <a:cs typeface="Arial"/>
              </a:rPr>
              <a:t>esta</a:t>
            </a:r>
            <a:r>
              <a:rPr sz="1000" b="1" spc="-55" dirty="0">
                <a:latin typeface="Arial"/>
                <a:cs typeface="Arial"/>
              </a:rPr>
              <a:t> contiene </a:t>
            </a:r>
            <a:r>
              <a:rPr sz="1000" b="1" spc="-60" dirty="0">
                <a:latin typeface="Arial"/>
                <a:cs typeface="Arial"/>
              </a:rPr>
              <a:t>una  </a:t>
            </a:r>
            <a:r>
              <a:rPr sz="1000" b="1" spc="-55" dirty="0">
                <a:latin typeface="Arial"/>
                <a:cs typeface="Arial"/>
              </a:rPr>
              <a:t>liga </a:t>
            </a:r>
            <a:r>
              <a:rPr sz="1000" b="1" spc="-50" dirty="0">
                <a:latin typeface="Arial"/>
                <a:cs typeface="Arial"/>
              </a:rPr>
              <a:t>a </a:t>
            </a:r>
            <a:r>
              <a:rPr sz="1000" b="1" spc="-55" dirty="0">
                <a:latin typeface="Arial"/>
                <a:cs typeface="Arial"/>
              </a:rPr>
              <a:t>través </a:t>
            </a:r>
            <a:r>
              <a:rPr sz="1000" b="1" spc="-50" dirty="0">
                <a:latin typeface="Arial"/>
                <a:cs typeface="Arial"/>
              </a:rPr>
              <a:t>del </a:t>
            </a:r>
            <a:r>
              <a:rPr sz="1000" b="1" spc="-65" dirty="0">
                <a:latin typeface="Arial"/>
                <a:cs typeface="Arial"/>
              </a:rPr>
              <a:t>icono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60" dirty="0">
                <a:latin typeface="Arial"/>
                <a:cs typeface="Arial"/>
              </a:rPr>
              <a:t>de:</a:t>
            </a:r>
            <a:r>
              <a:rPr lang="es-MX" sz="1000" b="1" spc="-60" dirty="0">
                <a:latin typeface="Arial"/>
                <a:cs typeface="Arial"/>
              </a:rPr>
              <a:t>       www.utnc.edu.mx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6" name="object 15"/>
          <p:cNvSpPr txBox="1"/>
          <p:nvPr/>
        </p:nvSpPr>
        <p:spPr>
          <a:xfrm>
            <a:off x="45721" y="1265065"/>
            <a:ext cx="2731366" cy="46876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3050" marR="269875" indent="-7938">
              <a:lnSpc>
                <a:spcPct val="111800"/>
              </a:lnSpc>
            </a:pPr>
            <a:r>
              <a:rPr sz="800" b="1" i="1" spc="-5" dirty="0" err="1">
                <a:latin typeface="Carlito"/>
                <a:cs typeface="Carlito"/>
              </a:rPr>
              <a:t>Atención</a:t>
            </a:r>
            <a:r>
              <a:rPr sz="800" b="1" i="1" spc="-5" dirty="0">
                <a:latin typeface="Carlito"/>
                <a:cs typeface="Carlito"/>
              </a:rPr>
              <a:t> </a:t>
            </a:r>
            <a:r>
              <a:rPr sz="800" b="1" i="1" spc="-5" dirty="0" err="1">
                <a:latin typeface="Carlito"/>
                <a:cs typeface="Carlito"/>
              </a:rPr>
              <a:t>Ciudadana</a:t>
            </a:r>
            <a:r>
              <a:rPr sz="800" b="1" i="1" spc="-5" dirty="0">
                <a:latin typeface="Carlito"/>
                <a:cs typeface="Carlito"/>
              </a:rPr>
              <a:t>  </a:t>
            </a:r>
            <a:r>
              <a:rPr sz="800" b="1" i="1" dirty="0" err="1">
                <a:latin typeface="Carlito"/>
                <a:cs typeface="Carlito"/>
              </a:rPr>
              <a:t>en</a:t>
            </a:r>
            <a:r>
              <a:rPr sz="800" b="1" i="1" dirty="0">
                <a:latin typeface="Carlito"/>
                <a:cs typeface="Carlito"/>
              </a:rPr>
              <a:t> la </a:t>
            </a:r>
            <a:r>
              <a:rPr sz="800" b="1" i="1" spc="-5" dirty="0">
                <a:latin typeface="Carlito"/>
                <a:cs typeface="Carlito"/>
              </a:rPr>
              <a:t>Secretaría de </a:t>
            </a:r>
            <a:r>
              <a:rPr sz="800" b="1" i="1" dirty="0">
                <a:latin typeface="Carlito"/>
                <a:cs typeface="Carlito"/>
              </a:rPr>
              <a:t>la </a:t>
            </a:r>
            <a:r>
              <a:rPr sz="800" b="1" i="1" spc="-5" dirty="0">
                <a:latin typeface="Carlito"/>
                <a:cs typeface="Carlito"/>
              </a:rPr>
              <a:t>Función Pública: </a:t>
            </a:r>
            <a:endParaRPr lang="es-MX" sz="800" b="1" i="1" spc="-5" dirty="0">
              <a:latin typeface="Carlito"/>
              <a:cs typeface="Carlito"/>
            </a:endParaRPr>
          </a:p>
          <a:p>
            <a:pPr marL="273050" marR="269875" indent="-7938">
              <a:lnSpc>
                <a:spcPct val="111800"/>
              </a:lnSpc>
            </a:pPr>
            <a:endParaRPr lang="es-MX" sz="800" b="1" i="1" spc="-5" dirty="0">
              <a:latin typeface="Carlito"/>
              <a:cs typeface="Carlito"/>
            </a:endParaRPr>
          </a:p>
          <a:p>
            <a:pPr marL="273050" marR="269875" indent="-7938">
              <a:lnSpc>
                <a:spcPct val="111800"/>
              </a:lnSpc>
            </a:pPr>
            <a:r>
              <a:rPr sz="800" b="1" i="1" spc="-5" dirty="0">
                <a:latin typeface="Carlito"/>
                <a:cs typeface="Carlito"/>
              </a:rPr>
              <a:t> </a:t>
            </a:r>
            <a:r>
              <a:rPr sz="800" spc="-5" dirty="0">
                <a:solidFill>
                  <a:schemeClr val="accent5"/>
                </a:solidFill>
                <a:latin typeface="Carlito"/>
                <a:cs typeface="Carlito"/>
              </a:rPr>
              <a:t>1.Denuncia Ciudadana de </a:t>
            </a:r>
            <a:r>
              <a:rPr sz="800" spc="5" dirty="0">
                <a:solidFill>
                  <a:schemeClr val="accent5"/>
                </a:solidFill>
                <a:latin typeface="Carlito"/>
                <a:cs typeface="Carlito"/>
              </a:rPr>
              <a:t>la </a:t>
            </a:r>
            <a:r>
              <a:rPr sz="800" spc="-10" dirty="0">
                <a:solidFill>
                  <a:schemeClr val="accent5"/>
                </a:solidFill>
                <a:latin typeface="Carlito"/>
                <a:cs typeface="Carlito"/>
              </a:rPr>
              <a:t>Corrupción  </a:t>
            </a:r>
            <a:r>
              <a:rPr sz="800" spc="-5" dirty="0">
                <a:solidFill>
                  <a:schemeClr val="accent5"/>
                </a:solidFill>
                <a:latin typeface="Carlito"/>
                <a:cs typeface="Carlito"/>
              </a:rPr>
              <a:t>(SIDEC):</a:t>
            </a:r>
            <a:endParaRPr sz="800" dirty="0">
              <a:solidFill>
                <a:schemeClr val="accent5"/>
              </a:solidFill>
              <a:latin typeface="Carlito"/>
              <a:cs typeface="Carlito"/>
            </a:endParaRPr>
          </a:p>
          <a:p>
            <a:pPr marL="274320" marR="363220" indent="22860">
              <a:lnSpc>
                <a:spcPct val="110400"/>
              </a:lnSpc>
              <a:spcBef>
                <a:spcPts val="20"/>
              </a:spcBef>
            </a:pPr>
            <a:r>
              <a:rPr sz="800" spc="-5" dirty="0">
                <a:latin typeface="Carlito"/>
                <a:cs typeface="Carlito"/>
              </a:rPr>
              <a:t>https://sidec.funcionpublica.gob.mx/  </a:t>
            </a:r>
            <a:r>
              <a:rPr sz="800" dirty="0">
                <a:latin typeface="Carlito"/>
                <a:cs typeface="Carlito"/>
              </a:rPr>
              <a:t>#!/</a:t>
            </a:r>
          </a:p>
          <a:p>
            <a:pPr marL="274320" marR="264795" algn="just">
              <a:lnSpc>
                <a:spcPct val="111900"/>
              </a:lnSpc>
              <a:spcBef>
                <a:spcPts val="5"/>
              </a:spcBef>
              <a:buSzPct val="87500"/>
              <a:buAutoNum type="arabicPeriod" startAt="2"/>
              <a:tabLst>
                <a:tab pos="351790" algn="l"/>
              </a:tabLst>
            </a:pP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Vía correspondencia: Envía tu escrito  </a:t>
            </a:r>
            <a:r>
              <a:rPr sz="800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a </a:t>
            </a: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la </a:t>
            </a:r>
            <a:r>
              <a:rPr sz="800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Dirección </a:t>
            </a:r>
            <a:r>
              <a:rPr sz="800" spc="-5" dirty="0">
                <a:latin typeface="Carlito"/>
                <a:cs typeface="Carlito"/>
              </a:rPr>
              <a:t>General de </a:t>
            </a:r>
            <a:r>
              <a:rPr sz="800" dirty="0">
                <a:latin typeface="Carlito"/>
                <a:cs typeface="Carlito"/>
              </a:rPr>
              <a:t>Denuncias e  </a:t>
            </a:r>
            <a:r>
              <a:rPr sz="800" spc="-5" dirty="0">
                <a:latin typeface="Carlito"/>
                <a:cs typeface="Carlito"/>
              </a:rPr>
              <a:t>Investigaciones de la Secretaría de la  Función Pública </a:t>
            </a:r>
            <a:r>
              <a:rPr sz="800" dirty="0">
                <a:latin typeface="Carlito"/>
                <a:cs typeface="Carlito"/>
              </a:rPr>
              <a:t>en </a:t>
            </a:r>
            <a:r>
              <a:rPr sz="800" spc="-5" dirty="0">
                <a:latin typeface="Carlito"/>
                <a:cs typeface="Carlito"/>
              </a:rPr>
              <a:t>Av. Insurgents</a:t>
            </a:r>
            <a:r>
              <a:rPr sz="800" spc="65" dirty="0">
                <a:latin typeface="Carlito"/>
                <a:cs typeface="Carlito"/>
              </a:rPr>
              <a:t> </a:t>
            </a:r>
            <a:r>
              <a:rPr sz="800" spc="-10" dirty="0">
                <a:latin typeface="Carlito"/>
                <a:cs typeface="Carlito"/>
              </a:rPr>
              <a:t>Sur</a:t>
            </a:r>
            <a:r>
              <a:rPr lang="es-MX" sz="800" spc="-10" dirty="0">
                <a:latin typeface="Carlito"/>
                <a:cs typeface="Carlito"/>
              </a:rPr>
              <a:t>, No. 1735, Piso 2 ala norte, Guadalupe 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dirty="0">
                <a:latin typeface="Carlito"/>
                <a:cs typeface="Carlito"/>
              </a:rPr>
              <a:t>Inn, </a:t>
            </a:r>
            <a:r>
              <a:rPr sz="800" spc="-5" dirty="0">
                <a:latin typeface="Carlito"/>
                <a:cs typeface="Carlito"/>
              </a:rPr>
              <a:t>Álvaro Obregón, CP 01020, Ciudad  de</a:t>
            </a:r>
            <a:r>
              <a:rPr sz="800" spc="-1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México.</a:t>
            </a:r>
            <a:endParaRPr lang="es-MX" sz="800" spc="-5" dirty="0">
              <a:latin typeface="Carlito"/>
              <a:cs typeface="Carlito"/>
            </a:endParaRPr>
          </a:p>
          <a:p>
            <a:pPr marL="274320" marR="264795" algn="just">
              <a:lnSpc>
                <a:spcPct val="111900"/>
              </a:lnSpc>
              <a:spcBef>
                <a:spcPts val="5"/>
              </a:spcBef>
              <a:buSzPct val="87500"/>
              <a:tabLst>
                <a:tab pos="351790" algn="l"/>
              </a:tabLst>
            </a:pPr>
            <a:endParaRPr sz="800" dirty="0">
              <a:latin typeface="Carlito"/>
              <a:cs typeface="Carlito"/>
            </a:endParaRPr>
          </a:p>
          <a:p>
            <a:pPr marL="351155" indent="-77470">
              <a:lnSpc>
                <a:spcPct val="100000"/>
              </a:lnSpc>
              <a:spcBef>
                <a:spcPts val="120"/>
              </a:spcBef>
              <a:buSzPct val="87500"/>
              <a:buAutoNum type="arabicPeriod" startAt="3"/>
              <a:tabLst>
                <a:tab pos="351790" algn="l"/>
              </a:tabLst>
            </a:pP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Vía telefónica: </a:t>
            </a:r>
            <a:r>
              <a:rPr sz="800" dirty="0">
                <a:latin typeface="Carlito"/>
                <a:cs typeface="Carlito"/>
              </a:rPr>
              <a:t>En el </a:t>
            </a:r>
            <a:r>
              <a:rPr sz="800" spc="-5" dirty="0">
                <a:latin typeface="Carlito"/>
                <a:cs typeface="Carlito"/>
              </a:rPr>
              <a:t>interior de</a:t>
            </a:r>
            <a:r>
              <a:rPr sz="800" spc="-3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la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República</a:t>
            </a:r>
            <a:r>
              <a:rPr sz="800" spc="-5" dirty="0">
                <a:latin typeface="Carlito"/>
                <a:cs typeface="Carlito"/>
              </a:rPr>
              <a:t> al </a:t>
            </a:r>
            <a:r>
              <a:rPr sz="800" spc="-10" dirty="0">
                <a:latin typeface="Carlito"/>
                <a:cs typeface="Carlito"/>
              </a:rPr>
              <a:t>800</a:t>
            </a:r>
            <a:r>
              <a:rPr sz="800" spc="16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11 28 </a:t>
            </a:r>
            <a:r>
              <a:rPr sz="800" spc="-10" dirty="0">
                <a:latin typeface="Carlito"/>
                <a:cs typeface="Carlito"/>
              </a:rPr>
              <a:t>700  </a:t>
            </a:r>
            <a:r>
              <a:rPr sz="800" dirty="0">
                <a:latin typeface="Carlito"/>
                <a:cs typeface="Carlito"/>
              </a:rPr>
              <a:t>y </a:t>
            </a:r>
            <a:r>
              <a:rPr sz="800" dirty="0" err="1">
                <a:latin typeface="Carlito"/>
                <a:cs typeface="Carlito"/>
              </a:rPr>
              <a:t>en</a:t>
            </a:r>
            <a:r>
              <a:rPr sz="800" spc="55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la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Ciudad de México </a:t>
            </a:r>
            <a:endParaRPr lang="es-MX" sz="800" spc="-5" dirty="0">
              <a:latin typeface="Carlito"/>
              <a:cs typeface="Carlito"/>
            </a:endParaRPr>
          </a:p>
          <a:p>
            <a:pPr marL="273685">
              <a:lnSpc>
                <a:spcPct val="100000"/>
              </a:lnSpc>
              <a:spcBef>
                <a:spcPts val="120"/>
              </a:spcBef>
              <a:buSzPct val="87500"/>
              <a:tabLst>
                <a:tab pos="351790" algn="l"/>
              </a:tabLst>
            </a:pPr>
            <a:r>
              <a:rPr sz="800" spc="-5" dirty="0">
                <a:latin typeface="Carlito"/>
                <a:cs typeface="Carlito"/>
              </a:rPr>
              <a:t>55 2000 2000</a:t>
            </a:r>
            <a:endParaRPr lang="es-MX" sz="800" spc="-5" dirty="0">
              <a:latin typeface="Carlito"/>
              <a:cs typeface="Carlito"/>
            </a:endParaRPr>
          </a:p>
          <a:p>
            <a:pPr marL="273685">
              <a:lnSpc>
                <a:spcPct val="100000"/>
              </a:lnSpc>
              <a:spcBef>
                <a:spcPts val="120"/>
              </a:spcBef>
              <a:buSzPct val="87500"/>
              <a:tabLst>
                <a:tab pos="351790" algn="l"/>
              </a:tabLst>
            </a:pPr>
            <a:endParaRPr sz="800" dirty="0">
              <a:latin typeface="Carlito"/>
              <a:cs typeface="Carlito"/>
            </a:endParaRPr>
          </a:p>
          <a:p>
            <a:pPr marL="274320" marR="267335">
              <a:lnSpc>
                <a:spcPts val="1080"/>
              </a:lnSpc>
              <a:spcBef>
                <a:spcPts val="35"/>
              </a:spcBef>
              <a:buSzPct val="87500"/>
              <a:buAutoNum type="arabicPeriod" startAt="4"/>
              <a:tabLst>
                <a:tab pos="351790" algn="l"/>
              </a:tabLst>
            </a:pPr>
            <a:r>
              <a:rPr sz="800" spc="-5" dirty="0">
                <a:latin typeface="Carlito"/>
                <a:cs typeface="Carlito"/>
              </a:rPr>
              <a:t>Presencial: </a:t>
            </a:r>
            <a:r>
              <a:rPr sz="800" dirty="0">
                <a:latin typeface="Carlito"/>
                <a:cs typeface="Carlito"/>
              </a:rPr>
              <a:t>En el </a:t>
            </a:r>
            <a:r>
              <a:rPr sz="800" spc="-5" dirty="0">
                <a:latin typeface="Carlito"/>
                <a:cs typeface="Carlito"/>
              </a:rPr>
              <a:t>módulo </a:t>
            </a:r>
            <a:r>
              <a:rPr sz="800" dirty="0">
                <a:latin typeface="Carlito"/>
                <a:cs typeface="Carlito"/>
              </a:rPr>
              <a:t>3 </a:t>
            </a:r>
            <a:r>
              <a:rPr sz="800" spc="-5" dirty="0">
                <a:latin typeface="Carlito"/>
                <a:cs typeface="Carlito"/>
              </a:rPr>
              <a:t>de la </a:t>
            </a:r>
            <a:r>
              <a:rPr sz="800" spc="-5" dirty="0" err="1">
                <a:latin typeface="Carlito"/>
                <a:cs typeface="Carlito"/>
              </a:rPr>
              <a:t>Secretaría</a:t>
            </a:r>
            <a:r>
              <a:rPr sz="800" spc="-5" dirty="0">
                <a:latin typeface="Carlito"/>
                <a:cs typeface="Carlito"/>
              </a:rPr>
              <a:t> de la </a:t>
            </a:r>
            <a:r>
              <a:rPr sz="800" spc="-5" dirty="0" err="1">
                <a:latin typeface="Carlito"/>
                <a:cs typeface="Carlito"/>
              </a:rPr>
              <a:t>Función</a:t>
            </a:r>
            <a:r>
              <a:rPr sz="800" spc="25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Pública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ubicado</a:t>
            </a:r>
            <a:r>
              <a:rPr sz="800" spc="-5" dirty="0">
                <a:latin typeface="Carlito"/>
                <a:cs typeface="Carlito"/>
              </a:rPr>
              <a:t> </a:t>
            </a:r>
            <a:r>
              <a:rPr sz="800" dirty="0" err="1">
                <a:latin typeface="Carlito"/>
                <a:cs typeface="Carlito"/>
              </a:rPr>
              <a:t>en</a:t>
            </a:r>
            <a:r>
              <a:rPr sz="80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Av.</a:t>
            </a:r>
            <a:r>
              <a:rPr lang="es-MX" sz="800" spc="-5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Insurgentes</a:t>
            </a:r>
            <a:r>
              <a:rPr sz="800" spc="-5" dirty="0">
                <a:latin typeface="Carlito"/>
                <a:cs typeface="Carlito"/>
              </a:rPr>
              <a:t> Sur </a:t>
            </a:r>
            <a:r>
              <a:rPr sz="800" spc="-10" dirty="0">
                <a:latin typeface="Carlito"/>
                <a:cs typeface="Carlito"/>
              </a:rPr>
              <a:t>1735,  </a:t>
            </a:r>
            <a:r>
              <a:rPr sz="800" dirty="0">
                <a:latin typeface="Carlito"/>
                <a:cs typeface="Carlito"/>
              </a:rPr>
              <a:t>PB,   </a:t>
            </a:r>
            <a:r>
              <a:rPr sz="800" spc="-5" dirty="0">
                <a:latin typeface="Carlito"/>
                <a:cs typeface="Carlito"/>
              </a:rPr>
              <a:t>Guadalupe   </a:t>
            </a:r>
            <a:r>
              <a:rPr sz="800" dirty="0">
                <a:latin typeface="Carlito"/>
                <a:cs typeface="Carlito"/>
              </a:rPr>
              <a:t>Inn,   Álvaro</a:t>
            </a:r>
            <a:r>
              <a:rPr sz="800" spc="110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Obregón</a:t>
            </a:r>
            <a:r>
              <a:rPr sz="800" spc="-5" dirty="0">
                <a:latin typeface="Carlito"/>
                <a:cs typeface="Carlito"/>
              </a:rPr>
              <a:t>,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Código</a:t>
            </a:r>
            <a:r>
              <a:rPr sz="800" spc="-5" dirty="0">
                <a:latin typeface="Carlito"/>
                <a:cs typeface="Carlito"/>
              </a:rPr>
              <a:t>     Postal     01020,     Ciudad   </a:t>
            </a:r>
            <a:r>
              <a:rPr sz="800" spc="1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de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México.</a:t>
            </a:r>
            <a:endParaRPr lang="es-MX" sz="800" spc="-5" dirty="0">
              <a:latin typeface="Carlito"/>
              <a:cs typeface="Carlito"/>
            </a:endParaRPr>
          </a:p>
          <a:p>
            <a:pPr marL="274320" marR="267335">
              <a:lnSpc>
                <a:spcPts val="1080"/>
              </a:lnSpc>
              <a:spcBef>
                <a:spcPts val="35"/>
              </a:spcBef>
              <a:buSzPct val="87500"/>
              <a:tabLst>
                <a:tab pos="351790" algn="l"/>
              </a:tabLst>
            </a:pPr>
            <a:endParaRPr sz="800" dirty="0">
              <a:latin typeface="Carlito"/>
              <a:cs typeface="Carlito"/>
            </a:endParaRPr>
          </a:p>
          <a:p>
            <a:pPr marL="274320" marR="267335">
              <a:lnSpc>
                <a:spcPts val="1080"/>
              </a:lnSpc>
              <a:spcBef>
                <a:spcPts val="40"/>
              </a:spcBef>
              <a:buSzPct val="87500"/>
              <a:buAutoNum type="arabicPeriod" startAt="5"/>
              <a:tabLst>
                <a:tab pos="351790" algn="l"/>
                <a:tab pos="820419" algn="l"/>
                <a:tab pos="1431925" algn="l"/>
              </a:tabLst>
            </a:pPr>
            <a:r>
              <a:rPr sz="800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V</a:t>
            </a: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í</a:t>
            </a:r>
            <a:r>
              <a:rPr sz="800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a	correo	elec</a:t>
            </a:r>
            <a:r>
              <a:rPr sz="800" spc="-10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t</a:t>
            </a:r>
            <a:r>
              <a:rPr sz="800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rón</a:t>
            </a: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i</a:t>
            </a:r>
            <a:r>
              <a:rPr sz="800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co:  </a:t>
            </a:r>
            <a:r>
              <a:rPr sz="800" spc="-5" dirty="0">
                <a:latin typeface="Carlito"/>
                <a:cs typeface="Carlito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contraloriasocial</a:t>
            </a:r>
            <a:r>
              <a:rPr sz="800" i="1" spc="-5" dirty="0"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sz="800" spc="-5" dirty="0">
                <a:latin typeface="Carlito"/>
                <a:cs typeface="Carlito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funcionpublica.gob</a:t>
            </a:r>
            <a:r>
              <a:rPr sz="800" spc="-5" dirty="0">
                <a:solidFill>
                  <a:srgbClr val="0563C1"/>
                </a:solidFill>
                <a:latin typeface="Carlito"/>
                <a:cs typeface="Carlito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</a:t>
            </a:r>
            <a:r>
              <a:rPr sz="800" spc="-5" dirty="0">
                <a:latin typeface="Carlito"/>
                <a:cs typeface="Carlito"/>
              </a:rPr>
              <a:t> </a:t>
            </a:r>
            <a:r>
              <a:rPr lang="es-MX" sz="800" dirty="0">
                <a:latin typeface="Carlito"/>
                <a:cs typeface="Carlito"/>
              </a:rPr>
              <a:t>M</a:t>
            </a:r>
            <a:r>
              <a:rPr sz="800" dirty="0">
                <a:latin typeface="Carlito"/>
                <a:cs typeface="Carlito"/>
              </a:rPr>
              <a:t>x</a:t>
            </a:r>
            <a:endParaRPr lang="es-MX" sz="800" dirty="0">
              <a:latin typeface="Carlito"/>
              <a:cs typeface="Carlito"/>
            </a:endParaRPr>
          </a:p>
          <a:p>
            <a:pPr marL="274320" marR="267335">
              <a:lnSpc>
                <a:spcPts val="1080"/>
              </a:lnSpc>
              <a:spcBef>
                <a:spcPts val="40"/>
              </a:spcBef>
              <a:buSzPct val="87500"/>
              <a:tabLst>
                <a:tab pos="351790" algn="l"/>
                <a:tab pos="820419" algn="l"/>
                <a:tab pos="1431925" algn="l"/>
              </a:tabLst>
            </a:pPr>
            <a:endParaRPr sz="800" dirty="0">
              <a:latin typeface="Carlito"/>
              <a:cs typeface="Carlito"/>
            </a:endParaRPr>
          </a:p>
          <a:p>
            <a:pPr marL="274320" marR="269240">
              <a:lnSpc>
                <a:spcPts val="1060"/>
              </a:lnSpc>
              <a:spcBef>
                <a:spcPts val="15"/>
              </a:spcBef>
              <a:buSzPct val="87500"/>
              <a:buAutoNum type="arabicPeriod" startAt="5"/>
              <a:tabLst>
                <a:tab pos="351790" algn="l"/>
              </a:tabLst>
            </a:pP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Plataforma</a:t>
            </a:r>
            <a:r>
              <a:rPr sz="800" spc="-5" dirty="0">
                <a:latin typeface="Carlito"/>
                <a:cs typeface="Carlito"/>
              </a:rPr>
              <a:t>: </a:t>
            </a:r>
            <a:r>
              <a:rPr sz="800" spc="-5" dirty="0" err="1">
                <a:latin typeface="Carlito"/>
                <a:cs typeface="Carlito"/>
              </a:rPr>
              <a:t>Ciudadanos</a:t>
            </a:r>
            <a:r>
              <a:rPr sz="800" spc="-5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Alertadores</a:t>
            </a:r>
            <a:r>
              <a:rPr lang="es-MX" sz="800" spc="-5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Internos</a:t>
            </a:r>
            <a:r>
              <a:rPr sz="800" spc="-5" dirty="0">
                <a:latin typeface="Carlito"/>
                <a:cs typeface="Carlito"/>
              </a:rPr>
              <a:t> </a:t>
            </a:r>
            <a:r>
              <a:rPr sz="800" dirty="0">
                <a:latin typeface="Carlito"/>
                <a:cs typeface="Carlito"/>
              </a:rPr>
              <a:t>y </a:t>
            </a:r>
            <a:r>
              <a:rPr sz="800" spc="-5" dirty="0">
                <a:latin typeface="Carlito"/>
                <a:cs typeface="Carlito"/>
              </a:rPr>
              <a:t>Externos de la </a:t>
            </a:r>
            <a:r>
              <a:rPr sz="800" spc="-10" dirty="0" err="1">
                <a:latin typeface="Carlito"/>
                <a:cs typeface="Carlito"/>
              </a:rPr>
              <a:t>Corrupción</a:t>
            </a:r>
            <a:r>
              <a:rPr sz="800" spc="-10" dirty="0">
                <a:latin typeface="Carlito"/>
                <a:cs typeface="Carlito"/>
              </a:rPr>
              <a:t>.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dirty="0">
                <a:latin typeface="Carlito"/>
                <a:cs typeface="Carlito"/>
              </a:rPr>
              <a:t>La </a:t>
            </a:r>
            <a:r>
              <a:rPr sz="800" spc="-5" dirty="0">
                <a:latin typeface="Carlito"/>
                <a:cs typeface="Carlito"/>
              </a:rPr>
              <a:t>plataforma de alertadores está  diseñada para atender casos graves </a:t>
            </a:r>
            <a:r>
              <a:rPr sz="800" spc="15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y/o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dirty="0" err="1">
                <a:latin typeface="Carlito"/>
                <a:cs typeface="Carlito"/>
              </a:rPr>
              <a:t>en</a:t>
            </a:r>
            <a:r>
              <a:rPr sz="80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los que </a:t>
            </a:r>
            <a:r>
              <a:rPr sz="800" dirty="0">
                <a:latin typeface="Carlito"/>
                <a:cs typeface="Carlito"/>
              </a:rPr>
              <a:t>se </a:t>
            </a:r>
            <a:r>
              <a:rPr sz="800" spc="-5" dirty="0">
                <a:latin typeface="Carlito"/>
                <a:cs typeface="Carlito"/>
              </a:rPr>
              <a:t>requiere</a:t>
            </a:r>
            <a:r>
              <a:rPr sz="800" spc="2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confidencialidad:</a:t>
            </a:r>
            <a:endParaRPr sz="800" dirty="0">
              <a:latin typeface="Carlito"/>
              <a:cs typeface="Carlito"/>
            </a:endParaRPr>
          </a:p>
          <a:p>
            <a:pPr marL="274320">
              <a:lnSpc>
                <a:spcPct val="100000"/>
              </a:lnSpc>
              <a:spcBef>
                <a:spcPts val="120"/>
              </a:spcBef>
            </a:pPr>
            <a:r>
              <a:rPr sz="800" spc="-10" dirty="0">
                <a:latin typeface="Carlito"/>
                <a:cs typeface="Carlito"/>
              </a:rPr>
              <a:t>https://</a:t>
            </a:r>
            <a:r>
              <a:rPr sz="800" spc="-5" dirty="0">
                <a:latin typeface="Carlito"/>
                <a:cs typeface="Carlito"/>
              </a:rPr>
              <a:t>alertadores.funcionpublica.gob</a:t>
            </a:r>
            <a:r>
              <a:rPr sz="800" i="1" spc="-5" dirty="0">
                <a:latin typeface="Arial"/>
                <a:cs typeface="Arial"/>
              </a:rPr>
              <a:t>.</a:t>
            </a:r>
            <a:r>
              <a:rPr sz="800" spc="-5" dirty="0">
                <a:latin typeface="Carlito"/>
                <a:cs typeface="Carlito"/>
              </a:rPr>
              <a:t>mx  </a:t>
            </a:r>
            <a:endParaRPr lang="es-MX" sz="800" spc="-5" dirty="0">
              <a:latin typeface="Carlito"/>
              <a:cs typeface="Carlito"/>
            </a:endParaRPr>
          </a:p>
          <a:p>
            <a:pPr marL="274320">
              <a:lnSpc>
                <a:spcPct val="100000"/>
              </a:lnSpc>
              <a:spcBef>
                <a:spcPts val="120"/>
              </a:spcBef>
            </a:pPr>
            <a:endParaRPr lang="es-MX" sz="800" spc="-5" dirty="0">
              <a:latin typeface="Carlito"/>
              <a:cs typeface="Carlito"/>
            </a:endParaRPr>
          </a:p>
          <a:p>
            <a:pPr marL="274320">
              <a:lnSpc>
                <a:spcPct val="100000"/>
              </a:lnSpc>
              <a:spcBef>
                <a:spcPts val="120"/>
              </a:spcBef>
            </a:pP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7</a:t>
            </a:r>
            <a:r>
              <a:rPr sz="800" spc="-5" dirty="0">
                <a:latin typeface="Carlito"/>
                <a:cs typeface="Carlito"/>
              </a:rPr>
              <a:t>.</a:t>
            </a: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Aplicación </a:t>
            </a:r>
            <a:r>
              <a:rPr sz="800" spc="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“</a:t>
            </a:r>
            <a:r>
              <a:rPr sz="800" spc="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Denuncia </a:t>
            </a:r>
            <a:r>
              <a:rPr sz="800" spc="-5" dirty="0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Ciudadana de la  </a:t>
            </a:r>
            <a:r>
              <a:rPr sz="800" dirty="0" err="1">
                <a:solidFill>
                  <a:schemeClr val="accent1">
                    <a:lumMod val="75000"/>
                  </a:schemeClr>
                </a:solidFill>
                <a:latin typeface="Carlito"/>
                <a:cs typeface="Carlito"/>
              </a:rPr>
              <a:t>Corrupción</a:t>
            </a:r>
            <a:r>
              <a:rPr sz="8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”.</a:t>
            </a:r>
            <a:endParaRPr lang="es-MX" sz="8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 marL="274320">
              <a:lnSpc>
                <a:spcPct val="100000"/>
              </a:lnSpc>
              <a:spcBef>
                <a:spcPts val="120"/>
              </a:spcBef>
            </a:pPr>
            <a:endParaRPr sz="800" dirty="0">
              <a:latin typeface="Arial"/>
              <a:cs typeface="Arial"/>
            </a:endParaRPr>
          </a:p>
          <a:p>
            <a:pPr marL="274320" marR="266065" algn="just">
              <a:lnSpc>
                <a:spcPct val="111900"/>
              </a:lnSpc>
              <a:spcBef>
                <a:spcPts val="5"/>
              </a:spcBef>
            </a:pPr>
            <a:r>
              <a:rPr sz="800" spc="-10" dirty="0">
                <a:latin typeface="Carlito"/>
                <a:cs typeface="Carlito"/>
              </a:rPr>
              <a:t>8.Al </a:t>
            </a:r>
            <a:r>
              <a:rPr sz="800" dirty="0">
                <a:latin typeface="Carlito"/>
                <a:cs typeface="Carlito"/>
              </a:rPr>
              <a:t>correo </a:t>
            </a:r>
            <a:r>
              <a:rPr sz="800" spc="-5" dirty="0">
                <a:latin typeface="Carlito"/>
                <a:cs typeface="Carlito"/>
              </a:rPr>
              <a:t>electrónico </a:t>
            </a:r>
            <a:r>
              <a:rPr sz="800" dirty="0">
                <a:latin typeface="Carlito"/>
                <a:cs typeface="Carlito"/>
              </a:rPr>
              <a:t>o </a:t>
            </a:r>
            <a:r>
              <a:rPr sz="800" spc="-5" dirty="0">
                <a:latin typeface="Carlito"/>
                <a:cs typeface="Carlito"/>
              </a:rPr>
              <a:t>teléfono </a:t>
            </a:r>
            <a:r>
              <a:rPr sz="800" i="1" dirty="0">
                <a:latin typeface="Carlito"/>
                <a:cs typeface="Carlito"/>
              </a:rPr>
              <a:t>del  </a:t>
            </a:r>
            <a:r>
              <a:rPr sz="800" i="1" spc="-5" dirty="0">
                <a:latin typeface="Carlito"/>
                <a:cs typeface="Carlito"/>
              </a:rPr>
              <a:t>Responsable </a:t>
            </a:r>
            <a:r>
              <a:rPr sz="800" i="1" dirty="0">
                <a:latin typeface="Carlito"/>
                <a:cs typeface="Carlito"/>
              </a:rPr>
              <a:t>de </a:t>
            </a:r>
            <a:r>
              <a:rPr sz="800" i="1" spc="-15" dirty="0">
                <a:latin typeface="Carlito"/>
                <a:cs typeface="Carlito"/>
              </a:rPr>
              <a:t>la </a:t>
            </a:r>
            <a:r>
              <a:rPr sz="800" i="1" spc="-5" dirty="0">
                <a:latin typeface="Carlito"/>
                <a:cs typeface="Carlito"/>
              </a:rPr>
              <a:t>Contraloría Social </a:t>
            </a:r>
            <a:r>
              <a:rPr sz="800" i="1" dirty="0">
                <a:latin typeface="Carlito"/>
                <a:cs typeface="Carlito"/>
              </a:rPr>
              <a:t>de  </a:t>
            </a:r>
            <a:r>
              <a:rPr sz="800" i="1" spc="-5" dirty="0">
                <a:latin typeface="Carlito"/>
                <a:cs typeface="Carlito"/>
              </a:rPr>
              <a:t>la</a:t>
            </a:r>
            <a:r>
              <a:rPr lang="es-MX" sz="800" i="1" spc="-5" dirty="0">
                <a:latin typeface="Carlito"/>
                <a:cs typeface="Carlito"/>
              </a:rPr>
              <a:t> </a:t>
            </a:r>
            <a:r>
              <a:rPr sz="800" i="1" spc="-5" dirty="0" err="1">
                <a:latin typeface="Carlito"/>
                <a:cs typeface="Carlito"/>
              </a:rPr>
              <a:t>Instancia</a:t>
            </a:r>
            <a:r>
              <a:rPr sz="800" i="1" spc="-5" dirty="0">
                <a:latin typeface="Carlito"/>
                <a:cs typeface="Carlito"/>
              </a:rPr>
              <a:t> Ejecutora </a:t>
            </a:r>
            <a:r>
              <a:rPr sz="800" i="1" dirty="0">
                <a:latin typeface="Carlito"/>
                <a:cs typeface="Carlito"/>
              </a:rPr>
              <a:t>o </a:t>
            </a:r>
            <a:r>
              <a:rPr sz="800" i="1" spc="-5" dirty="0">
                <a:latin typeface="Carlito"/>
                <a:cs typeface="Carlito"/>
              </a:rPr>
              <a:t>personalmente  </a:t>
            </a:r>
            <a:r>
              <a:rPr sz="800" i="1" dirty="0">
                <a:latin typeface="Carlito"/>
                <a:cs typeface="Carlito"/>
              </a:rPr>
              <a:t>con </a:t>
            </a:r>
            <a:r>
              <a:rPr sz="800" i="1" spc="-10" dirty="0" err="1">
                <a:latin typeface="Carlito"/>
                <a:cs typeface="Carlito"/>
              </a:rPr>
              <a:t>est</a:t>
            </a:r>
            <a:r>
              <a:rPr lang="es-MX" sz="800" i="1" spc="-10" dirty="0">
                <a:latin typeface="Carlito"/>
                <a:cs typeface="Carlito"/>
              </a:rPr>
              <a:t>a</a:t>
            </a:r>
            <a:r>
              <a:rPr sz="800" i="1" spc="-5" dirty="0">
                <a:latin typeface="Carlito"/>
                <a:cs typeface="Carlito"/>
              </a:rPr>
              <a:t> </a:t>
            </a:r>
            <a:r>
              <a:rPr sz="800" i="1" dirty="0">
                <a:latin typeface="Carlito"/>
                <a:cs typeface="Carlito"/>
              </a:rPr>
              <a:t>persona.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08" y="119679"/>
            <a:ext cx="921943" cy="944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329041"/>
              </p:ext>
            </p:extLst>
          </p:nvPr>
        </p:nvGraphicFramePr>
        <p:xfrm>
          <a:off x="3234113" y="3679793"/>
          <a:ext cx="2651761" cy="123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39093">
                <a:tc>
                  <a:txBody>
                    <a:bodyPr/>
                    <a:lstStyle/>
                    <a:p>
                      <a:pPr algn="ctr"/>
                      <a:endParaRPr lang="es-MX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UNIVERIDAD TECNOLÓGICA DEL NORTE DE COAHUILA</a:t>
                      </a:r>
                      <a:r>
                        <a:rPr lang="es-MX" dirty="0"/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32" name="Picture 8" descr="Comité de Contraloría Social">
            <a:extLst>
              <a:ext uri="{FF2B5EF4-FFF2-40B4-BE49-F238E27FC236}">
                <a16:creationId xmlns:a16="http://schemas.microsoft.com/office/drawing/2014/main" id="{E82429B0-65D4-4156-81DB-3DA5A9E72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663" y="3874513"/>
            <a:ext cx="2511222" cy="207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BEB42CC-BDF0-417D-8208-B7F0BFE3E2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354" y="102065"/>
            <a:ext cx="698237" cy="442599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ED2B6BCA-C0BD-4DD4-A7F3-F6816C0162B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994" y="111085"/>
            <a:ext cx="565340" cy="442600"/>
          </a:xfrm>
          <a:prstGeom prst="rect">
            <a:avLst/>
          </a:prstGeom>
        </p:spPr>
      </p:pic>
      <p:graphicFrame>
        <p:nvGraphicFramePr>
          <p:cNvPr id="5" name="Tabla 8">
            <a:extLst>
              <a:ext uri="{FF2B5EF4-FFF2-40B4-BE49-F238E27FC236}">
                <a16:creationId xmlns:a16="http://schemas.microsoft.com/office/drawing/2014/main" id="{893756FD-64D4-4F78-8B2C-9AD185748C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916303"/>
              </p:ext>
            </p:extLst>
          </p:nvPr>
        </p:nvGraphicFramePr>
        <p:xfrm>
          <a:off x="3234114" y="5129769"/>
          <a:ext cx="2672910" cy="1439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910">
                  <a:extLst>
                    <a:ext uri="{9D8B030D-6E8A-4147-A177-3AD203B41FA5}">
                      <a16:colId xmlns:a16="http://schemas.microsoft.com/office/drawing/2014/main" val="3060152243"/>
                    </a:ext>
                  </a:extLst>
                </a:gridCol>
              </a:tblGrid>
              <a:tr h="1439843">
                <a:tc>
                  <a:txBody>
                    <a:bodyPr/>
                    <a:lstStyle/>
                    <a:p>
                      <a:pPr algn="just"/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Programa Presupuestal U006 “Subsidios para Organismos Estatales Descentralizados.</a:t>
                      </a:r>
                      <a:endParaRPr lang="es-MX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804708"/>
                  </a:ext>
                </a:extLst>
              </a:tr>
            </a:tbl>
          </a:graphicData>
        </a:graphic>
      </p:graphicFrame>
      <p:pic>
        <p:nvPicPr>
          <p:cNvPr id="28" name="Imagen 27">
            <a:extLst>
              <a:ext uri="{FF2B5EF4-FFF2-40B4-BE49-F238E27FC236}">
                <a16:creationId xmlns:a16="http://schemas.microsoft.com/office/drawing/2014/main" id="{624CF5B6-AB62-41F4-AB61-85B98C1EFB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2347" y="102064"/>
            <a:ext cx="698237" cy="442600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D41ABBDF-A41C-4FE3-AA68-1C03A410DB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06115" y="149394"/>
            <a:ext cx="698237" cy="442599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D18DBDCF-61B5-4C79-BDBA-0CE10B2E46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44246" y="156522"/>
            <a:ext cx="698237" cy="442600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3FBD7EE8-A5B3-42C0-8E76-DBC6C5678F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812" y="161778"/>
            <a:ext cx="565340" cy="448249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F39BF0A8-094A-4F80-B95F-9CD49D4AA1B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37" t="1733" r="68752" b="87200"/>
          <a:stretch/>
        </p:blipFill>
        <p:spPr>
          <a:xfrm>
            <a:off x="5159856" y="-47091"/>
            <a:ext cx="941832" cy="758952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E3B15AE6-F746-4401-8608-FE19C276F6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01088" y="199646"/>
            <a:ext cx="698237" cy="442599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D02594B6-27A2-4DC5-89AE-DF48A61535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37355" y="194776"/>
            <a:ext cx="698237" cy="442600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A286779F-85D6-4039-81B7-366FCF153BA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9824" y="194776"/>
            <a:ext cx="565340" cy="448249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8364E434-DC6C-4062-B3E8-9C9B5B6C02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37" t="1733" r="68752" b="87200"/>
          <a:stretch/>
        </p:blipFill>
        <p:spPr>
          <a:xfrm>
            <a:off x="8265164" y="-11982"/>
            <a:ext cx="941832" cy="75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129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77" y="46464"/>
            <a:ext cx="9297689" cy="7045000"/>
          </a:xfrm>
          <a:prstGeom prst="rect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 prst="slope"/>
          </a:sp3d>
        </p:spPr>
      </p:pic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0" t="13600" r="70400" b="70800"/>
          <a:stretch/>
        </p:blipFill>
        <p:spPr>
          <a:xfrm>
            <a:off x="1691640" y="932688"/>
            <a:ext cx="1106424" cy="1069848"/>
          </a:xfrm>
          <a:prstGeom prst="rect">
            <a:avLst/>
          </a:prstGeom>
        </p:spPr>
      </p:pic>
      <p:sp>
        <p:nvSpPr>
          <p:cNvPr id="20" name="object 8"/>
          <p:cNvSpPr txBox="1"/>
          <p:nvPr/>
        </p:nvSpPr>
        <p:spPr>
          <a:xfrm>
            <a:off x="282388" y="312929"/>
            <a:ext cx="2586545" cy="6808274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850" dirty="0">
              <a:latin typeface="Times New Roman"/>
              <a:cs typeface="Times New Roman"/>
            </a:endParaRPr>
          </a:p>
          <a:p>
            <a:pPr marL="274320" algn="just">
              <a:lnSpc>
                <a:spcPct val="100000"/>
              </a:lnSpc>
              <a:spcBef>
                <a:spcPts val="5"/>
              </a:spcBef>
            </a:pPr>
            <a:endParaRPr lang="es-MX" sz="900" b="1" spc="-85" dirty="0">
              <a:solidFill>
                <a:srgbClr val="006699"/>
              </a:solidFill>
              <a:latin typeface="Arial"/>
              <a:cs typeface="Arial"/>
            </a:endParaRPr>
          </a:p>
          <a:p>
            <a:pPr marL="274320" algn="just">
              <a:lnSpc>
                <a:spcPct val="100000"/>
              </a:lnSpc>
              <a:spcBef>
                <a:spcPts val="5"/>
              </a:spcBef>
            </a:pPr>
            <a:endParaRPr lang="es-MX" sz="900" b="1" spc="-85" dirty="0">
              <a:solidFill>
                <a:srgbClr val="006699"/>
              </a:solidFill>
              <a:latin typeface="Arial"/>
              <a:cs typeface="Arial"/>
            </a:endParaRPr>
          </a:p>
          <a:p>
            <a:pPr marL="274320" algn="just">
              <a:lnSpc>
                <a:spcPct val="100000"/>
              </a:lnSpc>
              <a:spcBef>
                <a:spcPts val="5"/>
              </a:spcBef>
            </a:pPr>
            <a:br>
              <a:rPr lang="es-MX" sz="900" b="1" spc="-85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900" b="1" spc="-85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900" b="1" spc="-85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900" b="1" spc="-85" dirty="0">
                <a:solidFill>
                  <a:srgbClr val="006699"/>
                </a:solidFill>
                <a:latin typeface="Arial"/>
                <a:cs typeface="Arial"/>
              </a:rPr>
            </a:br>
            <a:endParaRPr lang="es-MX" sz="900" b="1" spc="-85" dirty="0">
              <a:solidFill>
                <a:srgbClr val="006699"/>
              </a:solidFill>
              <a:latin typeface="Arial"/>
              <a:cs typeface="Arial"/>
            </a:endParaRPr>
          </a:p>
          <a:p>
            <a:pPr marL="274320" algn="just">
              <a:lnSpc>
                <a:spcPct val="100000"/>
              </a:lnSpc>
              <a:spcBef>
                <a:spcPts val="5"/>
              </a:spcBef>
            </a:pPr>
            <a:br>
              <a:rPr lang="es-MX" sz="900" b="1" spc="-85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900" b="1" spc="-85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900" b="1" spc="-85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900" b="1" spc="-85" dirty="0">
                <a:latin typeface="Arial"/>
                <a:cs typeface="Arial"/>
              </a:rPr>
            </a:br>
            <a:r>
              <a:rPr sz="900" b="1" spc="-85" dirty="0">
                <a:latin typeface="Arial"/>
                <a:cs typeface="Arial"/>
              </a:rPr>
              <a:t>¿Qué </a:t>
            </a:r>
            <a:r>
              <a:rPr sz="900" b="1" spc="-95" dirty="0">
                <a:latin typeface="Arial"/>
                <a:cs typeface="Arial"/>
              </a:rPr>
              <a:t>es </a:t>
            </a:r>
            <a:r>
              <a:rPr sz="900" b="1" spc="-50" dirty="0">
                <a:latin typeface="Arial"/>
                <a:cs typeface="Arial"/>
              </a:rPr>
              <a:t>la </a:t>
            </a:r>
            <a:r>
              <a:rPr sz="900" b="1" spc="-60" dirty="0">
                <a:latin typeface="Arial"/>
                <a:cs typeface="Arial"/>
              </a:rPr>
              <a:t>Contraloría </a:t>
            </a:r>
            <a:r>
              <a:rPr sz="900" b="1" spc="-85" dirty="0">
                <a:latin typeface="Arial"/>
                <a:cs typeface="Arial"/>
              </a:rPr>
              <a:t>Social</a:t>
            </a:r>
            <a:r>
              <a:rPr sz="900" b="1" spc="20" dirty="0">
                <a:latin typeface="Arial"/>
                <a:cs typeface="Arial"/>
              </a:rPr>
              <a:t> </a:t>
            </a:r>
            <a:r>
              <a:rPr sz="900" b="1" spc="-110" dirty="0">
                <a:latin typeface="Arial"/>
                <a:cs typeface="Arial"/>
              </a:rPr>
              <a:t>(CS)?</a:t>
            </a:r>
            <a:endParaRPr sz="900" dirty="0">
              <a:latin typeface="Arial"/>
              <a:cs typeface="Arial"/>
            </a:endParaRPr>
          </a:p>
          <a:p>
            <a:pPr marL="274320" marR="267970" algn="just">
              <a:lnSpc>
                <a:spcPct val="112400"/>
              </a:lnSpc>
              <a:spcBef>
                <a:spcPts val="5"/>
              </a:spcBef>
            </a:pPr>
            <a:r>
              <a:rPr sz="800" dirty="0">
                <a:latin typeface="Carlito"/>
                <a:cs typeface="Carlito"/>
              </a:rPr>
              <a:t>La </a:t>
            </a:r>
            <a:r>
              <a:rPr sz="800" spc="-5" dirty="0">
                <a:latin typeface="Carlito"/>
                <a:cs typeface="Carlito"/>
              </a:rPr>
              <a:t>Contraloría Social (CS) de acuerdo </a:t>
            </a:r>
            <a:r>
              <a:rPr sz="800" dirty="0">
                <a:latin typeface="Carlito"/>
                <a:cs typeface="Carlito"/>
              </a:rPr>
              <a:t>a </a:t>
            </a:r>
            <a:r>
              <a:rPr sz="800" spc="-5" dirty="0">
                <a:latin typeface="Carlito"/>
                <a:cs typeface="Carlito"/>
              </a:rPr>
              <a:t>la </a:t>
            </a:r>
            <a:r>
              <a:rPr sz="800" dirty="0">
                <a:latin typeface="Carlito"/>
                <a:cs typeface="Carlito"/>
              </a:rPr>
              <a:t>Ley  </a:t>
            </a:r>
            <a:r>
              <a:rPr sz="800" spc="-5" dirty="0">
                <a:latin typeface="Carlito"/>
                <a:cs typeface="Carlito"/>
              </a:rPr>
              <a:t>General de Desarrollo Social, </a:t>
            </a:r>
            <a:r>
              <a:rPr sz="800" dirty="0">
                <a:latin typeface="Carlito"/>
                <a:cs typeface="Carlito"/>
              </a:rPr>
              <a:t>es </a:t>
            </a:r>
            <a:r>
              <a:rPr sz="800" spc="-5" dirty="0">
                <a:latin typeface="Arial"/>
                <a:cs typeface="Arial"/>
              </a:rPr>
              <a:t>“...</a:t>
            </a:r>
            <a:r>
              <a:rPr sz="800" spc="-5" dirty="0">
                <a:latin typeface="Carlito"/>
                <a:cs typeface="Carlito"/>
              </a:rPr>
              <a:t>el  mecanismo de</a:t>
            </a:r>
            <a:r>
              <a:rPr sz="800" spc="10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los</a:t>
            </a:r>
            <a:endParaRPr sz="800" dirty="0">
              <a:latin typeface="Carlito"/>
              <a:cs typeface="Carlito"/>
            </a:endParaRPr>
          </a:p>
          <a:p>
            <a:pPr marL="274320" marR="1139825" algn="just">
              <a:lnSpc>
                <a:spcPct val="111900"/>
              </a:lnSpc>
              <a:spcBef>
                <a:spcPts val="5"/>
              </a:spcBef>
            </a:pPr>
            <a:r>
              <a:rPr sz="800" spc="-5" dirty="0">
                <a:latin typeface="Carlito"/>
                <a:cs typeface="Carlito"/>
              </a:rPr>
              <a:t>beneficiarios, de manera  organizada, para verificar  </a:t>
            </a:r>
            <a:r>
              <a:rPr sz="800" dirty="0">
                <a:latin typeface="Carlito"/>
                <a:cs typeface="Carlito"/>
              </a:rPr>
              <a:t>el </a:t>
            </a:r>
            <a:r>
              <a:rPr sz="800" spc="-5" dirty="0">
                <a:latin typeface="Carlito"/>
                <a:cs typeface="Carlito"/>
              </a:rPr>
              <a:t>cumplimiento de las  metas </a:t>
            </a:r>
            <a:r>
              <a:rPr sz="800" dirty="0">
                <a:latin typeface="Carlito"/>
                <a:cs typeface="Carlito"/>
              </a:rPr>
              <a:t>y </a:t>
            </a:r>
            <a:r>
              <a:rPr sz="800" spc="-5" dirty="0">
                <a:latin typeface="Carlito"/>
                <a:cs typeface="Carlito"/>
              </a:rPr>
              <a:t>la correcta  aplicación de los recursos  públicos asignados </a:t>
            </a:r>
            <a:r>
              <a:rPr sz="800" dirty="0">
                <a:latin typeface="Carlito"/>
                <a:cs typeface="Carlito"/>
              </a:rPr>
              <a:t>a </a:t>
            </a:r>
            <a:r>
              <a:rPr sz="800" spc="-5" dirty="0">
                <a:latin typeface="Carlito"/>
                <a:cs typeface="Carlito"/>
              </a:rPr>
              <a:t>los  programas de desarrollo  </a:t>
            </a:r>
            <a:r>
              <a:rPr sz="800" dirty="0">
                <a:latin typeface="Carlito"/>
                <a:cs typeface="Carlito"/>
              </a:rPr>
              <a:t>social</a:t>
            </a:r>
            <a:r>
              <a:rPr sz="800" dirty="0">
                <a:latin typeface="Arial"/>
                <a:cs typeface="Arial"/>
              </a:rPr>
              <a:t>”.</a:t>
            </a:r>
            <a:endParaRPr lang="es-MX" sz="800" spc="-5" dirty="0">
              <a:latin typeface="Carlito"/>
              <a:cs typeface="Carlito"/>
            </a:endParaRPr>
          </a:p>
          <a:p>
            <a:pPr algn="just"/>
            <a:r>
              <a:rPr lang="es-MX" sz="800" spc="-5" dirty="0">
                <a:latin typeface="Carlito"/>
                <a:cs typeface="Carlito"/>
              </a:rPr>
              <a:t> </a:t>
            </a:r>
          </a:p>
          <a:p>
            <a:pPr algn="just"/>
            <a:r>
              <a:rPr lang="es-MX" sz="1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 del Comité de Contraloría Social</a:t>
            </a:r>
            <a:r>
              <a:rPr lang="es-MX" sz="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endParaRPr lang="es-MX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1.- Solicitar a la Instancia normativa, oficina de representación federal o a las instancias ejecutoras la información pública relacionada </a:t>
            </a:r>
            <a:r>
              <a:rPr lang="es-MX" sz="800" dirty="0" err="1">
                <a:latin typeface="Carlito"/>
                <a:cs typeface="Carlito"/>
              </a:rPr>
              <a:t>relacionada</a:t>
            </a:r>
            <a:r>
              <a:rPr lang="es-MX" sz="800" dirty="0">
                <a:latin typeface="Carlito"/>
                <a:cs typeface="Carlito"/>
              </a:rPr>
              <a:t> con la operación  del programa federal.</a:t>
            </a:r>
          </a:p>
          <a:p>
            <a:pPr lvl="0" algn="just"/>
            <a:r>
              <a:rPr lang="es-MX" sz="1000" b="1" dirty="0">
                <a:latin typeface="Carlito"/>
                <a:cs typeface="Carlito"/>
              </a:rPr>
              <a:t>2.- Vigilar que</a:t>
            </a:r>
            <a:r>
              <a:rPr lang="es-MX" sz="800" dirty="0">
                <a:latin typeface="Carlito"/>
                <a:cs typeface="Carlito"/>
              </a:rPr>
              <a:t>.-</a:t>
            </a: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.</a:t>
            </a: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a.- Se difunda información suficiente, veraz y oportuna sobre la operación del programa federal.</a:t>
            </a: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b.- El ejercicio de los recursos públicos para los beneficios otorgados por el programa federal sea oportuno, transparente, observante de las reglas de operación y, en su caso de la normativa aplicable.</a:t>
            </a: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c.- Las personas beneficiarias del programa federal cumplan con los requisitos de acuerdo con la normativa aplicable.</a:t>
            </a: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d.- Se cumpla con los periodos de ejecución y entrega de los beneficios.</a:t>
            </a: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e.- Exista documentación comprobatoria del ejercicio de los recursos públicos y de la entrega de los beneficios. </a:t>
            </a: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f.- El programa federal no se utilice con fines políticos, electorales, de promoción personal de lucro u otros distintos al objeto del programa federal.</a:t>
            </a: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g.- El programa federal se ejecute en un marco de igualdad entre mujeres y hombres.</a:t>
            </a: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h.- Las autoridades competentes den atención a las quejas y denuncias relacionadas con el programa federal.</a:t>
            </a:r>
          </a:p>
          <a:p>
            <a:pPr lvl="0" algn="just"/>
            <a:r>
              <a:rPr lang="es-MX" sz="800" dirty="0">
                <a:latin typeface="Carlito"/>
                <a:cs typeface="Carlito"/>
              </a:rPr>
              <a:t>  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21" name="object 17"/>
          <p:cNvSpPr txBox="1"/>
          <p:nvPr/>
        </p:nvSpPr>
        <p:spPr>
          <a:xfrm>
            <a:off x="3462820" y="331089"/>
            <a:ext cx="2444203" cy="28738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endParaRPr lang="es-MX" sz="800" b="1" spc="-35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endParaRPr lang="es-MX" sz="800" b="1" spc="-35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endParaRPr lang="es-MX" sz="800" b="1" spc="-35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endParaRPr lang="es-MX" sz="800" b="1" spc="-35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r>
              <a:rPr lang="es-MX" sz="800" b="1" spc="-35" dirty="0">
                <a:latin typeface="Arial"/>
                <a:cs typeface="Arial"/>
              </a:rPr>
              <a:t>3.- Elaborar informes de los resultados de las actividades de operación de la contraloría social realizadas, así como dar seguimiento en su caso a los mismos.</a:t>
            </a:r>
          </a:p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r>
              <a:rPr lang="es-MX" sz="800" b="1" spc="-35" dirty="0">
                <a:latin typeface="Arial"/>
                <a:cs typeface="Arial"/>
              </a:rPr>
              <a:t>4.- Recibir las quejas y denuncias sobre la aplicación y ejecución de los programas federales, recabar la información de estas y canalizarlas a las autoridades competentes para su atención.</a:t>
            </a:r>
          </a:p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endParaRPr lang="es-MX" sz="800" b="1" spc="-35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r>
              <a:rPr sz="800" b="1" spc="-35" dirty="0">
                <a:solidFill>
                  <a:srgbClr val="006699"/>
                </a:solidFill>
                <a:latin typeface="Arial"/>
                <a:cs typeface="Arial"/>
              </a:rPr>
              <a:t>Mediante </a:t>
            </a:r>
            <a:r>
              <a:rPr sz="800" b="1" spc="-40" dirty="0">
                <a:solidFill>
                  <a:srgbClr val="006699"/>
                </a:solidFill>
                <a:latin typeface="Arial"/>
                <a:cs typeface="Arial"/>
              </a:rPr>
              <a:t>el </a:t>
            </a:r>
            <a:r>
              <a:rPr sz="800" b="1" spc="-65" dirty="0">
                <a:solidFill>
                  <a:srgbClr val="006699"/>
                </a:solidFill>
                <a:latin typeface="Arial"/>
                <a:cs typeface="Arial"/>
              </a:rPr>
              <a:t>Programa </a:t>
            </a:r>
            <a:r>
              <a:rPr sz="800" b="1" spc="-60" dirty="0">
                <a:solidFill>
                  <a:srgbClr val="006699"/>
                </a:solidFill>
                <a:latin typeface="Arial"/>
                <a:cs typeface="Arial"/>
              </a:rPr>
              <a:t>de  </a:t>
            </a:r>
            <a:r>
              <a:rPr sz="800" b="1" spc="-50" dirty="0">
                <a:solidFill>
                  <a:srgbClr val="006699"/>
                </a:solidFill>
                <a:latin typeface="Arial"/>
                <a:cs typeface="Arial"/>
              </a:rPr>
              <a:t>Contraloría </a:t>
            </a:r>
            <a:r>
              <a:rPr sz="800" b="1" spc="-70" dirty="0">
                <a:solidFill>
                  <a:srgbClr val="006699"/>
                </a:solidFill>
                <a:latin typeface="Arial"/>
                <a:cs typeface="Arial"/>
              </a:rPr>
              <a:t>Social </a:t>
            </a:r>
            <a:r>
              <a:rPr sz="800" b="1" spc="-25" dirty="0">
                <a:solidFill>
                  <a:srgbClr val="006699"/>
                </a:solidFill>
                <a:latin typeface="Arial"/>
                <a:cs typeface="Arial"/>
              </a:rPr>
              <a:t>tu  </a:t>
            </a:r>
            <a:r>
              <a:rPr sz="800" b="1" spc="-65" dirty="0">
                <a:solidFill>
                  <a:srgbClr val="006699"/>
                </a:solidFill>
                <a:latin typeface="Arial"/>
                <a:cs typeface="Arial"/>
              </a:rPr>
              <a:t>puedes:</a:t>
            </a:r>
            <a:endParaRPr sz="800" dirty="0">
              <a:latin typeface="Arial"/>
              <a:cs typeface="Arial"/>
            </a:endParaRPr>
          </a:p>
          <a:p>
            <a:pPr marL="12700" marR="5080" algn="just">
              <a:lnSpc>
                <a:spcPts val="1080"/>
              </a:lnSpc>
              <a:spcBef>
                <a:spcPts val="35"/>
              </a:spcBef>
            </a:pPr>
            <a:r>
              <a:rPr sz="800" dirty="0">
                <a:latin typeface="Carlito"/>
                <a:cs typeface="Carlito"/>
              </a:rPr>
              <a:t>Promover </a:t>
            </a:r>
            <a:r>
              <a:rPr sz="800" spc="-5" dirty="0">
                <a:latin typeface="Carlito"/>
                <a:cs typeface="Carlito"/>
              </a:rPr>
              <a:t>que </a:t>
            </a:r>
            <a:r>
              <a:rPr sz="800" dirty="0">
                <a:latin typeface="Carlito"/>
                <a:cs typeface="Carlito"/>
              </a:rPr>
              <a:t>se </a:t>
            </a:r>
            <a:r>
              <a:rPr sz="800" spc="-5" dirty="0">
                <a:latin typeface="Carlito"/>
                <a:cs typeface="Carlito"/>
              </a:rPr>
              <a:t>proporcione </a:t>
            </a:r>
            <a:r>
              <a:rPr sz="800" dirty="0">
                <a:latin typeface="Carlito"/>
                <a:cs typeface="Carlito"/>
              </a:rPr>
              <a:t>a </a:t>
            </a:r>
            <a:r>
              <a:rPr sz="800" spc="5" dirty="0">
                <a:latin typeface="Carlito"/>
                <a:cs typeface="Carlito"/>
              </a:rPr>
              <a:t>la </a:t>
            </a:r>
            <a:r>
              <a:rPr sz="800" spc="-5" dirty="0">
                <a:latin typeface="Carlito"/>
                <a:cs typeface="Carlito"/>
              </a:rPr>
              <a:t>población  información completa, oportuna, confiable </a:t>
            </a:r>
            <a:r>
              <a:rPr sz="800" dirty="0">
                <a:latin typeface="Carlito"/>
                <a:cs typeface="Carlito"/>
              </a:rPr>
              <a:t>y  </a:t>
            </a:r>
            <a:r>
              <a:rPr sz="800" spc="-5" dirty="0">
                <a:latin typeface="Carlito"/>
                <a:cs typeface="Carlito"/>
              </a:rPr>
              <a:t>accesible respecto </a:t>
            </a:r>
            <a:r>
              <a:rPr sz="800" dirty="0">
                <a:latin typeface="Carlito"/>
                <a:cs typeface="Carlito"/>
              </a:rPr>
              <a:t>a </a:t>
            </a:r>
            <a:r>
              <a:rPr sz="800" spc="-5" dirty="0">
                <a:latin typeface="Carlito"/>
                <a:cs typeface="Carlito"/>
              </a:rPr>
              <a:t>los programas, acciones </a:t>
            </a:r>
            <a:r>
              <a:rPr sz="800" dirty="0">
                <a:latin typeface="Carlito"/>
                <a:cs typeface="Carlito"/>
              </a:rPr>
              <a:t>y  </a:t>
            </a:r>
            <a:r>
              <a:rPr sz="800" spc="-5" dirty="0">
                <a:latin typeface="Carlito"/>
                <a:cs typeface="Carlito"/>
              </a:rPr>
              <a:t>servicios, </a:t>
            </a:r>
            <a:r>
              <a:rPr sz="800" dirty="0">
                <a:latin typeface="Carlito"/>
                <a:cs typeface="Carlito"/>
              </a:rPr>
              <a:t>sus </a:t>
            </a:r>
            <a:r>
              <a:rPr sz="800" spc="-5" dirty="0">
                <a:latin typeface="Carlito"/>
                <a:cs typeface="Carlito"/>
              </a:rPr>
              <a:t>objetivos, normas </a:t>
            </a:r>
            <a:r>
              <a:rPr sz="800" dirty="0">
                <a:latin typeface="Carlito"/>
                <a:cs typeface="Carlito"/>
              </a:rPr>
              <a:t>y </a:t>
            </a:r>
            <a:r>
              <a:rPr sz="800" spc="-5" dirty="0">
                <a:latin typeface="Carlito"/>
                <a:cs typeface="Carlito"/>
              </a:rPr>
              <a:t>procedimientos</a:t>
            </a:r>
            <a:r>
              <a:rPr sz="800" spc="16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de</a:t>
            </a:r>
            <a:endParaRPr sz="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800" spc="-5" dirty="0">
                <a:latin typeface="Carlito"/>
                <a:cs typeface="Carlito"/>
              </a:rPr>
              <a:t>operación.</a:t>
            </a:r>
            <a:endParaRPr sz="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00" spc="-5" dirty="0">
                <a:latin typeface="Carlito"/>
                <a:cs typeface="Carlito"/>
              </a:rPr>
              <a:t>Algunos de </a:t>
            </a:r>
            <a:r>
              <a:rPr sz="800" dirty="0">
                <a:latin typeface="Carlito"/>
                <a:cs typeface="Carlito"/>
              </a:rPr>
              <a:t>sus </a:t>
            </a:r>
            <a:r>
              <a:rPr sz="800" spc="-5" dirty="0">
                <a:latin typeface="Carlito"/>
                <a:cs typeface="Carlito"/>
              </a:rPr>
              <a:t>objetivos</a:t>
            </a:r>
            <a:r>
              <a:rPr sz="800" spc="10" dirty="0">
                <a:latin typeface="Carlito"/>
                <a:cs typeface="Carlito"/>
              </a:rPr>
              <a:t> </a:t>
            </a:r>
            <a:r>
              <a:rPr sz="800" spc="-10" dirty="0">
                <a:latin typeface="Carlito"/>
                <a:cs typeface="Carlito"/>
              </a:rPr>
              <a:t>son: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22" name="object 18"/>
          <p:cNvSpPr txBox="1"/>
          <p:nvPr/>
        </p:nvSpPr>
        <p:spPr>
          <a:xfrm>
            <a:off x="3248598" y="1066788"/>
            <a:ext cx="2664986" cy="44217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endParaRPr lang="es-MX" sz="800" b="1" spc="-6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r>
              <a:rPr lang="es-MX" sz="800" b="1" spc="-60" dirty="0">
                <a:solidFill>
                  <a:srgbClr val="006699"/>
                </a:solidFill>
                <a:latin typeface="Arial"/>
                <a:cs typeface="Arial"/>
              </a:rPr>
              <a:t>   </a:t>
            </a:r>
          </a:p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endParaRPr lang="es-MX" sz="800" b="1" spc="-6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endParaRPr lang="es-MX" sz="800" b="1" spc="-6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endParaRPr lang="es-MX" sz="800" b="1" spc="-6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endParaRPr lang="es-MX" sz="800" b="1" spc="-6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endParaRPr lang="es-MX" sz="800" b="1" spc="-6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endParaRPr lang="es-MX" sz="800" b="1" spc="-6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endParaRPr lang="es-MX" sz="800" b="1" spc="-6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373380" marR="5715" indent="-361315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br>
              <a:rPr lang="es-MX" sz="800" b="1" spc="-60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800" b="1" spc="-60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800" b="1" spc="-60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800" b="1" spc="-60" dirty="0">
                <a:solidFill>
                  <a:srgbClr val="006699"/>
                </a:solidFill>
                <a:latin typeface="Arial"/>
                <a:cs typeface="Arial"/>
              </a:rPr>
            </a:br>
            <a:br>
              <a:rPr lang="es-MX" sz="800" b="1" spc="-60" dirty="0">
                <a:solidFill>
                  <a:srgbClr val="006699"/>
                </a:solidFill>
                <a:latin typeface="Arial"/>
                <a:cs typeface="Arial"/>
              </a:rPr>
            </a:br>
            <a:endParaRPr lang="es-MX" sz="800" b="1" spc="-6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373380" marR="5715" indent="-361315" algn="just">
              <a:lnSpc>
                <a:spcPct val="112200"/>
              </a:lnSpc>
              <a:spcBef>
                <a:spcPts val="100"/>
              </a:spcBef>
              <a:tabLst>
                <a:tab pos="654685" algn="l"/>
                <a:tab pos="1278890" algn="l"/>
                <a:tab pos="2089150" algn="l"/>
              </a:tabLst>
            </a:pPr>
            <a:r>
              <a:rPr sz="800" b="1" spc="-60" dirty="0" err="1">
                <a:latin typeface="Arial"/>
                <a:cs typeface="Arial"/>
              </a:rPr>
              <a:t>Promover</a:t>
            </a:r>
            <a:r>
              <a:rPr sz="800" b="1" spc="-60" dirty="0">
                <a:latin typeface="Arial"/>
                <a:cs typeface="Arial"/>
              </a:rPr>
              <a:t> </a:t>
            </a:r>
            <a:r>
              <a:rPr sz="800" b="1" spc="-40" dirty="0">
                <a:latin typeface="Arial"/>
                <a:cs typeface="Arial"/>
              </a:rPr>
              <a:t>la </a:t>
            </a:r>
            <a:r>
              <a:rPr sz="800" b="1" spc="-55" dirty="0">
                <a:latin typeface="Arial"/>
                <a:cs typeface="Arial"/>
              </a:rPr>
              <a:t>participación activa </a:t>
            </a:r>
            <a:r>
              <a:rPr sz="800" b="1" spc="-60" dirty="0">
                <a:latin typeface="Arial"/>
                <a:cs typeface="Arial"/>
              </a:rPr>
              <a:t>de </a:t>
            </a:r>
            <a:r>
              <a:rPr sz="800" b="1" spc="-40" dirty="0">
                <a:latin typeface="Arial"/>
                <a:cs typeface="Arial"/>
              </a:rPr>
              <a:t>la </a:t>
            </a:r>
            <a:r>
              <a:rPr sz="800" b="1" spc="-65" dirty="0">
                <a:latin typeface="Arial"/>
                <a:cs typeface="Arial"/>
              </a:rPr>
              <a:t>comunidad</a:t>
            </a:r>
            <a:r>
              <a:rPr sz="800" b="1" spc="-65" dirty="0">
                <a:solidFill>
                  <a:srgbClr val="006699"/>
                </a:solidFill>
                <a:latin typeface="Arial"/>
                <a:cs typeface="Arial"/>
              </a:rPr>
              <a:t>.  </a:t>
            </a:r>
            <a:r>
              <a:rPr sz="800" dirty="0">
                <a:latin typeface="Carlito"/>
                <a:cs typeface="Carlito"/>
              </a:rPr>
              <a:t>Tu como </a:t>
            </a:r>
            <a:r>
              <a:rPr sz="800" spc="-5" dirty="0">
                <a:latin typeface="Carlito"/>
                <a:cs typeface="Carlito"/>
              </a:rPr>
              <a:t>integrante de la comunidad  universitaria puedes apoyar los </a:t>
            </a:r>
            <a:r>
              <a:rPr sz="800" spc="-5" dirty="0" err="1">
                <a:latin typeface="Carlito"/>
                <a:cs typeface="Carlito"/>
              </a:rPr>
              <a:t>procesos</a:t>
            </a:r>
            <a:r>
              <a:rPr sz="800" spc="-5" dirty="0">
                <a:latin typeface="Carlito"/>
                <a:cs typeface="Carlito"/>
              </a:rPr>
              <a:t>  de</a:t>
            </a:r>
            <a:r>
              <a:rPr lang="es-MX" sz="800" spc="-5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planeación</a:t>
            </a:r>
            <a:r>
              <a:rPr sz="800" dirty="0" err="1">
                <a:latin typeface="Carlito"/>
                <a:cs typeface="Carlito"/>
              </a:rPr>
              <a:t>,e</a:t>
            </a:r>
            <a:r>
              <a:rPr sz="800" spc="5" dirty="0" err="1">
                <a:latin typeface="Carlito"/>
                <a:cs typeface="Carlito"/>
              </a:rPr>
              <a:t>s</a:t>
            </a:r>
            <a:r>
              <a:rPr sz="800" spc="-10" dirty="0" err="1">
                <a:latin typeface="Carlito"/>
                <a:cs typeface="Carlito"/>
              </a:rPr>
              <a:t>t</a:t>
            </a:r>
            <a:r>
              <a:rPr sz="800" spc="-5" dirty="0" err="1">
                <a:latin typeface="Carlito"/>
                <a:cs typeface="Carlito"/>
              </a:rPr>
              <a:t>abl</a:t>
            </a:r>
            <a:r>
              <a:rPr sz="800" dirty="0" err="1">
                <a:latin typeface="Carlito"/>
                <a:cs typeface="Carlito"/>
              </a:rPr>
              <a:t>ec</a:t>
            </a:r>
            <a:r>
              <a:rPr sz="800" spc="-5" dirty="0" err="1">
                <a:latin typeface="Carlito"/>
                <a:cs typeface="Carlito"/>
              </a:rPr>
              <a:t>i</a:t>
            </a:r>
            <a:r>
              <a:rPr sz="800" dirty="0" err="1">
                <a:latin typeface="Carlito"/>
                <a:cs typeface="Carlito"/>
              </a:rPr>
              <a:t>m</a:t>
            </a:r>
            <a:r>
              <a:rPr sz="800" spc="-5" dirty="0" err="1">
                <a:latin typeface="Carlito"/>
                <a:cs typeface="Carlito"/>
              </a:rPr>
              <a:t>i</a:t>
            </a:r>
            <a:r>
              <a:rPr sz="800" dirty="0" err="1">
                <a:latin typeface="Carlito"/>
                <a:cs typeface="Carlito"/>
              </a:rPr>
              <a:t>en</a:t>
            </a:r>
            <a:r>
              <a:rPr sz="800" spc="-10" dirty="0" err="1">
                <a:latin typeface="Carlito"/>
                <a:cs typeface="Carlito"/>
              </a:rPr>
              <a:t>t</a:t>
            </a:r>
            <a:r>
              <a:rPr sz="800" dirty="0" err="1">
                <a:latin typeface="Carlito"/>
                <a:cs typeface="Carlito"/>
              </a:rPr>
              <a:t>o</a:t>
            </a:r>
            <a:r>
              <a:rPr sz="800" spc="-5" dirty="0" err="1">
                <a:latin typeface="Carlito"/>
                <a:cs typeface="Carlito"/>
              </a:rPr>
              <a:t>de</a:t>
            </a:r>
            <a:r>
              <a:rPr sz="800" spc="-5" dirty="0">
                <a:latin typeface="Carlito"/>
                <a:cs typeface="Carlito"/>
              </a:rPr>
              <a:t>  prioridades, sistematización, realización,  control, vigilancia, supervisión </a:t>
            </a:r>
            <a:r>
              <a:rPr sz="800" dirty="0">
                <a:latin typeface="Carlito"/>
                <a:cs typeface="Carlito"/>
              </a:rPr>
              <a:t>y </a:t>
            </a:r>
            <a:r>
              <a:rPr sz="800" spc="-5" dirty="0">
                <a:latin typeface="Carlito"/>
                <a:cs typeface="Carlito"/>
              </a:rPr>
              <a:t>evaluación  de acciones de programas </a:t>
            </a:r>
            <a:r>
              <a:rPr sz="800" dirty="0">
                <a:latin typeface="Carlito"/>
                <a:cs typeface="Carlito"/>
              </a:rPr>
              <a:t>y</a:t>
            </a:r>
            <a:r>
              <a:rPr sz="800" spc="5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proyectos.</a:t>
            </a:r>
            <a:endParaRPr sz="800" dirty="0">
              <a:latin typeface="Carlito"/>
              <a:cs typeface="Carlito"/>
            </a:endParaRPr>
          </a:p>
          <a:p>
            <a:pPr marL="12700" marR="9525">
              <a:lnSpc>
                <a:spcPts val="1080"/>
              </a:lnSpc>
              <a:spcBef>
                <a:spcPts val="35"/>
              </a:spcBef>
            </a:pPr>
            <a:r>
              <a:rPr sz="800" b="1" spc="-55" dirty="0" err="1">
                <a:latin typeface="Arial"/>
                <a:cs typeface="Arial"/>
              </a:rPr>
              <a:t>Impulsar</a:t>
            </a:r>
            <a:r>
              <a:rPr sz="800" b="1" spc="-55" dirty="0">
                <a:latin typeface="Arial"/>
                <a:cs typeface="Arial"/>
              </a:rPr>
              <a:t> </a:t>
            </a:r>
            <a:r>
              <a:rPr sz="800" b="1" spc="-40" dirty="0">
                <a:latin typeface="Arial"/>
                <a:cs typeface="Arial"/>
              </a:rPr>
              <a:t>la </a:t>
            </a:r>
            <a:r>
              <a:rPr sz="800" b="1" spc="-70" dirty="0">
                <a:latin typeface="Arial"/>
                <a:cs typeface="Arial"/>
              </a:rPr>
              <a:t>comunicación </a:t>
            </a:r>
            <a:r>
              <a:rPr sz="800" b="1" spc="-50" dirty="0">
                <a:latin typeface="Arial"/>
                <a:cs typeface="Arial"/>
              </a:rPr>
              <a:t>del </a:t>
            </a:r>
            <a:r>
              <a:rPr sz="800" b="1" spc="-60" dirty="0">
                <a:latin typeface="Arial"/>
                <a:cs typeface="Arial"/>
              </a:rPr>
              <a:t>gobierno  </a:t>
            </a:r>
            <a:r>
              <a:rPr sz="800" b="1" spc="-75" dirty="0">
                <a:latin typeface="Arial"/>
                <a:cs typeface="Arial"/>
              </a:rPr>
              <a:t>con </a:t>
            </a:r>
            <a:r>
              <a:rPr sz="800" b="1" spc="-70" dirty="0">
                <a:latin typeface="Arial"/>
                <a:cs typeface="Arial"/>
              </a:rPr>
              <a:t>los  </a:t>
            </a:r>
            <a:r>
              <a:rPr sz="800" b="1" spc="-65" dirty="0">
                <a:latin typeface="Arial"/>
                <a:cs typeface="Arial"/>
              </a:rPr>
              <a:t>ciudadanos.</a:t>
            </a:r>
            <a:endParaRPr sz="800" dirty="0">
              <a:latin typeface="Arial"/>
              <a:cs typeface="Arial"/>
            </a:endParaRPr>
          </a:p>
          <a:p>
            <a:pPr marL="373380" marR="5080">
              <a:lnSpc>
                <a:spcPts val="1080"/>
              </a:lnSpc>
              <a:spcBef>
                <a:spcPts val="5"/>
              </a:spcBef>
            </a:pPr>
            <a:r>
              <a:rPr sz="800" dirty="0">
                <a:latin typeface="Carlito"/>
                <a:cs typeface="Carlito"/>
              </a:rPr>
              <a:t>Para </a:t>
            </a:r>
            <a:r>
              <a:rPr sz="800" spc="-5" dirty="0">
                <a:latin typeface="Carlito"/>
                <a:cs typeface="Carlito"/>
              </a:rPr>
              <a:t>que </a:t>
            </a:r>
            <a:r>
              <a:rPr sz="800" dirty="0">
                <a:latin typeface="Carlito"/>
                <a:cs typeface="Carlito"/>
              </a:rPr>
              <a:t>el </a:t>
            </a:r>
            <a:r>
              <a:rPr sz="800" spc="-5" dirty="0">
                <a:latin typeface="Carlito"/>
                <a:cs typeface="Carlito"/>
              </a:rPr>
              <a:t>gobierno </a:t>
            </a:r>
            <a:r>
              <a:rPr sz="800" dirty="0">
                <a:latin typeface="Carlito"/>
                <a:cs typeface="Carlito"/>
              </a:rPr>
              <a:t>escuche </a:t>
            </a:r>
            <a:r>
              <a:rPr sz="800" spc="-5" dirty="0">
                <a:latin typeface="Carlito"/>
                <a:cs typeface="Carlito"/>
              </a:rPr>
              <a:t>las  propuestas realizadas por la</a:t>
            </a:r>
            <a:r>
              <a:rPr sz="800" spc="1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comunidad</a:t>
            </a:r>
            <a:endParaRPr sz="800" dirty="0">
              <a:latin typeface="Carlito"/>
              <a:cs typeface="Carlito"/>
            </a:endParaRPr>
          </a:p>
          <a:p>
            <a:pPr marL="373380">
              <a:lnSpc>
                <a:spcPct val="100000"/>
              </a:lnSpc>
              <a:spcBef>
                <a:spcPts val="40"/>
              </a:spcBef>
            </a:pPr>
            <a:r>
              <a:rPr sz="800" spc="-5" dirty="0">
                <a:latin typeface="Carlito"/>
                <a:cs typeface="Carlito"/>
              </a:rPr>
              <a:t>universitaria.</a:t>
            </a:r>
            <a:endParaRPr sz="800" dirty="0">
              <a:latin typeface="Carlito"/>
              <a:cs typeface="Carlito"/>
            </a:endParaRPr>
          </a:p>
          <a:p>
            <a:pPr marL="12700" marR="7620">
              <a:lnSpc>
                <a:spcPct val="112500"/>
              </a:lnSpc>
              <a:spcBef>
                <a:spcPts val="5"/>
              </a:spcBef>
            </a:pPr>
            <a:r>
              <a:rPr sz="800" b="1" spc="-55" dirty="0">
                <a:latin typeface="Arial"/>
                <a:cs typeface="Arial"/>
              </a:rPr>
              <a:t>Incorporar </a:t>
            </a:r>
            <a:r>
              <a:rPr sz="800" b="1" spc="-50" dirty="0">
                <a:latin typeface="Arial"/>
                <a:cs typeface="Arial"/>
              </a:rPr>
              <a:t>a </a:t>
            </a:r>
            <a:r>
              <a:rPr sz="800" b="1" spc="-40" dirty="0">
                <a:latin typeface="Arial"/>
                <a:cs typeface="Arial"/>
              </a:rPr>
              <a:t>la </a:t>
            </a:r>
            <a:r>
              <a:rPr sz="800" b="1" spc="-60" dirty="0">
                <a:latin typeface="Arial"/>
                <a:cs typeface="Arial"/>
              </a:rPr>
              <a:t>ciudadanía</a:t>
            </a:r>
            <a:r>
              <a:rPr sz="800" b="1" spc="100" dirty="0">
                <a:latin typeface="Arial"/>
                <a:cs typeface="Arial"/>
              </a:rPr>
              <a:t> </a:t>
            </a:r>
            <a:r>
              <a:rPr sz="800" b="1" spc="-55" dirty="0">
                <a:latin typeface="Arial"/>
                <a:cs typeface="Arial"/>
              </a:rPr>
              <a:t>en </a:t>
            </a:r>
            <a:r>
              <a:rPr sz="800" b="1" spc="-40" dirty="0">
                <a:latin typeface="Arial"/>
                <a:cs typeface="Arial"/>
              </a:rPr>
              <a:t>el </a:t>
            </a:r>
            <a:r>
              <a:rPr sz="800" b="1" spc="-55" dirty="0">
                <a:latin typeface="Arial"/>
                <a:cs typeface="Arial"/>
              </a:rPr>
              <a:t>combate </a:t>
            </a:r>
            <a:r>
              <a:rPr sz="800" b="1" spc="-50" dirty="0">
                <a:latin typeface="Arial"/>
                <a:cs typeface="Arial"/>
              </a:rPr>
              <a:t>a </a:t>
            </a:r>
            <a:r>
              <a:rPr sz="800" b="1" spc="-40" dirty="0">
                <a:latin typeface="Arial"/>
                <a:cs typeface="Arial"/>
              </a:rPr>
              <a:t>la  </a:t>
            </a:r>
            <a:r>
              <a:rPr sz="800" b="1" spc="-60" dirty="0">
                <a:latin typeface="Arial"/>
                <a:cs typeface="Arial"/>
              </a:rPr>
              <a:t>corrupción.</a:t>
            </a:r>
            <a:endParaRPr sz="800" dirty="0">
              <a:latin typeface="Arial"/>
              <a:cs typeface="Arial"/>
            </a:endParaRPr>
          </a:p>
          <a:p>
            <a:pPr marL="373380" marR="6350">
              <a:lnSpc>
                <a:spcPts val="1080"/>
              </a:lnSpc>
              <a:spcBef>
                <a:spcPts val="35"/>
              </a:spcBef>
            </a:pPr>
            <a:r>
              <a:rPr sz="800" dirty="0">
                <a:latin typeface="Carlito"/>
                <a:cs typeface="Carlito"/>
              </a:rPr>
              <a:t>Tu </a:t>
            </a:r>
            <a:r>
              <a:rPr sz="800" spc="-5" dirty="0">
                <a:latin typeface="Carlito"/>
                <a:cs typeface="Carlito"/>
              </a:rPr>
              <a:t>participación </a:t>
            </a:r>
            <a:r>
              <a:rPr sz="800" dirty="0">
                <a:latin typeface="Carlito"/>
                <a:cs typeface="Carlito"/>
              </a:rPr>
              <a:t>es </a:t>
            </a:r>
            <a:r>
              <a:rPr sz="800" spc="-5" dirty="0">
                <a:latin typeface="Carlito"/>
                <a:cs typeface="Carlito"/>
              </a:rPr>
              <a:t>fundamental para  contribuir     </a:t>
            </a:r>
            <a:r>
              <a:rPr sz="800" dirty="0">
                <a:latin typeface="Carlito"/>
                <a:cs typeface="Carlito"/>
              </a:rPr>
              <a:t>a     </a:t>
            </a:r>
            <a:r>
              <a:rPr sz="800" spc="5" dirty="0">
                <a:latin typeface="Carlito"/>
                <a:cs typeface="Carlito"/>
              </a:rPr>
              <a:t>la     </a:t>
            </a:r>
            <a:r>
              <a:rPr sz="800" spc="-5" dirty="0">
                <a:latin typeface="Carlito"/>
                <a:cs typeface="Carlito"/>
              </a:rPr>
              <a:t>disminución     de   </a:t>
            </a:r>
            <a:r>
              <a:rPr sz="800" spc="130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los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problemas</a:t>
            </a:r>
            <a:r>
              <a:rPr sz="800" spc="-5" dirty="0">
                <a:latin typeface="Carlito"/>
                <a:cs typeface="Carlito"/>
              </a:rPr>
              <a:t> de corrupción </a:t>
            </a:r>
            <a:r>
              <a:rPr sz="800" dirty="0">
                <a:latin typeface="Carlito"/>
                <a:cs typeface="Carlito"/>
              </a:rPr>
              <a:t>y </a:t>
            </a:r>
            <a:r>
              <a:rPr sz="800" spc="-5" dirty="0">
                <a:latin typeface="Carlito"/>
                <a:cs typeface="Carlito"/>
              </a:rPr>
              <a:t>fomentar los  principios   de   transparencia,   </a:t>
            </a:r>
            <a:r>
              <a:rPr sz="800" spc="-5" dirty="0" err="1">
                <a:latin typeface="Carlito"/>
                <a:cs typeface="Carlito"/>
              </a:rPr>
              <a:t>rendición</a:t>
            </a:r>
            <a:r>
              <a:rPr sz="800" spc="35" dirty="0">
                <a:latin typeface="Carlito"/>
                <a:cs typeface="Carlito"/>
              </a:rPr>
              <a:t> </a:t>
            </a:r>
            <a:r>
              <a:rPr sz="800" spc="-5" dirty="0">
                <a:latin typeface="Carlito"/>
                <a:cs typeface="Carlito"/>
              </a:rPr>
              <a:t>de</a:t>
            </a:r>
            <a:r>
              <a:rPr lang="es-MX" sz="800" dirty="0">
                <a:latin typeface="Carlito"/>
                <a:cs typeface="Carlito"/>
              </a:rPr>
              <a:t> </a:t>
            </a:r>
            <a:r>
              <a:rPr sz="800" spc="-5" dirty="0" err="1">
                <a:latin typeface="Carlito"/>
                <a:cs typeface="Carlito"/>
              </a:rPr>
              <a:t>cuentas</a:t>
            </a:r>
            <a:r>
              <a:rPr sz="800" spc="-5" dirty="0">
                <a:latin typeface="Carlito"/>
                <a:cs typeface="Carlito"/>
              </a:rPr>
              <a:t>.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30" name="object 10"/>
          <p:cNvSpPr txBox="1"/>
          <p:nvPr/>
        </p:nvSpPr>
        <p:spPr>
          <a:xfrm>
            <a:off x="6128543" y="658368"/>
            <a:ext cx="1349884" cy="23746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  <a:tabLst>
                <a:tab pos="339725" algn="l"/>
              </a:tabLst>
            </a:pPr>
            <a:endParaRPr lang="es-MX" sz="900" dirty="0"/>
          </a:p>
          <a:p>
            <a:pPr marL="12700" marR="5080">
              <a:lnSpc>
                <a:spcPct val="111100"/>
              </a:lnSpc>
              <a:spcBef>
                <a:spcPts val="100"/>
              </a:spcBef>
              <a:tabLst>
                <a:tab pos="339725" algn="l"/>
              </a:tabLst>
            </a:pPr>
            <a:endParaRPr lang="es-MX" sz="900" dirty="0"/>
          </a:p>
          <a:p>
            <a:pPr marL="12700" marR="5080">
              <a:lnSpc>
                <a:spcPct val="111100"/>
              </a:lnSpc>
              <a:spcBef>
                <a:spcPts val="100"/>
              </a:spcBef>
              <a:tabLst>
                <a:tab pos="339725" algn="l"/>
              </a:tabLst>
            </a:pPr>
            <a:endParaRPr lang="es-MX" sz="900" dirty="0"/>
          </a:p>
          <a:p>
            <a:pPr marL="12700" marR="5080">
              <a:lnSpc>
                <a:spcPct val="111100"/>
              </a:lnSpc>
              <a:spcBef>
                <a:spcPts val="100"/>
              </a:spcBef>
              <a:tabLst>
                <a:tab pos="339725" algn="l"/>
              </a:tabLst>
            </a:pPr>
            <a:endParaRPr lang="es-MX" sz="900" dirty="0"/>
          </a:p>
          <a:p>
            <a:pPr marL="12700" marR="5080">
              <a:lnSpc>
                <a:spcPct val="111100"/>
              </a:lnSpc>
              <a:spcBef>
                <a:spcPts val="100"/>
              </a:spcBef>
              <a:tabLst>
                <a:tab pos="339725" algn="l"/>
              </a:tabLst>
            </a:pPr>
            <a:endParaRPr lang="es-MX" sz="900" dirty="0"/>
          </a:p>
          <a:p>
            <a:pPr marL="12700" marR="5080">
              <a:lnSpc>
                <a:spcPct val="111100"/>
              </a:lnSpc>
              <a:spcBef>
                <a:spcPts val="100"/>
              </a:spcBef>
              <a:tabLst>
                <a:tab pos="339725" algn="l"/>
              </a:tabLst>
            </a:pPr>
            <a:r>
              <a:rPr lang="es-MX" sz="900" dirty="0"/>
              <a:t>Has equipo con integrantes de tu comunidad universitaria e integra un comité de contraloría que te permita realizar acciones de control, vigilancia y evaluación sobre el cumplimiento de metas del programa: así como 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31" name="object 9"/>
          <p:cNvSpPr txBox="1"/>
          <p:nvPr/>
        </p:nvSpPr>
        <p:spPr>
          <a:xfrm>
            <a:off x="6111620" y="312929"/>
            <a:ext cx="1819275" cy="987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s-MX" sz="1200" b="1" spc="-14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s-MX" sz="1200" b="1" spc="-14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s-MX" sz="1200" b="1" spc="-14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s-MX" sz="1200" b="1" spc="-140" dirty="0">
              <a:solidFill>
                <a:srgbClr val="006699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40" dirty="0">
                <a:latin typeface="Arial"/>
                <a:cs typeface="Arial"/>
              </a:rPr>
              <a:t>¿</a:t>
            </a:r>
            <a:r>
              <a:rPr sz="1200" spc="-140" dirty="0" err="1">
                <a:latin typeface="Arial"/>
                <a:cs typeface="Arial"/>
              </a:rPr>
              <a:t>Cómo</a:t>
            </a:r>
            <a:r>
              <a:rPr sz="1200" spc="-140" dirty="0">
                <a:latin typeface="Arial"/>
                <a:cs typeface="Arial"/>
              </a:rPr>
              <a:t> </a:t>
            </a:r>
            <a:r>
              <a:rPr lang="es-MX" sz="1200" spc="-140" dirty="0">
                <a:latin typeface="Arial"/>
                <a:cs typeface="Arial"/>
              </a:rPr>
              <a:t> </a:t>
            </a:r>
            <a:r>
              <a:rPr sz="1200" spc="-25" dirty="0" err="1">
                <a:latin typeface="Arial"/>
                <a:cs typeface="Arial"/>
              </a:rPr>
              <a:t>te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105" dirty="0" err="1">
                <a:latin typeface="Arial"/>
                <a:cs typeface="Arial"/>
              </a:rPr>
              <a:t>puedes</a:t>
            </a:r>
            <a:r>
              <a:rPr sz="1200" spc="-215" dirty="0">
                <a:latin typeface="Arial"/>
                <a:cs typeface="Arial"/>
              </a:rPr>
              <a:t> </a:t>
            </a:r>
            <a:r>
              <a:rPr lang="es-MX" sz="1200" spc="-215" dirty="0">
                <a:latin typeface="Arial"/>
                <a:cs typeface="Arial"/>
              </a:rPr>
              <a:t> </a:t>
            </a:r>
            <a:r>
              <a:rPr sz="1200" spc="-100" dirty="0" err="1">
                <a:latin typeface="Arial"/>
                <a:cs typeface="Arial"/>
              </a:rPr>
              <a:t>organizar</a:t>
            </a:r>
            <a:r>
              <a:rPr sz="1200" spc="-100" dirty="0">
                <a:latin typeface="Arial"/>
                <a:cs typeface="Arial"/>
              </a:rPr>
              <a:t>?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3" name="object 10"/>
          <p:cNvSpPr txBox="1"/>
          <p:nvPr/>
        </p:nvSpPr>
        <p:spPr>
          <a:xfrm>
            <a:off x="6105059" y="3129675"/>
            <a:ext cx="2803616" cy="10804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  <a:spcBef>
                <a:spcPts val="100"/>
              </a:spcBef>
              <a:tabLst>
                <a:tab pos="339725" algn="l"/>
              </a:tabLst>
            </a:pPr>
            <a:r>
              <a:rPr lang="es-MX" sz="900" dirty="0"/>
              <a:t>La correcta aplicación de los recursos asignados al programa. Tu como beneficiario del programa al convertirte en supervisor y vigilante del apoyo, contribuyes a que las acciones que realizan los ejecutores se desarrollen con eficiencia, transparencia y honestidad, para generar una cultura de rendición de cuentas.</a:t>
            </a:r>
            <a:endParaRPr sz="900" dirty="0">
              <a:latin typeface="Carlito"/>
              <a:cs typeface="Carlito"/>
            </a:endParaRPr>
          </a:p>
        </p:txBody>
      </p:sp>
      <p:pic>
        <p:nvPicPr>
          <p:cNvPr id="2050" name="Picture 2" descr="Planificar Y Organizar, Ilustración De Estrategia ...">
            <a:extLst>
              <a:ext uri="{FF2B5EF4-FFF2-40B4-BE49-F238E27FC236}">
                <a16:creationId xmlns:a16="http://schemas.microsoft.com/office/drawing/2014/main" id="{66049459-0577-453E-B599-296E684D8C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960" y="1337172"/>
            <a:ext cx="1472566" cy="1488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EF5EA30-92ED-4CB5-97C2-B9A798C023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06184"/>
              </p:ext>
            </p:extLst>
          </p:nvPr>
        </p:nvGraphicFramePr>
        <p:xfrm>
          <a:off x="6293249" y="4448908"/>
          <a:ext cx="2615427" cy="808892"/>
        </p:xfrm>
        <a:graphic>
          <a:graphicData uri="http://schemas.openxmlformats.org/drawingml/2006/table">
            <a:tbl>
              <a:tblPr/>
              <a:tblGrid>
                <a:gridCol w="2615427">
                  <a:extLst>
                    <a:ext uri="{9D8B030D-6E8A-4147-A177-3AD203B41FA5}">
                      <a16:colId xmlns:a16="http://schemas.microsoft.com/office/drawing/2014/main" val="1511487046"/>
                    </a:ext>
                  </a:extLst>
                </a:gridCol>
              </a:tblGrid>
              <a:tr h="808892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Acude con el responsable de Contraloría Social.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385339"/>
                  </a:ext>
                </a:extLst>
              </a:tr>
            </a:tbl>
          </a:graphicData>
        </a:graphic>
      </p:graphicFrame>
      <p:pic>
        <p:nvPicPr>
          <p:cNvPr id="2054" name="Picture 6" descr="Contraloria Social PFCE">
            <a:extLst>
              <a:ext uri="{FF2B5EF4-FFF2-40B4-BE49-F238E27FC236}">
                <a16:creationId xmlns:a16="http://schemas.microsoft.com/office/drawing/2014/main" id="{C2F3DC0F-97A3-469B-90A6-48E1D164C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050" y="850300"/>
            <a:ext cx="1880607" cy="1069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Imagen 46" descr="Acciones de Contraloría Social con enfoque en Blindaje Electoral 2018 |  Secretaría de la Función Pública | Gobierno | gob.mx">
            <a:extLst>
              <a:ext uri="{FF2B5EF4-FFF2-40B4-BE49-F238E27FC236}">
                <a16:creationId xmlns:a16="http://schemas.microsoft.com/office/drawing/2014/main" id="{6C5845A2-0B86-4ECA-B3A0-5A83D31B7BD3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632" y="2461098"/>
            <a:ext cx="1002498" cy="96790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2AF3E0FD-8039-4F73-AAE8-213E24FBA04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980" y="2597860"/>
            <a:ext cx="645846" cy="228241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DC949E3C-8AF9-45A6-AE7E-89EE6C34A6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690" y="215769"/>
            <a:ext cx="698237" cy="442599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7ADE234C-2113-429C-9C21-22C4ADB9CB9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38072" y="255530"/>
            <a:ext cx="698237" cy="44259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2E151C67-28E7-4FC3-A1AA-EEFB4AB2D8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5059" y="319147"/>
            <a:ext cx="698237" cy="442599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79018BCF-B4E7-4234-A527-41CEEBD78FA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9473" y="215768"/>
            <a:ext cx="698237" cy="442600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F7E70760-E091-4FC3-8191-71C7691BCA4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90294" y="261838"/>
            <a:ext cx="698237" cy="442600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69C33028-0AA3-4F02-8FD7-8F91C3E411B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62524" y="303690"/>
            <a:ext cx="698237" cy="442600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98FE016D-33C7-460A-B03D-9DE574A9D39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359" y="227082"/>
            <a:ext cx="565340" cy="442600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5DDFEEBA-D87A-48B1-B76B-BCC598AC579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151" y="255530"/>
            <a:ext cx="565340" cy="442600"/>
          </a:xfrm>
          <a:prstGeom prst="rect">
            <a:avLst/>
          </a:prstGeom>
        </p:spPr>
      </p:pic>
      <p:pic>
        <p:nvPicPr>
          <p:cNvPr id="41" name="Imagen 40">
            <a:extLst>
              <a:ext uri="{FF2B5EF4-FFF2-40B4-BE49-F238E27FC236}">
                <a16:creationId xmlns:a16="http://schemas.microsoft.com/office/drawing/2014/main" id="{F7D6350E-AB52-4480-BD07-B27279842DD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2169" y="297817"/>
            <a:ext cx="565340" cy="442600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2608FF3A-683C-46B1-BAD4-3266AA540D60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37" t="1733" r="68752" b="87200"/>
          <a:stretch/>
        </p:blipFill>
        <p:spPr>
          <a:xfrm>
            <a:off x="2095481" y="17223"/>
            <a:ext cx="941832" cy="758952"/>
          </a:xfrm>
          <a:prstGeom prst="rect">
            <a:avLst/>
          </a:prstGeom>
        </p:spPr>
      </p:pic>
      <p:pic>
        <p:nvPicPr>
          <p:cNvPr id="45" name="Imagen 44">
            <a:extLst>
              <a:ext uri="{FF2B5EF4-FFF2-40B4-BE49-F238E27FC236}">
                <a16:creationId xmlns:a16="http://schemas.microsoft.com/office/drawing/2014/main" id="{4EAD47B9-DC2C-4E1C-A66D-654872BB7317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37" t="1733" r="68752" b="87200"/>
          <a:stretch/>
        </p:blipFill>
        <p:spPr>
          <a:xfrm>
            <a:off x="5184606" y="-18536"/>
            <a:ext cx="941832" cy="758952"/>
          </a:xfrm>
          <a:prstGeom prst="rect">
            <a:avLst/>
          </a:prstGeom>
        </p:spPr>
      </p:pic>
      <p:pic>
        <p:nvPicPr>
          <p:cNvPr id="46" name="Imagen 45">
            <a:extLst>
              <a:ext uri="{FF2B5EF4-FFF2-40B4-BE49-F238E27FC236}">
                <a16:creationId xmlns:a16="http://schemas.microsoft.com/office/drawing/2014/main" id="{24622953-9F18-401C-A759-315693BF8D3B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37" t="1733" r="68752" b="87200"/>
          <a:stretch/>
        </p:blipFill>
        <p:spPr>
          <a:xfrm>
            <a:off x="8235527" y="68906"/>
            <a:ext cx="941832" cy="75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03182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794</TotalTime>
  <Words>953</Words>
  <Application>Microsoft Office PowerPoint</Application>
  <PresentationFormat>Carta (216 x 279 mm)</PresentationFormat>
  <Paragraphs>99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 Light</vt:lpstr>
      <vt:lpstr>Carlito</vt:lpstr>
      <vt:lpstr>Rockwell</vt:lpstr>
      <vt:lpstr>Times New Roman</vt:lpstr>
      <vt:lpstr>Wingdings</vt:lpstr>
      <vt:lpstr>Atlas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UTNC</dc:creator>
  <cp:lastModifiedBy>UTNC</cp:lastModifiedBy>
  <cp:revision>41</cp:revision>
  <cp:lastPrinted>2023-10-09T15:40:31Z</cp:lastPrinted>
  <dcterms:created xsi:type="dcterms:W3CDTF">2020-11-30T15:22:58Z</dcterms:created>
  <dcterms:modified xsi:type="dcterms:W3CDTF">2024-09-19T20:51:02Z</dcterms:modified>
</cp:coreProperties>
</file>