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256" r:id="rId3"/>
    <p:sldId id="262" r:id="rId4"/>
    <p:sldId id="318" r:id="rId5"/>
    <p:sldId id="319" r:id="rId6"/>
    <p:sldId id="264" r:id="rId7"/>
    <p:sldId id="306" r:id="rId8"/>
    <p:sldId id="307" r:id="rId9"/>
    <p:sldId id="260" r:id="rId10"/>
    <p:sldId id="271" r:id="rId11"/>
    <p:sldId id="327" r:id="rId12"/>
    <p:sldId id="266" r:id="rId13"/>
    <p:sldId id="261" r:id="rId14"/>
    <p:sldId id="305" r:id="rId15"/>
    <p:sldId id="310" r:id="rId16"/>
    <p:sldId id="274" r:id="rId17"/>
    <p:sldId id="270" r:id="rId18"/>
    <p:sldId id="267" r:id="rId19"/>
    <p:sldId id="268" r:id="rId20"/>
    <p:sldId id="269" r:id="rId21"/>
    <p:sldId id="321" r:id="rId22"/>
    <p:sldId id="322" r:id="rId23"/>
    <p:sldId id="273" r:id="rId24"/>
    <p:sldId id="280" r:id="rId25"/>
    <p:sldId id="326" r:id="rId26"/>
    <p:sldId id="279" r:id="rId27"/>
    <p:sldId id="300" r:id="rId28"/>
    <p:sldId id="302" r:id="rId29"/>
    <p:sldId id="320" r:id="rId30"/>
    <p:sldId id="324" r:id="rId31"/>
    <p:sldId id="323" r:id="rId32"/>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NC" initials="U" lastIdx="2" clrIdx="0">
    <p:extLst>
      <p:ext uri="{19B8F6BF-5375-455C-9EA6-DF929625EA0E}">
        <p15:presenceInfo xmlns:p15="http://schemas.microsoft.com/office/powerpoint/2012/main" userId="UT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3C5"/>
    <a:srgbClr val="F8CF7F"/>
    <a:srgbClr val="F2AB00"/>
    <a:srgbClr val="D8A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2910" autoAdjust="0"/>
  </p:normalViewPr>
  <p:slideViewPr>
    <p:cSldViewPr snapToGrid="0" snapToObjects="1" showGuides="1">
      <p:cViewPr varScale="1">
        <p:scale>
          <a:sx n="102" d="100"/>
          <a:sy n="102" d="100"/>
        </p:scale>
        <p:origin x="15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13EC72-5D85-564F-8C10-A3CA7CB915D3}" type="datetimeFigureOut">
              <a:rPr lang="es-MX" smtClean="0"/>
              <a:t>20/08/2025</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0F0DE7-A816-C942-8D2D-AC6BE143519D}" type="slidenum">
              <a:rPr lang="es-MX" smtClean="0"/>
              <a:t>‹Nº›</a:t>
            </a:fld>
            <a:endParaRPr lang="es-MX"/>
          </a:p>
        </p:txBody>
      </p:sp>
    </p:spTree>
    <p:extLst>
      <p:ext uri="{BB962C8B-B14F-4D97-AF65-F5344CB8AC3E}">
        <p14:creationId xmlns:p14="http://schemas.microsoft.com/office/powerpoint/2010/main" val="284855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a:t>
            </a:fld>
            <a:endParaRPr lang="es-MX"/>
          </a:p>
        </p:txBody>
      </p:sp>
    </p:spTree>
    <p:extLst>
      <p:ext uri="{BB962C8B-B14F-4D97-AF65-F5344CB8AC3E}">
        <p14:creationId xmlns:p14="http://schemas.microsoft.com/office/powerpoint/2010/main" val="40040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18</a:t>
            </a:fld>
            <a:endParaRPr lang="es-MX"/>
          </a:p>
        </p:txBody>
      </p:sp>
    </p:spTree>
    <p:extLst>
      <p:ext uri="{BB962C8B-B14F-4D97-AF65-F5344CB8AC3E}">
        <p14:creationId xmlns:p14="http://schemas.microsoft.com/office/powerpoint/2010/main" val="197554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23</a:t>
            </a:fld>
            <a:endParaRPr lang="es-MX"/>
          </a:p>
        </p:txBody>
      </p:sp>
    </p:spTree>
    <p:extLst>
      <p:ext uri="{BB962C8B-B14F-4D97-AF65-F5344CB8AC3E}">
        <p14:creationId xmlns:p14="http://schemas.microsoft.com/office/powerpoint/2010/main" val="340729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26</a:t>
            </a:fld>
            <a:endParaRPr lang="es-MX"/>
          </a:p>
        </p:txBody>
      </p:sp>
    </p:spTree>
    <p:extLst>
      <p:ext uri="{BB962C8B-B14F-4D97-AF65-F5344CB8AC3E}">
        <p14:creationId xmlns:p14="http://schemas.microsoft.com/office/powerpoint/2010/main" val="274944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27</a:t>
            </a:fld>
            <a:endParaRPr lang="es-MX"/>
          </a:p>
        </p:txBody>
      </p:sp>
    </p:spTree>
    <p:extLst>
      <p:ext uri="{BB962C8B-B14F-4D97-AF65-F5344CB8AC3E}">
        <p14:creationId xmlns:p14="http://schemas.microsoft.com/office/powerpoint/2010/main" val="152732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28</a:t>
            </a:fld>
            <a:endParaRPr lang="es-MX"/>
          </a:p>
        </p:txBody>
      </p:sp>
    </p:spTree>
    <p:extLst>
      <p:ext uri="{BB962C8B-B14F-4D97-AF65-F5344CB8AC3E}">
        <p14:creationId xmlns:p14="http://schemas.microsoft.com/office/powerpoint/2010/main" val="18938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2</a:t>
            </a:fld>
            <a:endParaRPr lang="es-MX"/>
          </a:p>
        </p:txBody>
      </p:sp>
    </p:spTree>
    <p:extLst>
      <p:ext uri="{BB962C8B-B14F-4D97-AF65-F5344CB8AC3E}">
        <p14:creationId xmlns:p14="http://schemas.microsoft.com/office/powerpoint/2010/main" val="342802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6</a:t>
            </a:fld>
            <a:endParaRPr lang="es-MX"/>
          </a:p>
        </p:txBody>
      </p:sp>
    </p:spTree>
    <p:extLst>
      <p:ext uri="{BB962C8B-B14F-4D97-AF65-F5344CB8AC3E}">
        <p14:creationId xmlns:p14="http://schemas.microsoft.com/office/powerpoint/2010/main" val="301853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9</a:t>
            </a:fld>
            <a:endParaRPr lang="es-MX"/>
          </a:p>
        </p:txBody>
      </p:sp>
    </p:spTree>
    <p:extLst>
      <p:ext uri="{BB962C8B-B14F-4D97-AF65-F5344CB8AC3E}">
        <p14:creationId xmlns:p14="http://schemas.microsoft.com/office/powerpoint/2010/main" val="12246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10</a:t>
            </a:fld>
            <a:endParaRPr lang="es-MX"/>
          </a:p>
        </p:txBody>
      </p:sp>
    </p:spTree>
    <p:extLst>
      <p:ext uri="{BB962C8B-B14F-4D97-AF65-F5344CB8AC3E}">
        <p14:creationId xmlns:p14="http://schemas.microsoft.com/office/powerpoint/2010/main" val="391057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12</a:t>
            </a:fld>
            <a:endParaRPr lang="es-MX"/>
          </a:p>
        </p:txBody>
      </p:sp>
    </p:spTree>
    <p:extLst>
      <p:ext uri="{BB962C8B-B14F-4D97-AF65-F5344CB8AC3E}">
        <p14:creationId xmlns:p14="http://schemas.microsoft.com/office/powerpoint/2010/main" val="297246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13</a:t>
            </a:fld>
            <a:endParaRPr lang="es-MX"/>
          </a:p>
        </p:txBody>
      </p:sp>
    </p:spTree>
    <p:extLst>
      <p:ext uri="{BB962C8B-B14F-4D97-AF65-F5344CB8AC3E}">
        <p14:creationId xmlns:p14="http://schemas.microsoft.com/office/powerpoint/2010/main" val="253614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16</a:t>
            </a:fld>
            <a:endParaRPr lang="es-MX"/>
          </a:p>
        </p:txBody>
      </p:sp>
    </p:spTree>
    <p:extLst>
      <p:ext uri="{BB962C8B-B14F-4D97-AF65-F5344CB8AC3E}">
        <p14:creationId xmlns:p14="http://schemas.microsoft.com/office/powerpoint/2010/main" val="374496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0F0DE7-A816-C942-8D2D-AC6BE143519D}" type="slidenum">
              <a:rPr lang="es-MX" smtClean="0"/>
              <a:t>17</a:t>
            </a:fld>
            <a:endParaRPr lang="es-MX"/>
          </a:p>
        </p:txBody>
      </p:sp>
    </p:spTree>
    <p:extLst>
      <p:ext uri="{BB962C8B-B14F-4D97-AF65-F5344CB8AC3E}">
        <p14:creationId xmlns:p14="http://schemas.microsoft.com/office/powerpoint/2010/main" val="390612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42B9F-F990-F64E-BE96-37379B023E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3D1A991-9F1C-304C-AD44-44DD28C844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CD7EAC7-15F6-D44A-BEB5-2F8E0A30D122}"/>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5" name="Marcador de pie de página 4">
            <a:extLst>
              <a:ext uri="{FF2B5EF4-FFF2-40B4-BE49-F238E27FC236}">
                <a16:creationId xmlns:a16="http://schemas.microsoft.com/office/drawing/2014/main" id="{A3D42A84-896C-934E-9E2E-6F23B5BF28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3025975-05B7-5E47-A3CE-4334D83F618A}"/>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40477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B06D8-B045-7A46-963C-01C61826E3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5DB3369-67A6-5448-B132-48EA4E20EA1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0708322-0F43-CB45-941F-5E67C7C6F125}"/>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5" name="Marcador de pie de página 4">
            <a:extLst>
              <a:ext uri="{FF2B5EF4-FFF2-40B4-BE49-F238E27FC236}">
                <a16:creationId xmlns:a16="http://schemas.microsoft.com/office/drawing/2014/main" id="{C5721026-DECC-8E45-A680-A66A9655EF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A3D1E28-7548-B046-88ED-C9BD46934E7A}"/>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96665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A585FC-A851-5143-BA00-24667E51E7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20BF67F-7144-2043-99C5-A3AEB74F76D1}"/>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68EC88FE-19B1-3C4E-8001-F1D5CF9D1420}"/>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5" name="Marcador de pie de página 4">
            <a:extLst>
              <a:ext uri="{FF2B5EF4-FFF2-40B4-BE49-F238E27FC236}">
                <a16:creationId xmlns:a16="http://schemas.microsoft.com/office/drawing/2014/main" id="{1E4D2131-659D-0A43-A0E1-CC16A88739D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CE8E5A8-CE1F-F54D-BD78-331E5CB9AFE7}"/>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103621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5B53B-A9D7-AF41-98B0-BC3E8A7B05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E88C0E4-5D64-7C43-B86B-4BD9EE2D8D81}"/>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01B5A194-0351-404B-9D9D-73FF2452BF89}"/>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5" name="Marcador de pie de página 4">
            <a:extLst>
              <a:ext uri="{FF2B5EF4-FFF2-40B4-BE49-F238E27FC236}">
                <a16:creationId xmlns:a16="http://schemas.microsoft.com/office/drawing/2014/main" id="{5DE96A33-714A-2844-8869-3E8F8881EED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D436B1E-D26D-B74C-8480-BA8A74AC21DB}"/>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171359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1FD2B-DBC8-5B48-8EDA-DF3A62AF00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E0EC27C-0356-CE45-AC05-0F2EDA64F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424265B9-B682-F145-AA4A-46175767BE4B}"/>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5" name="Marcador de pie de página 4">
            <a:extLst>
              <a:ext uri="{FF2B5EF4-FFF2-40B4-BE49-F238E27FC236}">
                <a16:creationId xmlns:a16="http://schemas.microsoft.com/office/drawing/2014/main" id="{01D1321A-9402-5047-9201-84C11E86B3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D3DEC22-8DA0-9647-B8CB-09989915F547}"/>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340819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B0A2D-DA31-9E4D-B144-374E30A3C16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03B207-B910-D644-8AC4-B3227163ACF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0217CF6B-A8B1-7B46-993E-787B7E403A1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C8BA3210-CEF6-8F42-BDFD-DF68D36EEB70}"/>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6" name="Marcador de pie de página 5">
            <a:extLst>
              <a:ext uri="{FF2B5EF4-FFF2-40B4-BE49-F238E27FC236}">
                <a16:creationId xmlns:a16="http://schemas.microsoft.com/office/drawing/2014/main" id="{C3E76D54-16AC-584E-9E39-A7D6685C039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37941E9-0D4D-1D49-928A-ECF914FC663D}"/>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59635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1CA7D-BC55-9E40-817C-FE547DD969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F68FFEE-BAD2-6740-9C46-DD2E9999F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620E366-778C-D243-A4FB-ECC9750CAC2B}"/>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D590F3FB-FBC0-F64F-BA6E-23FBD3976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1AAAC099-34A6-F149-96EC-109D7A18C64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7DAE568E-4456-FD40-B8B2-AA802F14B1B1}"/>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8" name="Marcador de pie de página 7">
            <a:extLst>
              <a:ext uri="{FF2B5EF4-FFF2-40B4-BE49-F238E27FC236}">
                <a16:creationId xmlns:a16="http://schemas.microsoft.com/office/drawing/2014/main" id="{16BA3A90-FA4B-9D45-8A82-A099836E90E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58485CA-8512-A94F-8BC1-0622D3505F37}"/>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388625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C0910-B026-074B-8572-4F21077D264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2D120DC-E449-9B41-91FB-12E1CA8CB62B}"/>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4" name="Marcador de pie de página 3">
            <a:extLst>
              <a:ext uri="{FF2B5EF4-FFF2-40B4-BE49-F238E27FC236}">
                <a16:creationId xmlns:a16="http://schemas.microsoft.com/office/drawing/2014/main" id="{A735E88A-847C-0047-B2DC-99AB8A052BF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F18A51E-BA60-D746-BE62-A669DBF77017}"/>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70155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2B849-A803-8041-ABA2-116C77681F47}"/>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3" name="Marcador de pie de página 2">
            <a:extLst>
              <a:ext uri="{FF2B5EF4-FFF2-40B4-BE49-F238E27FC236}">
                <a16:creationId xmlns:a16="http://schemas.microsoft.com/office/drawing/2014/main" id="{C9CEE8D4-B5FC-7243-8F47-44149AC793C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556CC65-6D17-C143-9514-B5A4EE843BBA}"/>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427448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98D36-744F-7146-A8B0-C60691EBA6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17B97F8-84B4-E84F-AAAE-BF6B09790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DE3EDBF2-995D-134A-985E-10D27F3BA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615AB7D0-66BC-FF4F-9324-2A254A74F833}"/>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6" name="Marcador de pie de página 5">
            <a:extLst>
              <a:ext uri="{FF2B5EF4-FFF2-40B4-BE49-F238E27FC236}">
                <a16:creationId xmlns:a16="http://schemas.microsoft.com/office/drawing/2014/main" id="{9A58A38F-FFA3-C341-BB7C-D6936E8B279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DCFA760-5249-C04C-BC9F-06F5F52D6624}"/>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225169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C0F17-83A3-3E42-B74C-C6A818DACA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2A55241-CE78-704D-9F2C-63EF431B6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AF83317-B739-A147-B41C-58121939E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12597F97-A0CB-0346-9C2D-B9C57107B083}"/>
              </a:ext>
            </a:extLst>
          </p:cNvPr>
          <p:cNvSpPr>
            <a:spLocks noGrp="1"/>
          </p:cNvSpPr>
          <p:nvPr>
            <p:ph type="dt" sz="half" idx="10"/>
          </p:nvPr>
        </p:nvSpPr>
        <p:spPr/>
        <p:txBody>
          <a:bodyPr/>
          <a:lstStyle/>
          <a:p>
            <a:fld id="{7929F228-740B-524E-8AA4-594481051B14}" type="datetimeFigureOut">
              <a:rPr lang="es-MX" smtClean="0"/>
              <a:t>20/08/2025</a:t>
            </a:fld>
            <a:endParaRPr lang="es-MX"/>
          </a:p>
        </p:txBody>
      </p:sp>
      <p:sp>
        <p:nvSpPr>
          <p:cNvPr id="6" name="Marcador de pie de página 5">
            <a:extLst>
              <a:ext uri="{FF2B5EF4-FFF2-40B4-BE49-F238E27FC236}">
                <a16:creationId xmlns:a16="http://schemas.microsoft.com/office/drawing/2014/main" id="{958367F2-0AB7-1948-9160-5ADFE12FE7E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0558AB9-52B9-F446-BC0B-E47A95EC2792}"/>
              </a:ext>
            </a:extLst>
          </p:cNvPr>
          <p:cNvSpPr>
            <a:spLocks noGrp="1"/>
          </p:cNvSpPr>
          <p:nvPr>
            <p:ph type="sldNum" sz="quarter" idx="12"/>
          </p:nvPr>
        </p:nvSpPr>
        <p:spPr/>
        <p:txBody>
          <a:bodyPr/>
          <a:lstStyle/>
          <a:p>
            <a:fld id="{888FD999-9E76-4742-85C5-8917F47F3531}" type="slidenum">
              <a:rPr lang="es-MX" smtClean="0"/>
              <a:t>‹Nº›</a:t>
            </a:fld>
            <a:endParaRPr lang="es-MX"/>
          </a:p>
        </p:txBody>
      </p:sp>
    </p:spTree>
    <p:extLst>
      <p:ext uri="{BB962C8B-B14F-4D97-AF65-F5344CB8AC3E}">
        <p14:creationId xmlns:p14="http://schemas.microsoft.com/office/powerpoint/2010/main" val="74607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8A891A-F214-5D4B-8686-5C374E59B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8D58C3D-1F9C-DC42-84D9-914A054599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38DA43D-C3A5-F64F-B119-BA8DE806C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9F228-740B-524E-8AA4-594481051B14}" type="datetimeFigureOut">
              <a:rPr lang="es-MX" smtClean="0"/>
              <a:t>20/08/2025</a:t>
            </a:fld>
            <a:endParaRPr lang="es-MX"/>
          </a:p>
        </p:txBody>
      </p:sp>
      <p:sp>
        <p:nvSpPr>
          <p:cNvPr id="5" name="Marcador de pie de página 4">
            <a:extLst>
              <a:ext uri="{FF2B5EF4-FFF2-40B4-BE49-F238E27FC236}">
                <a16:creationId xmlns:a16="http://schemas.microsoft.com/office/drawing/2014/main" id="{31A21DF8-D840-F044-948E-1F8C80C8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3059323-F4AF-1247-AB21-ECEB186CC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FD999-9E76-4742-85C5-8917F47F3531}" type="slidenum">
              <a:rPr lang="es-MX" smtClean="0"/>
              <a:t>‹Nº›</a:t>
            </a:fld>
            <a:endParaRPr lang="es-MX"/>
          </a:p>
        </p:txBody>
      </p:sp>
    </p:spTree>
    <p:extLst>
      <p:ext uri="{BB962C8B-B14F-4D97-AF65-F5344CB8AC3E}">
        <p14:creationId xmlns:p14="http://schemas.microsoft.com/office/powerpoint/2010/main" val="29684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emf"/><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juridico_utnc@hotmail.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C5B6584-0BE8-0D48-B464-3CEE60195A0A}"/>
              </a:ext>
            </a:extLst>
          </p:cNvPr>
          <p:cNvSpPr txBox="1">
            <a:spLocks/>
          </p:cNvSpPr>
          <p:nvPr/>
        </p:nvSpPr>
        <p:spPr>
          <a:xfrm>
            <a:off x="1648683" y="2558152"/>
            <a:ext cx="8915399" cy="769441"/>
          </a:xfrm>
          <a:prstGeom prst="rect">
            <a:avLst/>
          </a:prstGeom>
          <a:noFill/>
        </p:spPr>
        <p:txBody>
          <a:bodyPr wrap="square" rtlCol="0">
            <a:spAutoFit/>
          </a:bodyPr>
          <a:lstStyle>
            <a:defPPr>
              <a:defRPr lang="es-MX"/>
            </a:defPPr>
            <a:lvl1pPr algn="ctr">
              <a:defRPr sz="4400">
                <a:latin typeface="Tahoma" panose="020B0604030504040204" pitchFamily="34" charset="0"/>
                <a:ea typeface="Tahoma" panose="020B0604030504040204" pitchFamily="34" charset="0"/>
                <a:cs typeface="Tahoma" panose="020B0604030504040204" pitchFamily="34" charset="0"/>
              </a:defRPr>
            </a:lvl1pPr>
          </a:lstStyle>
          <a:p>
            <a:r>
              <a:rPr lang="es-MX" dirty="0">
                <a:latin typeface="Berlin Sans FB Demi" panose="020E0802020502020306" pitchFamily="34" charset="0"/>
              </a:rPr>
              <a:t>CONTRALORÍA SOCIAL</a:t>
            </a:r>
          </a:p>
        </p:txBody>
      </p:sp>
      <p:sp>
        <p:nvSpPr>
          <p:cNvPr id="9" name="Subtítulo 2">
            <a:extLst>
              <a:ext uri="{FF2B5EF4-FFF2-40B4-BE49-F238E27FC236}">
                <a16:creationId xmlns:a16="http://schemas.microsoft.com/office/drawing/2014/main" id="{FC6FE7D4-EEB5-F04A-94F1-8384CC6C2AAB}"/>
              </a:ext>
            </a:extLst>
          </p:cNvPr>
          <p:cNvSpPr txBox="1">
            <a:spLocks/>
          </p:cNvSpPr>
          <p:nvPr/>
        </p:nvSpPr>
        <p:spPr>
          <a:xfrm>
            <a:off x="3250475" y="3441158"/>
            <a:ext cx="4918166" cy="62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dirty="0"/>
              <a:t>CAPACITACIÓN DEL COMITÉ</a:t>
            </a:r>
          </a:p>
        </p:txBody>
      </p:sp>
      <p:cxnSp>
        <p:nvCxnSpPr>
          <p:cNvPr id="6" name="Conector recto 5">
            <a:extLst>
              <a:ext uri="{FF2B5EF4-FFF2-40B4-BE49-F238E27FC236}">
                <a16:creationId xmlns:a16="http://schemas.microsoft.com/office/drawing/2014/main" id="{00220D30-FFFB-2748-B44B-C1951B9CB098}"/>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E08E98A1-1D48-4EA7-BF05-8F8191EF8E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5153" y="69426"/>
            <a:ext cx="2183130" cy="1276350"/>
          </a:xfrm>
          <a:prstGeom prst="rect">
            <a:avLst/>
          </a:prstGeom>
          <a:noFill/>
          <a:ln>
            <a:noFill/>
          </a:ln>
        </p:spPr>
      </p:pic>
      <p:pic>
        <p:nvPicPr>
          <p:cNvPr id="1026" name="Picture 2" descr="Cómo capacitar a tu equipo para tener éxito? | Mente Profesional">
            <a:extLst>
              <a:ext uri="{FF2B5EF4-FFF2-40B4-BE49-F238E27FC236}">
                <a16:creationId xmlns:a16="http://schemas.microsoft.com/office/drawing/2014/main" id="{46C65CB7-BB3B-415D-A750-76007818A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83" y="4063092"/>
            <a:ext cx="4487158" cy="22524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C0BDAF6-B13E-451A-B139-2B1762AED0E8}"/>
              </a:ext>
            </a:extLst>
          </p:cNvPr>
          <p:cNvPicPr>
            <a:picLocks noChangeAspect="1"/>
          </p:cNvPicPr>
          <p:nvPr/>
        </p:nvPicPr>
        <p:blipFill>
          <a:blip r:embed="rId5"/>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134697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230AFFD9-448C-FF45-BDE0-EE9E50C39B10}"/>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33280E1-0E36-409F-9864-911273B169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180" y="66699"/>
            <a:ext cx="2183130" cy="1276350"/>
          </a:xfrm>
          <a:prstGeom prst="rect">
            <a:avLst/>
          </a:prstGeom>
          <a:noFill/>
          <a:ln>
            <a:noFill/>
          </a:ln>
        </p:spPr>
      </p:pic>
      <p:graphicFrame>
        <p:nvGraphicFramePr>
          <p:cNvPr id="8" name="Tabla 7">
            <a:extLst>
              <a:ext uri="{FF2B5EF4-FFF2-40B4-BE49-F238E27FC236}">
                <a16:creationId xmlns:a16="http://schemas.microsoft.com/office/drawing/2014/main" id="{081E8091-C175-4608-9B3D-0405F3DB230C}"/>
              </a:ext>
            </a:extLst>
          </p:cNvPr>
          <p:cNvGraphicFramePr>
            <a:graphicFrameLocks noGrp="1"/>
          </p:cNvGraphicFramePr>
          <p:nvPr>
            <p:extLst>
              <p:ext uri="{D42A27DB-BD31-4B8C-83A1-F6EECF244321}">
                <p14:modId xmlns:p14="http://schemas.microsoft.com/office/powerpoint/2010/main" val="3912302136"/>
              </p:ext>
            </p:extLst>
          </p:nvPr>
        </p:nvGraphicFramePr>
        <p:xfrm>
          <a:off x="202018" y="1669313"/>
          <a:ext cx="10839839" cy="1097280"/>
        </p:xfrm>
        <a:graphic>
          <a:graphicData uri="http://schemas.openxmlformats.org/drawingml/2006/table">
            <a:tbl>
              <a:tblPr/>
              <a:tblGrid>
                <a:gridCol w="10839839">
                  <a:extLst>
                    <a:ext uri="{9D8B030D-6E8A-4147-A177-3AD203B41FA5}">
                      <a16:colId xmlns:a16="http://schemas.microsoft.com/office/drawing/2014/main" val="264501357"/>
                    </a:ext>
                  </a:extLst>
                </a:gridCol>
              </a:tblGrid>
              <a:tr h="59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 </a:t>
                      </a:r>
                      <a:r>
                        <a:rPr lang="es-MX" sz="1800" b="0" i="0" u="none" strike="noStrike" kern="1200" baseline="0" dirty="0">
                          <a:solidFill>
                            <a:schemeClr val="tx1"/>
                          </a:solidFill>
                          <a:latin typeface="+mn-lt"/>
                          <a:ea typeface="+mn-ea"/>
                          <a:cs typeface="+mn-cs"/>
                        </a:rPr>
                        <a:t>¿En qué consiste el Programa U006 que vigilará el Comité? </a:t>
                      </a:r>
                      <a:r>
                        <a:rPr kumimoji="0" lang="es-MX" sz="4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PSODE : </a:t>
                      </a:r>
                      <a:r>
                        <a:rPr kumimoji="0" lang="es-MX"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U006- 2025</a:t>
                      </a:r>
                    </a:p>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53627934"/>
                  </a:ext>
                </a:extLst>
              </a:tr>
            </a:tbl>
          </a:graphicData>
        </a:graphic>
      </p:graphicFrame>
      <p:graphicFrame>
        <p:nvGraphicFramePr>
          <p:cNvPr id="12" name="Tabla 11">
            <a:extLst>
              <a:ext uri="{FF2B5EF4-FFF2-40B4-BE49-F238E27FC236}">
                <a16:creationId xmlns:a16="http://schemas.microsoft.com/office/drawing/2014/main" id="{D5B3AAAF-58DC-449F-BF1F-21307CE2A930}"/>
              </a:ext>
            </a:extLst>
          </p:cNvPr>
          <p:cNvGraphicFramePr>
            <a:graphicFrameLocks noGrp="1"/>
          </p:cNvGraphicFramePr>
          <p:nvPr>
            <p:extLst>
              <p:ext uri="{D42A27DB-BD31-4B8C-83A1-F6EECF244321}">
                <p14:modId xmlns:p14="http://schemas.microsoft.com/office/powerpoint/2010/main" val="1487008319"/>
              </p:ext>
            </p:extLst>
          </p:nvPr>
        </p:nvGraphicFramePr>
        <p:xfrm>
          <a:off x="207390" y="2837472"/>
          <a:ext cx="10839838" cy="3733005"/>
        </p:xfrm>
        <a:graphic>
          <a:graphicData uri="http://schemas.openxmlformats.org/drawingml/2006/table">
            <a:tbl>
              <a:tblPr/>
              <a:tblGrid>
                <a:gridCol w="10839838">
                  <a:extLst>
                    <a:ext uri="{9D8B030D-6E8A-4147-A177-3AD203B41FA5}">
                      <a16:colId xmlns:a16="http://schemas.microsoft.com/office/drawing/2014/main" val="166941836"/>
                    </a:ext>
                  </a:extLst>
                </a:gridCol>
              </a:tblGrid>
              <a:tr h="3733005">
                <a:tc>
                  <a:txBody>
                    <a:bodyPr/>
                    <a:lstStyle/>
                    <a:p>
                      <a:pPr algn="just"/>
                      <a:r>
                        <a:rPr lang="es-MX" sz="1800" b="0" i="0" u="none" strike="noStrike" kern="1200" baseline="0" dirty="0">
                          <a:solidFill>
                            <a:schemeClr val="tx1"/>
                          </a:solidFill>
                          <a:latin typeface="+mn-lt"/>
                          <a:ea typeface="+mn-ea"/>
                          <a:cs typeface="+mn-cs"/>
                        </a:rPr>
                        <a:t>La Ley General de Educación Superior (LGES), mandata que la educación superior es un derecho que coadyuva al bienestar y desarrollo integral de las personas, esto en concordancia con lo establecido en el artículo 3o. De la Constitución Política de los Estados Unidos Mexicanos donde señala que toda persona tiene derecho a la educación, además de la obligatoriedad de la educación superior y al principio de gratuidad.</a:t>
                      </a:r>
                    </a:p>
                    <a:p>
                      <a:pPr algn="just"/>
                      <a:endParaRPr lang="es-MX" sz="1800" b="0" i="0" u="none" strike="noStrike" kern="1200" baseline="0" dirty="0">
                        <a:solidFill>
                          <a:schemeClr val="tx1"/>
                        </a:solidFill>
                        <a:latin typeface="+mn-lt"/>
                        <a:ea typeface="+mn-ea"/>
                        <a:cs typeface="+mn-cs"/>
                      </a:endParaRPr>
                    </a:p>
                    <a:p>
                      <a:pPr algn="just"/>
                      <a:r>
                        <a:rPr lang="es-MX" sz="1800" b="0" i="0" u="none" strike="noStrike" kern="1200" baseline="0" dirty="0">
                          <a:solidFill>
                            <a:schemeClr val="tx1"/>
                          </a:solidFill>
                          <a:latin typeface="+mn-lt"/>
                          <a:ea typeface="+mn-ea"/>
                          <a:cs typeface="+mn-cs"/>
                        </a:rPr>
                        <a:t>En su Título Sexto, Del financiamiento de la Educación Superior, la Federación y las Entidades Federativas concurrirán en el cumplimiento progresivo, de conformidad con la disponibilidad presupuestaria. El Programa Presupuestario U006“ Subsidios para Organismos Descentralizados Estatales "(</a:t>
                      </a:r>
                      <a:r>
                        <a:rPr lang="es-MX" sz="1800" b="0" i="0" u="none" strike="noStrike" kern="1200" baseline="0" dirty="0" err="1">
                          <a:solidFill>
                            <a:schemeClr val="tx1"/>
                          </a:solidFill>
                          <a:latin typeface="+mn-lt"/>
                          <a:ea typeface="+mn-ea"/>
                          <a:cs typeface="+mn-cs"/>
                        </a:rPr>
                        <a:t>ODEs</a:t>
                      </a:r>
                      <a:r>
                        <a:rPr lang="es-MX" sz="1800" b="0" i="0" u="none" strike="noStrike" kern="1200" baseline="0" dirty="0">
                          <a:solidFill>
                            <a:schemeClr val="tx1"/>
                          </a:solidFill>
                          <a:latin typeface="+mn-lt"/>
                          <a:ea typeface="+mn-ea"/>
                          <a:cs typeface="+mn-cs"/>
                        </a:rPr>
                        <a:t>), busca contribuir al mantenimiento y ampliación de la cobertura de los servicios proporcionados por los </a:t>
                      </a:r>
                      <a:r>
                        <a:rPr lang="es-MX" sz="1800" b="0" i="0" u="none" strike="noStrike" kern="1200" baseline="0" dirty="0" err="1">
                          <a:solidFill>
                            <a:schemeClr val="tx1"/>
                          </a:solidFill>
                          <a:latin typeface="+mn-lt"/>
                          <a:ea typeface="+mn-ea"/>
                          <a:cs typeface="+mn-cs"/>
                        </a:rPr>
                        <a:t>ODEs</a:t>
                      </a:r>
                      <a:r>
                        <a:rPr lang="es-MX" sz="1800" b="0" i="0" u="none" strike="noStrike" kern="1200" baseline="0" dirty="0">
                          <a:solidFill>
                            <a:schemeClr val="tx1"/>
                          </a:solidFill>
                          <a:latin typeface="+mn-lt"/>
                          <a:ea typeface="+mn-ea"/>
                          <a:cs typeface="+mn-cs"/>
                        </a:rPr>
                        <a:t>, mediante la asignación de subsidios federales. Estos recursos económicos buscan dar certeza a la operación regular de los </a:t>
                      </a:r>
                      <a:r>
                        <a:rPr lang="es-MX" sz="1800" b="0" i="0" u="none" strike="noStrike" kern="1200" baseline="0" dirty="0" err="1">
                          <a:solidFill>
                            <a:schemeClr val="tx1"/>
                          </a:solidFill>
                          <a:latin typeface="+mn-lt"/>
                          <a:ea typeface="+mn-ea"/>
                          <a:cs typeface="+mn-cs"/>
                        </a:rPr>
                        <a:t>ODEs</a:t>
                      </a:r>
                      <a:r>
                        <a:rPr lang="es-MX" sz="1800" b="0" i="0" u="none" strike="noStrike" kern="1200" baseline="0" dirty="0">
                          <a:solidFill>
                            <a:schemeClr val="tx1"/>
                          </a:solidFill>
                          <a:latin typeface="+mn-lt"/>
                          <a:ea typeface="+mn-ea"/>
                          <a:cs typeface="+mn-cs"/>
                        </a:rPr>
                        <a:t> beneficiarios, para que puedan atender la demanda de servicios de Educación Superior en las Entidades Federativas.</a:t>
                      </a:r>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046249419"/>
                  </a:ext>
                </a:extLst>
              </a:tr>
            </a:tbl>
          </a:graphicData>
        </a:graphic>
      </p:graphicFrame>
      <p:pic>
        <p:nvPicPr>
          <p:cNvPr id="7" name="Imagen 6">
            <a:extLst>
              <a:ext uri="{FF2B5EF4-FFF2-40B4-BE49-F238E27FC236}">
                <a16:creationId xmlns:a16="http://schemas.microsoft.com/office/drawing/2014/main" id="{32CC1D85-E831-485A-86A3-1E5F5ED663CB}"/>
              </a:ext>
            </a:extLst>
          </p:cNvPr>
          <p:cNvPicPr>
            <a:picLocks noChangeAspect="1"/>
          </p:cNvPicPr>
          <p:nvPr/>
        </p:nvPicPr>
        <p:blipFill>
          <a:blip r:embed="rId4"/>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310326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3D931-51CA-432C-888D-2795CDB1B12D}"/>
              </a:ext>
            </a:extLst>
          </p:cNvPr>
          <p:cNvSpPr>
            <a:spLocks noGrp="1"/>
          </p:cNvSpPr>
          <p:nvPr>
            <p:ph type="title"/>
          </p:nvPr>
        </p:nvSpPr>
        <p:spPr/>
        <p:txBody>
          <a:bodyPr/>
          <a:lstStyle/>
          <a:p>
            <a:pPr algn="ctr"/>
            <a:r>
              <a:rPr lang="es-MX" dirty="0">
                <a:latin typeface="Algerian" panose="04020705040A02060702" pitchFamily="82" charset="0"/>
                <a:cs typeface="Aharoni" panose="02010803020104030203" pitchFamily="2" charset="-79"/>
              </a:rPr>
              <a:t>En que consiste el programa U006 -2025</a:t>
            </a:r>
          </a:p>
        </p:txBody>
      </p:sp>
      <p:sp>
        <p:nvSpPr>
          <p:cNvPr id="3" name="Marcador de contenido 2">
            <a:extLst>
              <a:ext uri="{FF2B5EF4-FFF2-40B4-BE49-F238E27FC236}">
                <a16:creationId xmlns:a16="http://schemas.microsoft.com/office/drawing/2014/main" id="{AB1EF9AB-2A57-4332-AC0B-92077AD50655}"/>
              </a:ext>
            </a:extLst>
          </p:cNvPr>
          <p:cNvSpPr>
            <a:spLocks noGrp="1"/>
          </p:cNvSpPr>
          <p:nvPr>
            <p:ph idx="1"/>
          </p:nvPr>
        </p:nvSpPr>
        <p:spPr/>
        <p:txBody>
          <a:bodyPr>
            <a:normAutofit/>
          </a:bodyPr>
          <a:lstStyle/>
          <a:p>
            <a:pPr algn="just"/>
            <a:r>
              <a:rPr lang="es-MX" sz="1800" b="0" i="0" u="none" strike="noStrike" baseline="0" dirty="0">
                <a:solidFill>
                  <a:srgbClr val="000000"/>
                </a:solidFill>
                <a:latin typeface="Noto Sans" panose="020B0502040504020204" pitchFamily="34" charset="0"/>
              </a:rPr>
              <a:t>El artículo 67 de la LGES establece que, En el ejercicio de los recursos para el financiamiento de la educación superior, además de lo previsto por las disposiciones legales aplicables, se deberá observa, que los recursos ordinarios de las instituciones públicas de educación superior son aquellos destinados a cubrir sus erogaciones en materia de servicios persona les y gastos de operación, así como para el desarrollo de sus funciones sustantivas, de manera particular, la ampliación de la oferta educativa, el incremento de la cobertura, el fortalecimiento de la carrera docente, el logro de la excelencia académica, el fortalecimiento de la investigación científica, humanística, el desarrollo tecnológico, la innovación y la mejora continua de la gestión institucional.</a:t>
            </a:r>
          </a:p>
          <a:p>
            <a:pPr algn="just"/>
            <a:r>
              <a:rPr lang="es-MX" sz="1800" b="0" i="0" u="none" strike="noStrike" baseline="0" dirty="0">
                <a:solidFill>
                  <a:srgbClr val="000000"/>
                </a:solidFill>
                <a:latin typeface="Noto Sans" panose="020B0502040504020204" pitchFamily="34" charset="0"/>
              </a:rPr>
              <a:t>Para efectos de la Contraloría Social, se vigilarán los recursos destinados a gastos de operación, esto es “la asignación de recursos para cubrir los gastos de operación de los Organismos Descentralizados Estatales con forme a los Convenios e instrumentos que deriven de ellos, que la SEP suscribe con los gobiernos locales y de acuerdo con el Clasificador por Objeto del Gasto para la Administración Pública Federal, en los Capítulos 2000 "Materiales y Suministros“ y 3000 "Servicios Generales"”.</a:t>
            </a:r>
            <a:endParaRPr lang="es-MX" sz="1800" dirty="0"/>
          </a:p>
        </p:txBody>
      </p:sp>
      <p:pic>
        <p:nvPicPr>
          <p:cNvPr id="4" name="Imagen 3">
            <a:extLst>
              <a:ext uri="{FF2B5EF4-FFF2-40B4-BE49-F238E27FC236}">
                <a16:creationId xmlns:a16="http://schemas.microsoft.com/office/drawing/2014/main" id="{9FF642B1-62D9-4E42-B67B-CF0E4E34B980}"/>
              </a:ext>
            </a:extLst>
          </p:cNvPr>
          <p:cNvPicPr>
            <a:picLocks noChangeAspect="1"/>
          </p:cNvPicPr>
          <p:nvPr/>
        </p:nvPicPr>
        <p:blipFill>
          <a:blip r:embed="rId2"/>
          <a:stretch>
            <a:fillRect/>
          </a:stretch>
        </p:blipFill>
        <p:spPr>
          <a:xfrm>
            <a:off x="7334054" y="932618"/>
            <a:ext cx="3157980" cy="893007"/>
          </a:xfrm>
          <a:prstGeom prst="rect">
            <a:avLst/>
          </a:prstGeom>
        </p:spPr>
      </p:pic>
    </p:spTree>
    <p:extLst>
      <p:ext uri="{BB962C8B-B14F-4D97-AF65-F5344CB8AC3E}">
        <p14:creationId xmlns:p14="http://schemas.microsoft.com/office/powerpoint/2010/main" val="282249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F44BD40C-C5F6-794D-935F-B78B139BE702}"/>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D1A1D88-EE0F-6E4E-B606-025BF419F1ED}"/>
              </a:ext>
            </a:extLst>
          </p:cNvPr>
          <p:cNvSpPr txBox="1"/>
          <p:nvPr/>
        </p:nvSpPr>
        <p:spPr>
          <a:xfrm>
            <a:off x="0" y="1478156"/>
            <a:ext cx="6433171" cy="769441"/>
          </a:xfrm>
          <a:prstGeom prst="rect">
            <a:avLst/>
          </a:prstGeom>
          <a:noFill/>
        </p:spPr>
        <p:txBody>
          <a:bodyPr wrap="none" rtlCol="0">
            <a:spAutoFit/>
          </a:bodyPr>
          <a:lstStyle>
            <a:defPPr>
              <a:defRPr lang="es-MX"/>
            </a:defPPr>
            <a:lvl1pPr>
              <a:defRPr sz="4400"/>
            </a:lvl1pPr>
          </a:lstStyle>
          <a:p>
            <a:r>
              <a:rPr lang="es-MX" dirty="0">
                <a:latin typeface="Berlin Sans FB Demi" panose="020E0802020502020306" pitchFamily="34" charset="0"/>
              </a:rPr>
              <a:t>Estructura Organizativa:</a:t>
            </a:r>
          </a:p>
        </p:txBody>
      </p:sp>
      <p:grpSp>
        <p:nvGrpSpPr>
          <p:cNvPr id="36" name="Grupo 35">
            <a:extLst>
              <a:ext uri="{FF2B5EF4-FFF2-40B4-BE49-F238E27FC236}">
                <a16:creationId xmlns:a16="http://schemas.microsoft.com/office/drawing/2014/main" id="{9693AF17-6FCE-D443-A366-88B399BE03D5}"/>
              </a:ext>
            </a:extLst>
          </p:cNvPr>
          <p:cNvGrpSpPr/>
          <p:nvPr/>
        </p:nvGrpSpPr>
        <p:grpSpPr>
          <a:xfrm>
            <a:off x="5772504" y="1980550"/>
            <a:ext cx="5288966" cy="3819129"/>
            <a:chOff x="5456620" y="2169316"/>
            <a:chExt cx="5288966" cy="3819129"/>
          </a:xfrm>
        </p:grpSpPr>
        <p:sp>
          <p:nvSpPr>
            <p:cNvPr id="2" name="Rectángulo redondeado 1">
              <a:extLst>
                <a:ext uri="{FF2B5EF4-FFF2-40B4-BE49-F238E27FC236}">
                  <a16:creationId xmlns:a16="http://schemas.microsoft.com/office/drawing/2014/main" id="{A132E3C6-80DE-1743-90F7-7D127862ED98}"/>
                </a:ext>
              </a:extLst>
            </p:cNvPr>
            <p:cNvSpPr/>
            <p:nvPr/>
          </p:nvSpPr>
          <p:spPr>
            <a:xfrm>
              <a:off x="9137768" y="3091050"/>
              <a:ext cx="1602970" cy="91162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b="1" dirty="0">
                  <a:solidFill>
                    <a:srgbClr val="C00000"/>
                  </a:solidFill>
                </a:rPr>
                <a:t>Otros Actores Interesados (CPC ́s, OSC, etc.) </a:t>
              </a:r>
            </a:p>
          </p:txBody>
        </p:sp>
        <p:sp>
          <p:nvSpPr>
            <p:cNvPr id="9" name="Rectángulo redondeado 8">
              <a:extLst>
                <a:ext uri="{FF2B5EF4-FFF2-40B4-BE49-F238E27FC236}">
                  <a16:creationId xmlns:a16="http://schemas.microsoft.com/office/drawing/2014/main" id="{A5ED6D6F-8DE6-7A45-A10E-A2F93F1CA752}"/>
                </a:ext>
              </a:extLst>
            </p:cNvPr>
            <p:cNvSpPr/>
            <p:nvPr/>
          </p:nvSpPr>
          <p:spPr>
            <a:xfrm>
              <a:off x="5456620" y="4395173"/>
              <a:ext cx="1593273" cy="91162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b="1" dirty="0">
                  <a:solidFill>
                    <a:srgbClr val="C00000"/>
                  </a:solidFill>
                </a:rPr>
                <a:t>Organizaciones Sociales y Civiles e Instituciones académicas </a:t>
              </a:r>
            </a:p>
          </p:txBody>
        </p:sp>
        <p:sp>
          <p:nvSpPr>
            <p:cNvPr id="10" name="Rectángulo redondeado 9">
              <a:extLst>
                <a:ext uri="{FF2B5EF4-FFF2-40B4-BE49-F238E27FC236}">
                  <a16:creationId xmlns:a16="http://schemas.microsoft.com/office/drawing/2014/main" id="{780FC844-1F4C-8841-B793-B3F2BFE1C209}"/>
                </a:ext>
              </a:extLst>
            </p:cNvPr>
            <p:cNvSpPr/>
            <p:nvPr/>
          </p:nvSpPr>
          <p:spPr>
            <a:xfrm>
              <a:off x="7350534" y="5076816"/>
              <a:ext cx="1593273" cy="91162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b="1" dirty="0">
                  <a:solidFill>
                    <a:srgbClr val="C00000"/>
                  </a:solidFill>
                </a:rPr>
                <a:t>Órganos de Control (OIC y OEC) </a:t>
              </a:r>
            </a:p>
          </p:txBody>
        </p:sp>
        <p:sp>
          <p:nvSpPr>
            <p:cNvPr id="12" name="Rectángulo redondeado 11">
              <a:extLst>
                <a:ext uri="{FF2B5EF4-FFF2-40B4-BE49-F238E27FC236}">
                  <a16:creationId xmlns:a16="http://schemas.microsoft.com/office/drawing/2014/main" id="{84905E08-1180-DF4F-B399-BA7C7747F8EA}"/>
                </a:ext>
              </a:extLst>
            </p:cNvPr>
            <p:cNvSpPr/>
            <p:nvPr/>
          </p:nvSpPr>
          <p:spPr>
            <a:xfrm>
              <a:off x="9142616" y="4395172"/>
              <a:ext cx="1602970" cy="91163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b="1" dirty="0">
                  <a:solidFill>
                    <a:srgbClr val="C00000"/>
                  </a:solidFill>
                </a:rPr>
                <a:t>Instancias Normativas</a:t>
              </a:r>
            </a:p>
          </p:txBody>
        </p:sp>
        <p:sp>
          <p:nvSpPr>
            <p:cNvPr id="13" name="Rectángulo redondeado 12">
              <a:extLst>
                <a:ext uri="{FF2B5EF4-FFF2-40B4-BE49-F238E27FC236}">
                  <a16:creationId xmlns:a16="http://schemas.microsoft.com/office/drawing/2014/main" id="{90FE9891-2713-9141-B084-B0A48D63784A}"/>
                </a:ext>
              </a:extLst>
            </p:cNvPr>
            <p:cNvSpPr/>
            <p:nvPr/>
          </p:nvSpPr>
          <p:spPr>
            <a:xfrm>
              <a:off x="7345195" y="2169316"/>
              <a:ext cx="1593273" cy="91162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b="1" dirty="0">
                  <a:solidFill>
                    <a:srgbClr val="C00000"/>
                  </a:solidFill>
                </a:rPr>
                <a:t>Instancias Ejecutoras</a:t>
              </a:r>
            </a:p>
          </p:txBody>
        </p:sp>
        <p:sp>
          <p:nvSpPr>
            <p:cNvPr id="14" name="Rectángulo redondeado 13">
              <a:extLst>
                <a:ext uri="{FF2B5EF4-FFF2-40B4-BE49-F238E27FC236}">
                  <a16:creationId xmlns:a16="http://schemas.microsoft.com/office/drawing/2014/main" id="{6559BE10-5510-1646-8411-EE2B421C1973}"/>
                </a:ext>
              </a:extLst>
            </p:cNvPr>
            <p:cNvSpPr/>
            <p:nvPr/>
          </p:nvSpPr>
          <p:spPr>
            <a:xfrm>
              <a:off x="5461023" y="3091050"/>
              <a:ext cx="1593273" cy="91162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b="1" dirty="0">
                  <a:solidFill>
                    <a:srgbClr val="C00000"/>
                  </a:solidFill>
                </a:rPr>
                <a:t>Secretaria de la funcion publica</a:t>
              </a:r>
            </a:p>
          </p:txBody>
        </p:sp>
        <p:cxnSp>
          <p:nvCxnSpPr>
            <p:cNvPr id="16" name="Conector recto 15">
              <a:extLst>
                <a:ext uri="{FF2B5EF4-FFF2-40B4-BE49-F238E27FC236}">
                  <a16:creationId xmlns:a16="http://schemas.microsoft.com/office/drawing/2014/main" id="{C1225B76-710A-C842-8DF8-DA7670C7B9F4}"/>
                </a:ext>
              </a:extLst>
            </p:cNvPr>
            <p:cNvCxnSpPr>
              <a:stCxn id="3" idx="0"/>
              <a:endCxn id="13" idx="2"/>
            </p:cNvCxnSpPr>
            <p:nvPr/>
          </p:nvCxnSpPr>
          <p:spPr>
            <a:xfrm flipH="1" flipV="1">
              <a:off x="8141832" y="3080945"/>
              <a:ext cx="492" cy="467202"/>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18" name="Conector recto 17">
              <a:extLst>
                <a:ext uri="{FF2B5EF4-FFF2-40B4-BE49-F238E27FC236}">
                  <a16:creationId xmlns:a16="http://schemas.microsoft.com/office/drawing/2014/main" id="{B7DFF2B9-4F3A-CC4E-B51C-89400916CE71}"/>
                </a:ext>
              </a:extLst>
            </p:cNvPr>
            <p:cNvCxnSpPr>
              <a:cxnSpLocks/>
              <a:stCxn id="3" idx="2"/>
              <a:endCxn id="10" idx="0"/>
            </p:cNvCxnSpPr>
            <p:nvPr/>
          </p:nvCxnSpPr>
          <p:spPr>
            <a:xfrm>
              <a:off x="8142324" y="4504110"/>
              <a:ext cx="4847" cy="572706"/>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2" name="Conector recto 21">
              <a:extLst>
                <a:ext uri="{FF2B5EF4-FFF2-40B4-BE49-F238E27FC236}">
                  <a16:creationId xmlns:a16="http://schemas.microsoft.com/office/drawing/2014/main" id="{762AE3F9-471A-174F-8267-399B03308DA3}"/>
                </a:ext>
              </a:extLst>
            </p:cNvPr>
            <p:cNvCxnSpPr>
              <a:cxnSpLocks/>
              <a:stCxn id="14" idx="3"/>
              <a:endCxn id="12" idx="1"/>
            </p:cNvCxnSpPr>
            <p:nvPr/>
          </p:nvCxnSpPr>
          <p:spPr>
            <a:xfrm>
              <a:off x="7054296" y="3546865"/>
              <a:ext cx="2088320" cy="1304122"/>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8" name="Conector recto 27">
              <a:extLst>
                <a:ext uri="{FF2B5EF4-FFF2-40B4-BE49-F238E27FC236}">
                  <a16:creationId xmlns:a16="http://schemas.microsoft.com/office/drawing/2014/main" id="{DC0C9BF4-789C-A847-A77B-D3FED74B5A49}"/>
                </a:ext>
              </a:extLst>
            </p:cNvPr>
            <p:cNvCxnSpPr>
              <a:cxnSpLocks/>
              <a:stCxn id="9" idx="3"/>
              <a:endCxn id="2" idx="1"/>
            </p:cNvCxnSpPr>
            <p:nvPr/>
          </p:nvCxnSpPr>
          <p:spPr>
            <a:xfrm flipV="1">
              <a:off x="7049893" y="3546865"/>
              <a:ext cx="2087875" cy="1304123"/>
            </a:xfrm>
            <a:prstGeom prst="line">
              <a:avLst/>
            </a:prstGeom>
            <a:ln/>
          </p:spPr>
          <p:style>
            <a:lnRef idx="1">
              <a:schemeClr val="accent1"/>
            </a:lnRef>
            <a:fillRef idx="2">
              <a:schemeClr val="accent1"/>
            </a:fillRef>
            <a:effectRef idx="1">
              <a:schemeClr val="accent1"/>
            </a:effectRef>
            <a:fontRef idx="minor">
              <a:schemeClr val="dk1"/>
            </a:fontRef>
          </p:style>
        </p:cxnSp>
        <p:sp>
          <p:nvSpPr>
            <p:cNvPr id="3" name="Rectángulo redondeado 2">
              <a:extLst>
                <a:ext uri="{FF2B5EF4-FFF2-40B4-BE49-F238E27FC236}">
                  <a16:creationId xmlns:a16="http://schemas.microsoft.com/office/drawing/2014/main" id="{BD2750CC-5A8A-344F-A751-D400CDBA275B}"/>
                </a:ext>
              </a:extLst>
            </p:cNvPr>
            <p:cNvSpPr/>
            <p:nvPr/>
          </p:nvSpPr>
          <p:spPr>
            <a:xfrm>
              <a:off x="7532032" y="3548147"/>
              <a:ext cx="1220584" cy="95596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b="1" dirty="0"/>
                <a:t>Poblacion Beneficiaria</a:t>
              </a:r>
            </a:p>
          </p:txBody>
        </p:sp>
      </p:grpSp>
      <p:sp>
        <p:nvSpPr>
          <p:cNvPr id="35" name="CuadroTexto 34">
            <a:extLst>
              <a:ext uri="{FF2B5EF4-FFF2-40B4-BE49-F238E27FC236}">
                <a16:creationId xmlns:a16="http://schemas.microsoft.com/office/drawing/2014/main" id="{F78EAAE3-4A63-5E41-83AB-EA9CF4C741E2}"/>
              </a:ext>
            </a:extLst>
          </p:cNvPr>
          <p:cNvSpPr txBox="1"/>
          <p:nvPr/>
        </p:nvSpPr>
        <p:spPr>
          <a:xfrm>
            <a:off x="-51264" y="5532631"/>
            <a:ext cx="6147264" cy="1477328"/>
          </a:xfrm>
          <a:prstGeom prst="rect">
            <a:avLst/>
          </a:prstGeom>
          <a:noFill/>
        </p:spPr>
        <p:txBody>
          <a:bodyPr wrap="square" rtlCol="0">
            <a:spAutoFit/>
          </a:bodyPr>
          <a:lstStyle/>
          <a:p>
            <a:r>
              <a:rPr lang="es-MX" dirty="0"/>
              <a:t>Las personas son el punto crucial de la Contraloría Social, pues son quienes operan e implementan las acciones de vigilancia</a:t>
            </a:r>
          </a:p>
          <a:p>
            <a:r>
              <a:rPr lang="es-MX" dirty="0"/>
              <a:t>y reportan irregularidades ante las dependencias correspondientes. </a:t>
            </a:r>
          </a:p>
          <a:p>
            <a:endParaRPr lang="es-MX" dirty="0"/>
          </a:p>
        </p:txBody>
      </p:sp>
      <p:pic>
        <p:nvPicPr>
          <p:cNvPr id="19" name="Imagen 18">
            <a:extLst>
              <a:ext uri="{FF2B5EF4-FFF2-40B4-BE49-F238E27FC236}">
                <a16:creationId xmlns:a16="http://schemas.microsoft.com/office/drawing/2014/main" id="{9DC75C9C-5E9D-466B-A5C9-815A99715A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2632" y="45448"/>
            <a:ext cx="2183130" cy="1276350"/>
          </a:xfrm>
          <a:prstGeom prst="rect">
            <a:avLst/>
          </a:prstGeom>
          <a:noFill/>
          <a:ln>
            <a:noFill/>
          </a:ln>
        </p:spPr>
      </p:pic>
      <p:pic>
        <p:nvPicPr>
          <p:cNvPr id="2052" name="Picture 4" descr="El momento ideal para capacitar a tus equipos de trabajo | CEImx">
            <a:extLst>
              <a:ext uri="{FF2B5EF4-FFF2-40B4-BE49-F238E27FC236}">
                <a16:creationId xmlns:a16="http://schemas.microsoft.com/office/drawing/2014/main" id="{42D30A24-EFEA-4AA3-AD75-3522D21E0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3" y="2858622"/>
            <a:ext cx="4745957" cy="252122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2CF73A0A-B7E5-4641-BC6A-3354DD481049}"/>
              </a:ext>
            </a:extLst>
          </p:cNvPr>
          <p:cNvPicPr>
            <a:picLocks noChangeAspect="1"/>
          </p:cNvPicPr>
          <p:nvPr/>
        </p:nvPicPr>
        <p:blipFill>
          <a:blip r:embed="rId5"/>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124142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BB79823-56C9-5A48-A237-8FB89162FD9F}"/>
              </a:ext>
            </a:extLst>
          </p:cNvPr>
          <p:cNvSpPr/>
          <p:nvPr/>
        </p:nvSpPr>
        <p:spPr>
          <a:xfrm>
            <a:off x="1860465" y="2326997"/>
            <a:ext cx="8612776" cy="738664"/>
          </a:xfrm>
          <a:prstGeom prst="rect">
            <a:avLst/>
          </a:prstGeom>
          <a:noFill/>
        </p:spPr>
        <p:txBody>
          <a:bodyPr wrap="square" rtlCol="0">
            <a:spAutoFit/>
          </a:bodyPr>
          <a:lstStyle/>
          <a:p>
            <a:pPr algn="just"/>
            <a:endParaRPr lang="es-MX" b="1" dirty="0"/>
          </a:p>
          <a:p>
            <a:pPr algn="just"/>
            <a:endParaRPr lang="es-MX" sz="2400" dirty="0"/>
          </a:p>
        </p:txBody>
      </p:sp>
      <p:cxnSp>
        <p:nvCxnSpPr>
          <p:cNvPr id="7" name="Conector recto 6">
            <a:extLst>
              <a:ext uri="{FF2B5EF4-FFF2-40B4-BE49-F238E27FC236}">
                <a16:creationId xmlns:a16="http://schemas.microsoft.com/office/drawing/2014/main" id="{F44BD40C-C5F6-794D-935F-B78B139BE702}"/>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1FF7631C-36AE-5647-9480-9EB982B07834}"/>
              </a:ext>
            </a:extLst>
          </p:cNvPr>
          <p:cNvSpPr txBox="1"/>
          <p:nvPr/>
        </p:nvSpPr>
        <p:spPr>
          <a:xfrm>
            <a:off x="1860465" y="2973328"/>
            <a:ext cx="8502735" cy="369332"/>
          </a:xfrm>
          <a:prstGeom prst="rect">
            <a:avLst/>
          </a:prstGeom>
          <a:noFill/>
        </p:spPr>
        <p:txBody>
          <a:bodyPr wrap="square" rtlCol="0">
            <a:spAutoFit/>
          </a:bodyPr>
          <a:lstStyle>
            <a:defPPr>
              <a:defRPr lang="es-MX"/>
            </a:defPPr>
            <a:lvl1pPr algn="just">
              <a:defRPr b="1"/>
            </a:lvl1pPr>
          </a:lstStyle>
          <a:p>
            <a:endParaRPr lang="es-MX" dirty="0"/>
          </a:p>
        </p:txBody>
      </p:sp>
      <p:sp>
        <p:nvSpPr>
          <p:cNvPr id="3" name="CuadroTexto 2">
            <a:extLst>
              <a:ext uri="{FF2B5EF4-FFF2-40B4-BE49-F238E27FC236}">
                <a16:creationId xmlns:a16="http://schemas.microsoft.com/office/drawing/2014/main" id="{DD439942-191F-E44E-9A04-6F5269A1C727}"/>
              </a:ext>
            </a:extLst>
          </p:cNvPr>
          <p:cNvSpPr txBox="1"/>
          <p:nvPr/>
        </p:nvSpPr>
        <p:spPr>
          <a:xfrm>
            <a:off x="1860465" y="3619659"/>
            <a:ext cx="184731" cy="646331"/>
          </a:xfrm>
          <a:prstGeom prst="rect">
            <a:avLst/>
          </a:prstGeom>
          <a:noFill/>
        </p:spPr>
        <p:txBody>
          <a:bodyPr wrap="none" rtlCol="0">
            <a:spAutoFit/>
          </a:bodyPr>
          <a:lstStyle/>
          <a:p>
            <a:endParaRPr lang="es-MX" b="1" dirty="0"/>
          </a:p>
          <a:p>
            <a:endParaRPr lang="es-MX" dirty="0"/>
          </a:p>
        </p:txBody>
      </p:sp>
      <p:sp>
        <p:nvSpPr>
          <p:cNvPr id="9" name="CuadroTexto 8">
            <a:extLst>
              <a:ext uri="{FF2B5EF4-FFF2-40B4-BE49-F238E27FC236}">
                <a16:creationId xmlns:a16="http://schemas.microsoft.com/office/drawing/2014/main" id="{405ADECB-ED41-3F4A-8B76-6E169B73073E}"/>
              </a:ext>
            </a:extLst>
          </p:cNvPr>
          <p:cNvSpPr txBox="1"/>
          <p:nvPr/>
        </p:nvSpPr>
        <p:spPr>
          <a:xfrm>
            <a:off x="1860465" y="4207801"/>
            <a:ext cx="8612776" cy="369332"/>
          </a:xfrm>
          <a:prstGeom prst="rect">
            <a:avLst/>
          </a:prstGeom>
          <a:noFill/>
        </p:spPr>
        <p:txBody>
          <a:bodyPr wrap="square" rtlCol="0">
            <a:spAutoFit/>
          </a:bodyPr>
          <a:lstStyle/>
          <a:p>
            <a:endParaRPr lang="es-MX" b="1" dirty="0"/>
          </a:p>
        </p:txBody>
      </p:sp>
      <p:sp>
        <p:nvSpPr>
          <p:cNvPr id="10" name="CuadroTexto 9">
            <a:extLst>
              <a:ext uri="{FF2B5EF4-FFF2-40B4-BE49-F238E27FC236}">
                <a16:creationId xmlns:a16="http://schemas.microsoft.com/office/drawing/2014/main" id="{ABE2BAA1-6F1D-0949-BC13-3DBE750F9CDB}"/>
              </a:ext>
            </a:extLst>
          </p:cNvPr>
          <p:cNvSpPr txBox="1"/>
          <p:nvPr/>
        </p:nvSpPr>
        <p:spPr>
          <a:xfrm>
            <a:off x="1860465" y="4933637"/>
            <a:ext cx="184731" cy="646331"/>
          </a:xfrm>
          <a:prstGeom prst="rect">
            <a:avLst/>
          </a:prstGeom>
          <a:noFill/>
        </p:spPr>
        <p:txBody>
          <a:bodyPr wrap="none" rtlCol="0">
            <a:spAutoFit/>
          </a:bodyPr>
          <a:lstStyle/>
          <a:p>
            <a:endParaRPr lang="es-MX" b="1" dirty="0"/>
          </a:p>
          <a:p>
            <a:endParaRPr lang="es-MX" dirty="0"/>
          </a:p>
        </p:txBody>
      </p:sp>
      <p:sp>
        <p:nvSpPr>
          <p:cNvPr id="11" name="CuadroTexto 10">
            <a:extLst>
              <a:ext uri="{FF2B5EF4-FFF2-40B4-BE49-F238E27FC236}">
                <a16:creationId xmlns:a16="http://schemas.microsoft.com/office/drawing/2014/main" id="{25AA184B-7E23-4E45-AAFD-2B2A994CA131}"/>
              </a:ext>
            </a:extLst>
          </p:cNvPr>
          <p:cNvSpPr txBox="1"/>
          <p:nvPr/>
        </p:nvSpPr>
        <p:spPr>
          <a:xfrm>
            <a:off x="1860465" y="5362769"/>
            <a:ext cx="184731" cy="369332"/>
          </a:xfrm>
          <a:prstGeom prst="rect">
            <a:avLst/>
          </a:prstGeom>
          <a:noFill/>
        </p:spPr>
        <p:txBody>
          <a:bodyPr wrap="none" rtlCol="0">
            <a:spAutoFit/>
          </a:bodyPr>
          <a:lstStyle/>
          <a:p>
            <a:endParaRPr lang="es-MX" b="1" dirty="0"/>
          </a:p>
        </p:txBody>
      </p:sp>
      <p:pic>
        <p:nvPicPr>
          <p:cNvPr id="18" name="Imagen 17">
            <a:extLst>
              <a:ext uri="{FF2B5EF4-FFF2-40B4-BE49-F238E27FC236}">
                <a16:creationId xmlns:a16="http://schemas.microsoft.com/office/drawing/2014/main" id="{900BA285-5DEA-4209-A4A7-FD33366F21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9053" y="40086"/>
            <a:ext cx="2183130" cy="1276350"/>
          </a:xfrm>
          <a:prstGeom prst="rect">
            <a:avLst/>
          </a:prstGeom>
          <a:noFill/>
          <a:ln>
            <a:noFill/>
          </a:ln>
        </p:spPr>
      </p:pic>
      <p:graphicFrame>
        <p:nvGraphicFramePr>
          <p:cNvPr id="5" name="Tabla 4">
            <a:extLst>
              <a:ext uri="{FF2B5EF4-FFF2-40B4-BE49-F238E27FC236}">
                <a16:creationId xmlns:a16="http://schemas.microsoft.com/office/drawing/2014/main" id="{686556D3-C4B8-4F25-B2E0-C3F5789CD0A0}"/>
              </a:ext>
            </a:extLst>
          </p:cNvPr>
          <p:cNvGraphicFramePr>
            <a:graphicFrameLocks noGrp="1"/>
          </p:cNvGraphicFramePr>
          <p:nvPr>
            <p:extLst>
              <p:ext uri="{D42A27DB-BD31-4B8C-83A1-F6EECF244321}">
                <p14:modId xmlns:p14="http://schemas.microsoft.com/office/powerpoint/2010/main" val="2848585649"/>
              </p:ext>
            </p:extLst>
          </p:nvPr>
        </p:nvGraphicFramePr>
        <p:xfrm>
          <a:off x="520994" y="1507003"/>
          <a:ext cx="7337131" cy="725384"/>
        </p:xfrm>
        <a:graphic>
          <a:graphicData uri="http://schemas.openxmlformats.org/drawingml/2006/table">
            <a:tbl>
              <a:tblPr/>
              <a:tblGrid>
                <a:gridCol w="7337131">
                  <a:extLst>
                    <a:ext uri="{9D8B030D-6E8A-4147-A177-3AD203B41FA5}">
                      <a16:colId xmlns:a16="http://schemas.microsoft.com/office/drawing/2014/main" val="4235604918"/>
                    </a:ext>
                  </a:extLst>
                </a:gridCol>
              </a:tblGrid>
              <a:tr h="725384">
                <a:tc>
                  <a:txBody>
                    <a:bodyPr/>
                    <a:lstStyle/>
                    <a:p>
                      <a:r>
                        <a:rPr lang="es-MX" sz="2800" b="1" u="sng" dirty="0">
                          <a:latin typeface="+mn-lt"/>
                        </a:rPr>
                        <a:t>Características del Comité de Contraloría Social</a:t>
                      </a:r>
                      <a:endParaRPr lang="es-MX"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558294271"/>
                  </a:ext>
                </a:extLst>
              </a:tr>
            </a:tbl>
          </a:graphicData>
        </a:graphic>
      </p:graphicFrame>
      <p:graphicFrame>
        <p:nvGraphicFramePr>
          <p:cNvPr id="19" name="Tabla 18">
            <a:extLst>
              <a:ext uri="{FF2B5EF4-FFF2-40B4-BE49-F238E27FC236}">
                <a16:creationId xmlns:a16="http://schemas.microsoft.com/office/drawing/2014/main" id="{5194B56D-0BAE-47F7-A5FC-1541B855C1DE}"/>
              </a:ext>
            </a:extLst>
          </p:cNvPr>
          <p:cNvGraphicFramePr>
            <a:graphicFrameLocks noGrp="1"/>
          </p:cNvGraphicFramePr>
          <p:nvPr>
            <p:extLst>
              <p:ext uri="{D42A27DB-BD31-4B8C-83A1-F6EECF244321}">
                <p14:modId xmlns:p14="http://schemas.microsoft.com/office/powerpoint/2010/main" val="3641558093"/>
              </p:ext>
            </p:extLst>
          </p:nvPr>
        </p:nvGraphicFramePr>
        <p:xfrm>
          <a:off x="1010093" y="2232387"/>
          <a:ext cx="6714682" cy="4206240"/>
        </p:xfrm>
        <a:graphic>
          <a:graphicData uri="http://schemas.openxmlformats.org/drawingml/2006/table">
            <a:tbl>
              <a:tblPr/>
              <a:tblGrid>
                <a:gridCol w="6714682">
                  <a:extLst>
                    <a:ext uri="{9D8B030D-6E8A-4147-A177-3AD203B41FA5}">
                      <a16:colId xmlns:a16="http://schemas.microsoft.com/office/drawing/2014/main" val="2052895659"/>
                    </a:ext>
                  </a:extLst>
                </a:gridCol>
              </a:tblGrid>
              <a:tr h="4060129">
                <a:tc>
                  <a:txBody>
                    <a:bodyPr/>
                    <a:lstStyle/>
                    <a:p>
                      <a:pPr algn="just"/>
                      <a:r>
                        <a:rPr lang="es-MX" b="1" dirty="0">
                          <a:solidFill>
                            <a:srgbClr val="C00000"/>
                          </a:solidFill>
                          <a:latin typeface="Tahoma" panose="020B0604030504040204" pitchFamily="34" charset="0"/>
                          <a:ea typeface="Tahoma" panose="020B0604030504040204" pitchFamily="34" charset="0"/>
                          <a:cs typeface="Tahoma" panose="020B0604030504040204" pitchFamily="34" charset="0"/>
                        </a:rPr>
                        <a:t>Deberá́ de contar con las siguientes:</a:t>
                      </a:r>
                    </a:p>
                    <a:p>
                      <a:pPr algn="just"/>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Nombre del Comité́ de CS del PSODE U006 2025 de la Instancia Ejecutora</a:t>
                      </a:r>
                    </a:p>
                    <a:p>
                      <a:pPr marL="285750" indent="-285750" algn="just">
                        <a:buFont typeface="Arial" panose="020B0604020202020204" pitchFamily="34" charset="0"/>
                        <a:buChar char="•"/>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Vigencia: Un año, con posibilidad de renovación de dos años</a:t>
                      </a:r>
                    </a:p>
                    <a:p>
                      <a:pPr marL="285750" indent="-285750" algn="just">
                        <a:buFont typeface="Arial" panose="020B0604020202020204" pitchFamily="34" charset="0"/>
                        <a:buChar char="•"/>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Integrantes del Comité́: Deberán ser elegidos mediante una convocatoria publica abierta entre los miembros de la comunidad estudiantil, académica y administrativa de la IE.</a:t>
                      </a:r>
                    </a:p>
                    <a:p>
                      <a:pPr marL="285750" indent="-285750" algn="just">
                        <a:buFont typeface="Arial" panose="020B0604020202020204" pitchFamily="34" charset="0"/>
                        <a:buChar char="•"/>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MX" dirty="0" err="1">
                          <a:solidFill>
                            <a:schemeClr val="tx1"/>
                          </a:solidFill>
                          <a:latin typeface="Tahoma" panose="020B0604030504040204" pitchFamily="34" charset="0"/>
                          <a:ea typeface="Tahoma" panose="020B0604030504040204" pitchFamily="34" charset="0"/>
                          <a:cs typeface="Tahoma" panose="020B0604030504040204" pitchFamily="34" charset="0"/>
                        </a:rPr>
                        <a:t>Número</a:t>
                      </a: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 de integrantes: </a:t>
                      </a:r>
                      <a:r>
                        <a:rPr lang="es-MX" dirty="0" err="1">
                          <a:solidFill>
                            <a:schemeClr val="tx1"/>
                          </a:solidFill>
                          <a:latin typeface="Tahoma" panose="020B0604030504040204" pitchFamily="34" charset="0"/>
                          <a:ea typeface="Tahoma" panose="020B0604030504040204" pitchFamily="34" charset="0"/>
                          <a:cs typeface="Tahoma" panose="020B0604030504040204" pitchFamily="34" charset="0"/>
                        </a:rPr>
                        <a:t>Serán</a:t>
                      </a: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dirty="0" err="1">
                          <a:solidFill>
                            <a:schemeClr val="tx1"/>
                          </a:solidFill>
                          <a:latin typeface="Tahoma" panose="020B0604030504040204" pitchFamily="34" charset="0"/>
                          <a:ea typeface="Tahoma" panose="020B0604030504040204" pitchFamily="34" charset="0"/>
                          <a:cs typeface="Tahoma" panose="020B0604030504040204" pitchFamily="34" charset="0"/>
                        </a:rPr>
                        <a:t>mínimo</a:t>
                      </a: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 UNO y </a:t>
                      </a:r>
                      <a:r>
                        <a:rPr lang="es-MX" dirty="0" err="1">
                          <a:solidFill>
                            <a:schemeClr val="tx1"/>
                          </a:solidFill>
                          <a:latin typeface="Tahoma" panose="020B0604030504040204" pitchFamily="34" charset="0"/>
                          <a:ea typeface="Tahoma" panose="020B0604030504040204" pitchFamily="34" charset="0"/>
                          <a:cs typeface="Tahoma" panose="020B0604030504040204" pitchFamily="34" charset="0"/>
                        </a:rPr>
                        <a:t>máximo</a:t>
                      </a: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 los que se quieran integrar. (Promover mismo </a:t>
                      </a:r>
                      <a:r>
                        <a:rPr lang="es-MX" dirty="0" err="1">
                          <a:solidFill>
                            <a:schemeClr val="tx1"/>
                          </a:solidFill>
                          <a:latin typeface="Tahoma" panose="020B0604030504040204" pitchFamily="34" charset="0"/>
                          <a:ea typeface="Tahoma" panose="020B0604030504040204" pitchFamily="34" charset="0"/>
                          <a:cs typeface="Tahoma" panose="020B0604030504040204" pitchFamily="34" charset="0"/>
                        </a:rPr>
                        <a:t>número</a:t>
                      </a: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 de hombres y mujeres.)</a:t>
                      </a:r>
                    </a:p>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669201629"/>
                  </a:ext>
                </a:extLst>
              </a:tr>
            </a:tbl>
          </a:graphicData>
        </a:graphic>
      </p:graphicFrame>
      <p:pic>
        <p:nvPicPr>
          <p:cNvPr id="3074" name="Picture 2" descr="Cómo definir, seleccionar y capacitar a tu equipo de trabajo?">
            <a:extLst>
              <a:ext uri="{FF2B5EF4-FFF2-40B4-BE49-F238E27FC236}">
                <a16:creationId xmlns:a16="http://schemas.microsoft.com/office/drawing/2014/main" id="{17CE874E-8B1A-4922-8964-3AEDD13DF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411" y="2149311"/>
            <a:ext cx="3535052" cy="396867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6343C965-582B-484E-9B10-B69A7A7870D3}"/>
              </a:ext>
            </a:extLst>
          </p:cNvPr>
          <p:cNvPicPr>
            <a:picLocks noChangeAspect="1"/>
          </p:cNvPicPr>
          <p:nvPr/>
        </p:nvPicPr>
        <p:blipFill>
          <a:blip r:embed="rId5"/>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277592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E6288-AF8B-4A95-A2D7-70C47B5FF5D0}"/>
              </a:ext>
            </a:extLst>
          </p:cNvPr>
          <p:cNvSpPr>
            <a:spLocks noGrp="1"/>
          </p:cNvSpPr>
          <p:nvPr>
            <p:ph type="title"/>
          </p:nvPr>
        </p:nvSpPr>
        <p:spPr>
          <a:xfrm>
            <a:off x="838200" y="1524000"/>
            <a:ext cx="7210425" cy="1085849"/>
          </a:xfrm>
        </p:spPr>
        <p:txBody>
          <a:bodyPr>
            <a:normAutofit/>
          </a:bodyPr>
          <a:lstStyle/>
          <a:p>
            <a:r>
              <a:rPr lang="es-MX" sz="3600" b="1" u="sng" dirty="0">
                <a:latin typeface="+mn-lt"/>
              </a:rPr>
              <a:t>Fecha de Actividades de Seguimiento</a:t>
            </a:r>
          </a:p>
        </p:txBody>
      </p:sp>
      <p:sp>
        <p:nvSpPr>
          <p:cNvPr id="3" name="Marcador de contenido 2">
            <a:extLst>
              <a:ext uri="{FF2B5EF4-FFF2-40B4-BE49-F238E27FC236}">
                <a16:creationId xmlns:a16="http://schemas.microsoft.com/office/drawing/2014/main" id="{D074CD4C-FBB0-4B1B-83ED-773F70CE16EB}"/>
              </a:ext>
            </a:extLst>
          </p:cNvPr>
          <p:cNvSpPr>
            <a:spLocks noGrp="1"/>
          </p:cNvSpPr>
          <p:nvPr>
            <p:ph idx="1"/>
          </p:nvPr>
        </p:nvSpPr>
        <p:spPr>
          <a:xfrm>
            <a:off x="838200" y="1191491"/>
            <a:ext cx="10515600" cy="5172364"/>
          </a:xfrm>
        </p:spPr>
        <p:txBody>
          <a:bodyPr>
            <a:normAutofit/>
          </a:bodyPr>
          <a:lstStyle/>
          <a:p>
            <a:pPr marL="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35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graphicFrame>
        <p:nvGraphicFramePr>
          <p:cNvPr id="4" name="Tabla 3">
            <a:extLst>
              <a:ext uri="{FF2B5EF4-FFF2-40B4-BE49-F238E27FC236}">
                <a16:creationId xmlns:a16="http://schemas.microsoft.com/office/drawing/2014/main" id="{6525FDC5-5B0F-4557-8004-9579F814B2A0}"/>
              </a:ext>
            </a:extLst>
          </p:cNvPr>
          <p:cNvGraphicFramePr>
            <a:graphicFrameLocks noGrp="1"/>
          </p:cNvGraphicFramePr>
          <p:nvPr>
            <p:extLst>
              <p:ext uri="{D42A27DB-BD31-4B8C-83A1-F6EECF244321}">
                <p14:modId xmlns:p14="http://schemas.microsoft.com/office/powerpoint/2010/main" val="1689154461"/>
              </p:ext>
            </p:extLst>
          </p:nvPr>
        </p:nvGraphicFramePr>
        <p:xfrm>
          <a:off x="4298622" y="1821945"/>
          <a:ext cx="7158075" cy="1120413"/>
        </p:xfrm>
        <a:graphic>
          <a:graphicData uri="http://schemas.openxmlformats.org/drawingml/2006/table">
            <a:tbl>
              <a:tblPr/>
              <a:tblGrid>
                <a:gridCol w="7158075">
                  <a:extLst>
                    <a:ext uri="{9D8B030D-6E8A-4147-A177-3AD203B41FA5}">
                      <a16:colId xmlns:a16="http://schemas.microsoft.com/office/drawing/2014/main" val="2355300585"/>
                    </a:ext>
                  </a:extLst>
                </a:gridCol>
              </a:tblGrid>
              <a:tr h="1120413">
                <a:tc>
                  <a:txBody>
                    <a:bodyPr/>
                    <a:lstStyle/>
                    <a:p>
                      <a:pPr algn="just"/>
                      <a:endParaRPr lang="es-MX"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s-MX" sz="3200" b="0" dirty="0"/>
                        <a:t>De Junio al 31  de DICIEMBRE del 2025.</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63627410"/>
                  </a:ext>
                </a:extLst>
              </a:tr>
            </a:tbl>
          </a:graphicData>
        </a:graphic>
      </p:graphicFrame>
      <p:pic>
        <p:nvPicPr>
          <p:cNvPr id="7" name="Imagen 6">
            <a:extLst>
              <a:ext uri="{FF2B5EF4-FFF2-40B4-BE49-F238E27FC236}">
                <a16:creationId xmlns:a16="http://schemas.microsoft.com/office/drawing/2014/main" id="{581852AC-3604-491B-8196-81995628CD8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5303" y="9525"/>
            <a:ext cx="2183130" cy="1276350"/>
          </a:xfrm>
          <a:prstGeom prst="rect">
            <a:avLst/>
          </a:prstGeom>
          <a:noFill/>
          <a:ln>
            <a:noFill/>
          </a:ln>
        </p:spPr>
      </p:pic>
      <p:pic>
        <p:nvPicPr>
          <p:cNvPr id="14" name="Imagen 13">
            <a:extLst>
              <a:ext uri="{FF2B5EF4-FFF2-40B4-BE49-F238E27FC236}">
                <a16:creationId xmlns:a16="http://schemas.microsoft.com/office/drawing/2014/main" id="{855350F6-8A2B-4C31-BA63-8D3A36D85FC1}"/>
              </a:ext>
            </a:extLst>
          </p:cNvPr>
          <p:cNvPicPr>
            <a:picLocks noChangeAspect="1"/>
          </p:cNvPicPr>
          <p:nvPr/>
        </p:nvPicPr>
        <p:blipFill>
          <a:blip r:embed="rId3"/>
          <a:stretch>
            <a:fillRect/>
          </a:stretch>
        </p:blipFill>
        <p:spPr>
          <a:xfrm>
            <a:off x="8352147" y="131339"/>
            <a:ext cx="3536623" cy="1358096"/>
          </a:xfrm>
          <a:prstGeom prst="rect">
            <a:avLst/>
          </a:prstGeom>
        </p:spPr>
      </p:pic>
      <p:pic>
        <p:nvPicPr>
          <p:cNvPr id="5" name="Imagen 4">
            <a:extLst>
              <a:ext uri="{FF2B5EF4-FFF2-40B4-BE49-F238E27FC236}">
                <a16:creationId xmlns:a16="http://schemas.microsoft.com/office/drawing/2014/main" id="{40BC6BDE-B995-492B-B22A-F5B0EF2E5EF4}"/>
              </a:ext>
            </a:extLst>
          </p:cNvPr>
          <p:cNvPicPr>
            <a:picLocks noChangeAspect="1"/>
          </p:cNvPicPr>
          <p:nvPr/>
        </p:nvPicPr>
        <p:blipFill>
          <a:blip r:embed="rId4"/>
          <a:stretch>
            <a:fillRect/>
          </a:stretch>
        </p:blipFill>
        <p:spPr>
          <a:xfrm>
            <a:off x="1998495" y="2683632"/>
            <a:ext cx="6504482" cy="3938949"/>
          </a:xfrm>
          <a:prstGeom prst="rect">
            <a:avLst/>
          </a:prstGeom>
          <a:solidFill>
            <a:srgbClr val="FFFF00"/>
          </a:solidFill>
        </p:spPr>
      </p:pic>
      <p:sp>
        <p:nvSpPr>
          <p:cNvPr id="6" name="Estrella: 5 puntas 5">
            <a:extLst>
              <a:ext uri="{FF2B5EF4-FFF2-40B4-BE49-F238E27FC236}">
                <a16:creationId xmlns:a16="http://schemas.microsoft.com/office/drawing/2014/main" id="{43E20C34-2417-4B34-A26A-91B367C16015}"/>
              </a:ext>
            </a:extLst>
          </p:cNvPr>
          <p:cNvSpPr/>
          <p:nvPr/>
        </p:nvSpPr>
        <p:spPr>
          <a:xfrm>
            <a:off x="4845375" y="4685123"/>
            <a:ext cx="282806" cy="2655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60000"/>
                  <a:lumOff val="40000"/>
                </a:schemeClr>
              </a:solidFill>
            </a:endParaRPr>
          </a:p>
        </p:txBody>
      </p:sp>
      <p:pic>
        <p:nvPicPr>
          <p:cNvPr id="8" name="Imagen 7">
            <a:extLst>
              <a:ext uri="{FF2B5EF4-FFF2-40B4-BE49-F238E27FC236}">
                <a16:creationId xmlns:a16="http://schemas.microsoft.com/office/drawing/2014/main" id="{EF9B1811-E0AA-4B66-93E2-C3F4A9552C8C}"/>
              </a:ext>
            </a:extLst>
          </p:cNvPr>
          <p:cNvPicPr>
            <a:picLocks noChangeAspect="1"/>
          </p:cNvPicPr>
          <p:nvPr/>
        </p:nvPicPr>
        <p:blipFill>
          <a:blip r:embed="rId5"/>
          <a:stretch>
            <a:fillRect/>
          </a:stretch>
        </p:blipFill>
        <p:spPr>
          <a:xfrm>
            <a:off x="7241719" y="6132812"/>
            <a:ext cx="329213" cy="304826"/>
          </a:xfrm>
          <a:prstGeom prst="rect">
            <a:avLst/>
          </a:prstGeom>
        </p:spPr>
      </p:pic>
    </p:spTree>
    <p:extLst>
      <p:ext uri="{BB962C8B-B14F-4D97-AF65-F5344CB8AC3E}">
        <p14:creationId xmlns:p14="http://schemas.microsoft.com/office/powerpoint/2010/main" val="327299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CE19D71-DE68-481B-B3FB-ED8E584127B7}"/>
              </a:ext>
            </a:extLst>
          </p:cNvPr>
          <p:cNvGraphicFramePr>
            <a:graphicFrameLocks noGrp="1"/>
          </p:cNvGraphicFramePr>
          <p:nvPr>
            <p:extLst>
              <p:ext uri="{D42A27DB-BD31-4B8C-83A1-F6EECF244321}">
                <p14:modId xmlns:p14="http://schemas.microsoft.com/office/powerpoint/2010/main" val="3906776379"/>
              </p:ext>
            </p:extLst>
          </p:nvPr>
        </p:nvGraphicFramePr>
        <p:xfrm>
          <a:off x="1066800" y="1590675"/>
          <a:ext cx="5743575" cy="1341120"/>
        </p:xfrm>
        <a:graphic>
          <a:graphicData uri="http://schemas.openxmlformats.org/drawingml/2006/table">
            <a:tbl>
              <a:tblPr/>
              <a:tblGrid>
                <a:gridCol w="5743575">
                  <a:extLst>
                    <a:ext uri="{9D8B030D-6E8A-4147-A177-3AD203B41FA5}">
                      <a16:colId xmlns:a16="http://schemas.microsoft.com/office/drawing/2014/main" val="2076311396"/>
                    </a:ext>
                  </a:extLst>
                </a:gridCol>
              </a:tblGrid>
              <a:tr h="1028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200" dirty="0">
                          <a:latin typeface="Berlin Sans FB Demi" panose="020E0802020502020306" pitchFamily="34" charset="0"/>
                        </a:rPr>
                        <a:t>ACTIVIDADES DEL COMITÉ DE CONTRALORÍA SOCIAL</a:t>
                      </a:r>
                    </a:p>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89349854"/>
                  </a:ext>
                </a:extLst>
              </a:tr>
            </a:tbl>
          </a:graphicData>
        </a:graphic>
      </p:graphicFrame>
      <p:graphicFrame>
        <p:nvGraphicFramePr>
          <p:cNvPr id="3" name="Tabla 2">
            <a:extLst>
              <a:ext uri="{FF2B5EF4-FFF2-40B4-BE49-F238E27FC236}">
                <a16:creationId xmlns:a16="http://schemas.microsoft.com/office/drawing/2014/main" id="{A47937D6-4C7F-4C5C-A008-9D944531E014}"/>
              </a:ext>
            </a:extLst>
          </p:cNvPr>
          <p:cNvGraphicFramePr>
            <a:graphicFrameLocks noGrp="1"/>
          </p:cNvGraphicFramePr>
          <p:nvPr>
            <p:extLst>
              <p:ext uri="{D42A27DB-BD31-4B8C-83A1-F6EECF244321}">
                <p14:modId xmlns:p14="http://schemas.microsoft.com/office/powerpoint/2010/main" val="3101571686"/>
              </p:ext>
            </p:extLst>
          </p:nvPr>
        </p:nvGraphicFramePr>
        <p:xfrm>
          <a:off x="733425" y="2847975"/>
          <a:ext cx="10582275" cy="3931920"/>
        </p:xfrm>
        <a:graphic>
          <a:graphicData uri="http://schemas.openxmlformats.org/drawingml/2006/table">
            <a:tbl>
              <a:tblPr/>
              <a:tblGrid>
                <a:gridCol w="10582275">
                  <a:extLst>
                    <a:ext uri="{9D8B030D-6E8A-4147-A177-3AD203B41FA5}">
                      <a16:colId xmlns:a16="http://schemas.microsoft.com/office/drawing/2014/main" val="3211105557"/>
                    </a:ext>
                  </a:extLst>
                </a:gridCol>
              </a:tblGrid>
              <a:tr h="3724275">
                <a:tc>
                  <a:txBody>
                    <a:bodyPr/>
                    <a:lstStyle/>
                    <a:p>
                      <a:r>
                        <a:rPr lang="es-MX" dirty="0"/>
                        <a:t>Los Compromisos del Comité́ de CS son los siguientes:</a:t>
                      </a:r>
                    </a:p>
                    <a:p>
                      <a:endParaRPr lang="es-MX" dirty="0"/>
                    </a:p>
                    <a:p>
                      <a:pPr marL="342900" lvl="0" indent="-342900" algn="jus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Tomar la capacitación para realizar las actividades de CS por parte del RCS de las IES,</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Solicitar al RCS de la IE la información pública relacionada con la operación del Programa,</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El RCS en la Instancia Ejecutora deberá realizar reuniones con los beneficiarios de los programas federales, con la participación de los integrantes de los Comités, a fin de promover que realicen actividades de contraloría social, así como de que expresen sus necesidades, opiniones, quejas, denuncias y peticiones relacionadas con los programas federales.</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Registrar en el informe(s) el(los) resultado(s) de las actividades de contraloría social realizadas, así como dar seguimiento, en su caso, a los mismos; </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Supervisar que se apliquen correctamente los recursos al 100% y que se haya adquirido lo que se autorizó comprar en el anexo de ejecución del convenio de apoyo y levantar minutas.</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23850"/>
                      <a:r>
                        <a:rPr lang="es-ES" sz="1800" b="1" i="1" dirty="0">
                          <a:effectLst/>
                          <a:latin typeface="Calibri" panose="020F0502020204030204" pitchFamily="34" charset="0"/>
                          <a:ea typeface="Times New Roman" panose="02020603050405020304" pitchFamily="18" charset="0"/>
                        </a:rPr>
                        <a:t> </a:t>
                      </a:r>
                      <a:endParaRPr lang="es-MX" sz="2000" dirty="0">
                        <a:effectLst/>
                        <a:latin typeface="Tahoma" panose="020B0604030504040204" pitchFamily="34" charset="0"/>
                        <a:ea typeface="Times New Roman" panose="02020603050405020304" pitchFamily="18" charset="0"/>
                      </a:endParaRPr>
                    </a:p>
                    <a:p>
                      <a:pPr algn="just"/>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139418582"/>
                  </a:ext>
                </a:extLst>
              </a:tr>
            </a:tbl>
          </a:graphicData>
        </a:graphic>
      </p:graphicFrame>
      <p:pic>
        <p:nvPicPr>
          <p:cNvPr id="4" name="Imagen 3">
            <a:extLst>
              <a:ext uri="{FF2B5EF4-FFF2-40B4-BE49-F238E27FC236}">
                <a16:creationId xmlns:a16="http://schemas.microsoft.com/office/drawing/2014/main" id="{FAF475FE-758E-4262-8EA6-7F55C0F01E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9053" y="40086"/>
            <a:ext cx="2183130" cy="1276350"/>
          </a:xfrm>
          <a:prstGeom prst="rect">
            <a:avLst/>
          </a:prstGeom>
          <a:noFill/>
          <a:ln>
            <a:noFill/>
          </a:ln>
        </p:spPr>
      </p:pic>
      <p:pic>
        <p:nvPicPr>
          <p:cNvPr id="6" name="Imagen 5">
            <a:extLst>
              <a:ext uri="{FF2B5EF4-FFF2-40B4-BE49-F238E27FC236}">
                <a16:creationId xmlns:a16="http://schemas.microsoft.com/office/drawing/2014/main" id="{B743A202-D37D-4B81-8BB3-711A53340352}"/>
              </a:ext>
            </a:extLst>
          </p:cNvPr>
          <p:cNvPicPr>
            <a:picLocks noChangeAspect="1"/>
          </p:cNvPicPr>
          <p:nvPr/>
        </p:nvPicPr>
        <p:blipFill>
          <a:blip r:embed="rId3"/>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103071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6545D6E-6CEC-0C47-9947-444F16C408FF}"/>
              </a:ext>
            </a:extLst>
          </p:cNvPr>
          <p:cNvSpPr txBox="1">
            <a:spLocks/>
          </p:cNvSpPr>
          <p:nvPr/>
        </p:nvSpPr>
        <p:spPr>
          <a:xfrm>
            <a:off x="5547" y="1362204"/>
            <a:ext cx="6322565" cy="769441"/>
          </a:xfrm>
          <a:prstGeom prst="rect">
            <a:avLst/>
          </a:prstGeom>
          <a:noFill/>
        </p:spPr>
        <p:txBody>
          <a:bodyPr wrap="none" rtlCol="0">
            <a:spAutoFit/>
          </a:bodyPr>
          <a:lstStyle>
            <a:defPPr>
              <a:defRPr lang="es-MX"/>
            </a:defPPr>
            <a:lvl1pPr>
              <a:defRPr sz="4400"/>
            </a:lvl1pPr>
          </a:lstStyle>
          <a:p>
            <a:r>
              <a:rPr lang="es-MX" dirty="0">
                <a:latin typeface="Berlin Sans FB Demi" panose="020E0802020502020306" pitchFamily="34" charset="0"/>
              </a:rPr>
              <a:t>Documentos Normativos</a:t>
            </a:r>
          </a:p>
        </p:txBody>
      </p:sp>
      <p:cxnSp>
        <p:nvCxnSpPr>
          <p:cNvPr id="8" name="Conector recto 7">
            <a:extLst>
              <a:ext uri="{FF2B5EF4-FFF2-40B4-BE49-F238E27FC236}">
                <a16:creationId xmlns:a16="http://schemas.microsoft.com/office/drawing/2014/main" id="{2FD37758-EBAF-C144-A108-3E8415E00761}"/>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92D02A26-A97A-41B4-8164-1227EA04E9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399" y="43352"/>
            <a:ext cx="2183130" cy="1276350"/>
          </a:xfrm>
          <a:prstGeom prst="rect">
            <a:avLst/>
          </a:prstGeom>
          <a:noFill/>
          <a:ln>
            <a:noFill/>
          </a:ln>
        </p:spPr>
      </p:pic>
      <p:pic>
        <p:nvPicPr>
          <p:cNvPr id="10" name="Imagen 9">
            <a:extLst>
              <a:ext uri="{FF2B5EF4-FFF2-40B4-BE49-F238E27FC236}">
                <a16:creationId xmlns:a16="http://schemas.microsoft.com/office/drawing/2014/main" id="{E2B3DFCF-957A-4E8A-BFE9-1749CF9353C4}"/>
              </a:ext>
            </a:extLst>
          </p:cNvPr>
          <p:cNvPicPr>
            <a:picLocks noChangeAspect="1"/>
          </p:cNvPicPr>
          <p:nvPr/>
        </p:nvPicPr>
        <p:blipFill>
          <a:blip r:embed="rId4"/>
          <a:stretch>
            <a:fillRect/>
          </a:stretch>
        </p:blipFill>
        <p:spPr>
          <a:xfrm>
            <a:off x="8352147" y="131339"/>
            <a:ext cx="3536623" cy="1358096"/>
          </a:xfrm>
          <a:prstGeom prst="rect">
            <a:avLst/>
          </a:prstGeom>
        </p:spPr>
      </p:pic>
      <p:sp>
        <p:nvSpPr>
          <p:cNvPr id="16" name="CuadroTexto 15">
            <a:extLst>
              <a:ext uri="{FF2B5EF4-FFF2-40B4-BE49-F238E27FC236}">
                <a16:creationId xmlns:a16="http://schemas.microsoft.com/office/drawing/2014/main" id="{285FE545-EBA8-461D-81FA-FEA78F8C585C}"/>
              </a:ext>
            </a:extLst>
          </p:cNvPr>
          <p:cNvSpPr txBox="1"/>
          <p:nvPr/>
        </p:nvSpPr>
        <p:spPr>
          <a:xfrm>
            <a:off x="459557" y="2174147"/>
            <a:ext cx="10704832" cy="2308324"/>
          </a:xfrm>
          <a:prstGeom prst="rect">
            <a:avLst/>
          </a:prstGeom>
          <a:noFill/>
        </p:spPr>
        <p:txBody>
          <a:bodyPr wrap="square">
            <a:spAutoFit/>
          </a:bodyPr>
          <a:lstStyle/>
          <a:p>
            <a:pPr marL="285750" indent="-285750">
              <a:buFont typeface="Wingdings" panose="05000000000000000000" pitchFamily="2" charset="2"/>
              <a:buChar char="§"/>
            </a:pPr>
            <a:r>
              <a:rPr lang="es-MX" sz="2400" dirty="0"/>
              <a:t>Ley de Desarrollo Social</a:t>
            </a:r>
          </a:p>
          <a:p>
            <a:pPr marL="285750" indent="-285750">
              <a:buFont typeface="Wingdings" panose="05000000000000000000" pitchFamily="2" charset="2"/>
              <a:buChar char="§"/>
            </a:pPr>
            <a:r>
              <a:rPr lang="es-MX" sz="2400" dirty="0"/>
              <a:t>Reglamento de la Ley General de Desarrollo Social</a:t>
            </a:r>
          </a:p>
          <a:p>
            <a:pPr marL="285750" indent="-285750">
              <a:buFont typeface="Wingdings" panose="05000000000000000000" pitchFamily="2" charset="2"/>
              <a:buChar char="§"/>
            </a:pPr>
            <a:r>
              <a:rPr lang="es-MX" sz="2400" dirty="0"/>
              <a:t>Acuerdo por el que se establecen los Lineamientos para la Promoción y Operación de la Contraloría Social en los Programas federales de Desarrollo Social</a:t>
            </a:r>
          </a:p>
          <a:p>
            <a:pPr marL="285750" indent="-285750">
              <a:buFont typeface="Wingdings" panose="05000000000000000000" pitchFamily="2" charset="2"/>
              <a:buChar char="§"/>
            </a:pPr>
            <a:r>
              <a:rPr lang="es-MX" sz="2400" dirty="0"/>
              <a:t>Estrategia Marco</a:t>
            </a:r>
          </a:p>
          <a:p>
            <a:pPr marL="285750" indent="-285750">
              <a:buFont typeface="Wingdings" panose="05000000000000000000" pitchFamily="2" charset="2"/>
              <a:buChar char="§"/>
            </a:pPr>
            <a:r>
              <a:rPr lang="es-MX" sz="2400" dirty="0"/>
              <a:t>Documentos Normativos</a:t>
            </a:r>
          </a:p>
        </p:txBody>
      </p:sp>
      <p:pic>
        <p:nvPicPr>
          <p:cNvPr id="7" name="Imagen 6">
            <a:extLst>
              <a:ext uri="{FF2B5EF4-FFF2-40B4-BE49-F238E27FC236}">
                <a16:creationId xmlns:a16="http://schemas.microsoft.com/office/drawing/2014/main" id="{A8C685D1-D445-4DF2-B6EF-D677E56B9254}"/>
              </a:ext>
            </a:extLst>
          </p:cNvPr>
          <p:cNvPicPr>
            <a:picLocks noChangeAspect="1"/>
          </p:cNvPicPr>
          <p:nvPr/>
        </p:nvPicPr>
        <p:blipFill>
          <a:blip r:embed="rId5"/>
          <a:stretch>
            <a:fillRect/>
          </a:stretch>
        </p:blipFill>
        <p:spPr>
          <a:xfrm>
            <a:off x="4251488" y="3826860"/>
            <a:ext cx="1448586" cy="2457400"/>
          </a:xfrm>
          <a:prstGeom prst="rect">
            <a:avLst/>
          </a:prstGeom>
        </p:spPr>
      </p:pic>
      <p:pic>
        <p:nvPicPr>
          <p:cNvPr id="11" name="Imagen 10">
            <a:extLst>
              <a:ext uri="{FF2B5EF4-FFF2-40B4-BE49-F238E27FC236}">
                <a16:creationId xmlns:a16="http://schemas.microsoft.com/office/drawing/2014/main" id="{59F093BD-BE95-4DDC-BA1D-88C5033818BD}"/>
              </a:ext>
            </a:extLst>
          </p:cNvPr>
          <p:cNvPicPr>
            <a:picLocks noChangeAspect="1"/>
          </p:cNvPicPr>
          <p:nvPr/>
        </p:nvPicPr>
        <p:blipFill>
          <a:blip r:embed="rId6"/>
          <a:stretch>
            <a:fillRect/>
          </a:stretch>
        </p:blipFill>
        <p:spPr>
          <a:xfrm>
            <a:off x="5995447" y="3826859"/>
            <a:ext cx="1684501" cy="2457400"/>
          </a:xfrm>
          <a:prstGeom prst="rect">
            <a:avLst/>
          </a:prstGeom>
        </p:spPr>
      </p:pic>
      <p:pic>
        <p:nvPicPr>
          <p:cNvPr id="18" name="Imagen 17">
            <a:extLst>
              <a:ext uri="{FF2B5EF4-FFF2-40B4-BE49-F238E27FC236}">
                <a16:creationId xmlns:a16="http://schemas.microsoft.com/office/drawing/2014/main" id="{E98B5567-8EBE-4250-93DF-108D71BFF424}"/>
              </a:ext>
            </a:extLst>
          </p:cNvPr>
          <p:cNvPicPr>
            <a:picLocks noChangeAspect="1"/>
          </p:cNvPicPr>
          <p:nvPr/>
        </p:nvPicPr>
        <p:blipFill>
          <a:blip r:embed="rId7"/>
          <a:stretch>
            <a:fillRect/>
          </a:stretch>
        </p:blipFill>
        <p:spPr>
          <a:xfrm>
            <a:off x="7835076" y="4034672"/>
            <a:ext cx="3400887" cy="2139885"/>
          </a:xfrm>
          <a:prstGeom prst="rect">
            <a:avLst/>
          </a:prstGeom>
        </p:spPr>
      </p:pic>
    </p:spTree>
    <p:extLst>
      <p:ext uri="{BB962C8B-B14F-4D97-AF65-F5344CB8AC3E}">
        <p14:creationId xmlns:p14="http://schemas.microsoft.com/office/powerpoint/2010/main" val="281945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66D993F-F280-B041-BE6C-BEB7D9407A6B}"/>
              </a:ext>
            </a:extLst>
          </p:cNvPr>
          <p:cNvSpPr txBox="1">
            <a:spLocks/>
          </p:cNvSpPr>
          <p:nvPr/>
        </p:nvSpPr>
        <p:spPr>
          <a:xfrm>
            <a:off x="5547" y="1395456"/>
            <a:ext cx="12530995" cy="1446550"/>
          </a:xfrm>
          <a:prstGeom prst="rect">
            <a:avLst/>
          </a:prstGeom>
          <a:noFill/>
        </p:spPr>
        <p:txBody>
          <a:bodyPr wrap="none" rtlCol="0">
            <a:spAutoFit/>
          </a:bodyPr>
          <a:lstStyle>
            <a:defPPr>
              <a:defRPr lang="es-MX"/>
            </a:defPPr>
            <a:lvl1pPr>
              <a:defRPr sz="4400"/>
            </a:lvl1pPr>
          </a:lstStyle>
          <a:p>
            <a:r>
              <a:rPr lang="es-MX" dirty="0">
                <a:latin typeface="Berlin Sans FB Demi" panose="020E0802020502020306" pitchFamily="34" charset="0"/>
              </a:rPr>
              <a:t>Responsable de Contraloría Social en la Instancia </a:t>
            </a:r>
          </a:p>
          <a:p>
            <a:r>
              <a:rPr lang="es-MX" dirty="0">
                <a:latin typeface="Berlin Sans FB Demi" panose="020E0802020502020306" pitchFamily="34" charset="0"/>
              </a:rPr>
              <a:t>Ejecutora </a:t>
            </a:r>
          </a:p>
        </p:txBody>
      </p:sp>
      <p:cxnSp>
        <p:nvCxnSpPr>
          <p:cNvPr id="9" name="Conector recto 8">
            <a:extLst>
              <a:ext uri="{FF2B5EF4-FFF2-40B4-BE49-F238E27FC236}">
                <a16:creationId xmlns:a16="http://schemas.microsoft.com/office/drawing/2014/main" id="{F15DDAB9-5EC1-2644-BF4E-8A210903EB6A}"/>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91DC3F10-278B-A141-9DE8-558A7F761C8E}"/>
              </a:ext>
            </a:extLst>
          </p:cNvPr>
          <p:cNvSpPr/>
          <p:nvPr/>
        </p:nvSpPr>
        <p:spPr>
          <a:xfrm>
            <a:off x="6806153" y="2516957"/>
            <a:ext cx="4760536" cy="3477875"/>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En cada Instancia Ejecutora beneficiada con recursos del Programa, se deberá de nombrar a un Responsable de la Contraloría Social (RCS), el cual coadyuvará para realizar todas las actividades de planeación, promoción y operación, así como el seguimiento de la CS, en el marco de los “Lineamientos para la promoción y operación de la Contraloría Social en los programas federales de desarrollo social”. </a:t>
            </a:r>
          </a:p>
        </p:txBody>
      </p:sp>
      <p:pic>
        <p:nvPicPr>
          <p:cNvPr id="10" name="Imagen 9">
            <a:extLst>
              <a:ext uri="{FF2B5EF4-FFF2-40B4-BE49-F238E27FC236}">
                <a16:creationId xmlns:a16="http://schemas.microsoft.com/office/drawing/2014/main" id="{1337E675-FDF9-46DF-B593-3A51A191A9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3817" y="66699"/>
            <a:ext cx="2183130" cy="1276350"/>
          </a:xfrm>
          <a:prstGeom prst="rect">
            <a:avLst/>
          </a:prstGeom>
          <a:noFill/>
          <a:ln>
            <a:noFill/>
          </a:ln>
        </p:spPr>
      </p:pic>
      <p:pic>
        <p:nvPicPr>
          <p:cNvPr id="4098" name="Picture 2" descr="Liderazgo y capacitación en equipo: 4 claves para lograrlo - Blog Socialab">
            <a:extLst>
              <a:ext uri="{FF2B5EF4-FFF2-40B4-BE49-F238E27FC236}">
                <a16:creationId xmlns:a16="http://schemas.microsoft.com/office/drawing/2014/main" id="{CE9F6895-3C71-4909-80E4-BD4A049CB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68" y="2870215"/>
            <a:ext cx="6109134" cy="354176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45DB178-744F-4949-9566-060994202CFE}"/>
              </a:ext>
            </a:extLst>
          </p:cNvPr>
          <p:cNvPicPr>
            <a:picLocks noChangeAspect="1"/>
          </p:cNvPicPr>
          <p:nvPr/>
        </p:nvPicPr>
        <p:blipFill>
          <a:blip r:embed="rId5"/>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348846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7642D1D1-EE66-464F-B9E7-102FA6E841F7}"/>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2CFB01E5-C05C-AF46-B4CD-975EC00BEB97}"/>
              </a:ext>
            </a:extLst>
          </p:cNvPr>
          <p:cNvSpPr/>
          <p:nvPr/>
        </p:nvSpPr>
        <p:spPr>
          <a:xfrm>
            <a:off x="287829" y="3067886"/>
            <a:ext cx="8432222" cy="3693319"/>
          </a:xfrm>
          <a:prstGeom prst="rect">
            <a:avLst/>
          </a:prstGeom>
        </p:spPr>
        <p:txBody>
          <a:bodyPr wrap="square">
            <a:spAutoFit/>
          </a:bodyPr>
          <a:lstStyle/>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Tomar la capacitación de la CS que la IN le proporcionará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Elaborar el PITCS y capturarlo en el SICS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Verificar que los beneficiarios del programa federal cumplan con los requisitos                      de acuerdo con la normatividad aplicable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Difundir las Actividades de CS en la página electrónica institucional, de acuerdo con el guion entregado por la IN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Coadyuvar para formar el Comité de Contraloría Social, registrar éste en el SICS e imprimir la constancia y entregarla al comité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Realizar los Materiales de Capacitación para los miembros del Comité, basándose en la metodología de la Capacitación elaborada por la Instancia normativa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Incorporar en el SICS los Materiales de Capacitación y realizar la distribución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Capacitar a los miembros del o los Comité(s) en materia de Contraloría Social </a:t>
            </a:r>
          </a:p>
        </p:txBody>
      </p:sp>
      <p:sp>
        <p:nvSpPr>
          <p:cNvPr id="9" name="Rectángulo 8">
            <a:extLst>
              <a:ext uri="{FF2B5EF4-FFF2-40B4-BE49-F238E27FC236}">
                <a16:creationId xmlns:a16="http://schemas.microsoft.com/office/drawing/2014/main" id="{8FA78199-B1BA-F54C-924C-249B66825BB2}"/>
              </a:ext>
            </a:extLst>
          </p:cNvPr>
          <p:cNvSpPr/>
          <p:nvPr/>
        </p:nvSpPr>
        <p:spPr>
          <a:xfrm>
            <a:off x="3" y="1380263"/>
            <a:ext cx="12107802" cy="1446550"/>
          </a:xfrm>
          <a:prstGeom prst="rect">
            <a:avLst/>
          </a:prstGeom>
          <a:noFill/>
        </p:spPr>
        <p:txBody>
          <a:bodyPr wrap="none" rtlCol="0">
            <a:spAutoFit/>
          </a:bodyPr>
          <a:lstStyle/>
          <a:p>
            <a:r>
              <a:rPr lang="es-MX" sz="4400" dirty="0">
                <a:latin typeface="Berlin Sans FB Demi" panose="020E0802020502020306" pitchFamily="34" charset="0"/>
              </a:rPr>
              <a:t>Funciones del responsable de Contraloria Social </a:t>
            </a:r>
          </a:p>
          <a:p>
            <a:r>
              <a:rPr lang="es-MX" sz="4400" dirty="0">
                <a:latin typeface="Berlin Sans FB Demi" panose="020E0802020502020306" pitchFamily="34" charset="0"/>
              </a:rPr>
              <a:t>en la Instancia Ejecutora</a:t>
            </a:r>
          </a:p>
        </p:txBody>
      </p:sp>
      <p:pic>
        <p:nvPicPr>
          <p:cNvPr id="2" name="Imagen 1">
            <a:extLst>
              <a:ext uri="{FF2B5EF4-FFF2-40B4-BE49-F238E27FC236}">
                <a16:creationId xmlns:a16="http://schemas.microsoft.com/office/drawing/2014/main" id="{A7996E72-8AA0-6E4F-9DAD-004EBCF54838}"/>
              </a:ext>
            </a:extLst>
          </p:cNvPr>
          <p:cNvPicPr>
            <a:picLocks noChangeAspect="1"/>
          </p:cNvPicPr>
          <p:nvPr/>
        </p:nvPicPr>
        <p:blipFill>
          <a:blip r:embed="rId3"/>
          <a:stretch>
            <a:fillRect/>
          </a:stretch>
        </p:blipFill>
        <p:spPr>
          <a:xfrm>
            <a:off x="8720051" y="3525431"/>
            <a:ext cx="3325090" cy="2592735"/>
          </a:xfrm>
          <a:prstGeom prst="rect">
            <a:avLst/>
          </a:prstGeom>
        </p:spPr>
      </p:pic>
      <p:pic>
        <p:nvPicPr>
          <p:cNvPr id="10" name="Imagen 9">
            <a:extLst>
              <a:ext uri="{FF2B5EF4-FFF2-40B4-BE49-F238E27FC236}">
                <a16:creationId xmlns:a16="http://schemas.microsoft.com/office/drawing/2014/main" id="{82BBF88E-1408-4569-8564-53D7861B5D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0884" y="77880"/>
            <a:ext cx="2183130" cy="1276350"/>
          </a:xfrm>
          <a:prstGeom prst="rect">
            <a:avLst/>
          </a:prstGeom>
          <a:noFill/>
          <a:ln>
            <a:noFill/>
          </a:ln>
        </p:spPr>
      </p:pic>
      <p:pic>
        <p:nvPicPr>
          <p:cNvPr id="3" name="Imagen 2">
            <a:extLst>
              <a:ext uri="{FF2B5EF4-FFF2-40B4-BE49-F238E27FC236}">
                <a16:creationId xmlns:a16="http://schemas.microsoft.com/office/drawing/2014/main" id="{A2CA09C8-8885-47BD-8297-5ED84254CDC2}"/>
              </a:ext>
            </a:extLst>
          </p:cNvPr>
          <p:cNvPicPr>
            <a:picLocks noChangeAspect="1"/>
          </p:cNvPicPr>
          <p:nvPr/>
        </p:nvPicPr>
        <p:blipFill>
          <a:blip r:embed="rId5"/>
          <a:stretch>
            <a:fillRect/>
          </a:stretch>
        </p:blipFill>
        <p:spPr>
          <a:xfrm>
            <a:off x="8720052" y="3284357"/>
            <a:ext cx="3184120" cy="2744967"/>
          </a:xfrm>
          <a:prstGeom prst="rect">
            <a:avLst/>
          </a:prstGeom>
        </p:spPr>
      </p:pic>
      <p:pic>
        <p:nvPicPr>
          <p:cNvPr id="12" name="Imagen 11">
            <a:extLst>
              <a:ext uri="{FF2B5EF4-FFF2-40B4-BE49-F238E27FC236}">
                <a16:creationId xmlns:a16="http://schemas.microsoft.com/office/drawing/2014/main" id="{ADFDF83F-D972-42CB-B71B-21D3DC205D8F}"/>
              </a:ext>
            </a:extLst>
          </p:cNvPr>
          <p:cNvPicPr>
            <a:picLocks noChangeAspect="1"/>
          </p:cNvPicPr>
          <p:nvPr/>
        </p:nvPicPr>
        <p:blipFill>
          <a:blip r:embed="rId6"/>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163267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CAEC004-F493-0943-AE90-8AABB0EC27FF}"/>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1C2FBA80-E319-044D-B8C3-C4276F2318A6}"/>
              </a:ext>
            </a:extLst>
          </p:cNvPr>
          <p:cNvSpPr/>
          <p:nvPr/>
        </p:nvSpPr>
        <p:spPr>
          <a:xfrm>
            <a:off x="254577" y="1784526"/>
            <a:ext cx="9047365" cy="4801314"/>
          </a:xfrm>
          <a:prstGeom prst="rect">
            <a:avLst/>
          </a:prstGeom>
        </p:spPr>
        <p:txBody>
          <a:bodyPr wrap="square">
            <a:spAutoFit/>
          </a:bodyPr>
          <a:lstStyle/>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Reportar a través del SICS la información relacionada con la planeación, promoción y operación; así como el seguimiento de las actividades de la Contraloría Social del Programa Federal Social vigente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Distribuir los Materiales de Difusión de la IN e Incorporarlos en el SICS y realizar la y difusión de éstos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Realizar la asesoría en todas las actividades de la Contraloría Social a los integrantes del CCS o beneficiarios que lo soliciten</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Asesorar a los miembros del Comité en el llenado del Informe Anual del Comité de Contraloría Social y capturarlo en el SICS</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Responder todos los requerimientos de la Instancia Normativa, de la Secretaría de la Función Pública, del Órgano Estatal de Control, o en su caso de la Auditoría Superior de la Federación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Estar al pendiente de responder en tiempo y forma todos los requerimientos de las actividades de Contraloría Social de acuerdo a las fechas establecidas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Recibir las quejas y denuncias sobre la aplicación y ejecución del Programa, recabar la información de estas y en su caso, presentarlas junto con la información recopilada al RCS de la IN, a efecto de que se tomen las medidas a que haya lugar </a:t>
            </a:r>
          </a:p>
        </p:txBody>
      </p:sp>
      <p:pic>
        <p:nvPicPr>
          <p:cNvPr id="10" name="Imagen 9">
            <a:extLst>
              <a:ext uri="{FF2B5EF4-FFF2-40B4-BE49-F238E27FC236}">
                <a16:creationId xmlns:a16="http://schemas.microsoft.com/office/drawing/2014/main" id="{828C7564-4332-404B-8192-AEA246A68F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577" y="66699"/>
            <a:ext cx="2183130" cy="1276350"/>
          </a:xfrm>
          <a:prstGeom prst="rect">
            <a:avLst/>
          </a:prstGeom>
          <a:noFill/>
          <a:ln>
            <a:noFill/>
          </a:ln>
        </p:spPr>
      </p:pic>
      <p:pic>
        <p:nvPicPr>
          <p:cNvPr id="12" name="Imagen 11">
            <a:extLst>
              <a:ext uri="{FF2B5EF4-FFF2-40B4-BE49-F238E27FC236}">
                <a16:creationId xmlns:a16="http://schemas.microsoft.com/office/drawing/2014/main" id="{8C10B649-6D56-45C7-BACE-E645198C9D1E}"/>
              </a:ext>
            </a:extLst>
          </p:cNvPr>
          <p:cNvPicPr>
            <a:picLocks noChangeAspect="1"/>
          </p:cNvPicPr>
          <p:nvPr/>
        </p:nvPicPr>
        <p:blipFill>
          <a:blip r:embed="rId3"/>
          <a:stretch>
            <a:fillRect/>
          </a:stretch>
        </p:blipFill>
        <p:spPr>
          <a:xfrm>
            <a:off x="8352147" y="131339"/>
            <a:ext cx="3536623" cy="1358096"/>
          </a:xfrm>
          <a:prstGeom prst="rect">
            <a:avLst/>
          </a:prstGeom>
        </p:spPr>
      </p:pic>
      <p:pic>
        <p:nvPicPr>
          <p:cNvPr id="2050" name="Picture 2" descr="¿Cómo el ERP mejora sus recursos empresariales? | Innatos México">
            <a:extLst>
              <a:ext uri="{FF2B5EF4-FFF2-40B4-BE49-F238E27FC236}">
                <a16:creationId xmlns:a16="http://schemas.microsoft.com/office/drawing/2014/main" id="{3D505A38-5DDA-4054-9F60-125B29A51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057" y="1367246"/>
            <a:ext cx="3355943" cy="368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8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CE1BC08-ACFB-CD40-95C7-DB6F78A67CB9}"/>
              </a:ext>
            </a:extLst>
          </p:cNvPr>
          <p:cNvSpPr txBox="1"/>
          <p:nvPr/>
        </p:nvSpPr>
        <p:spPr>
          <a:xfrm>
            <a:off x="640915" y="2715681"/>
            <a:ext cx="10910170" cy="3046988"/>
          </a:xfrm>
          <a:prstGeom prst="rect">
            <a:avLst/>
          </a:prstGeom>
          <a:noFill/>
        </p:spPr>
        <p:txBody>
          <a:bodyPr wrap="square" rtlCol="0">
            <a:spAutoFit/>
          </a:bodyPr>
          <a:lstStyle/>
          <a:p>
            <a:pPr algn="just"/>
            <a:endParaRPr lang="es-MX" sz="2400" dirty="0">
              <a:latin typeface="Tahoma" panose="020B0604030504040204" pitchFamily="34" charset="0"/>
              <a:ea typeface="Tahoma" panose="020B0604030504040204" pitchFamily="34" charset="0"/>
              <a:cs typeface="Tahoma" panose="020B0604030504040204" pitchFamily="34" charset="0"/>
            </a:endParaRPr>
          </a:p>
          <a:p>
            <a:pPr algn="just"/>
            <a:endParaRPr lang="es-MX" sz="2400" dirty="0">
              <a:latin typeface="Tahoma" panose="020B0604030504040204" pitchFamily="34" charset="0"/>
              <a:ea typeface="Tahoma" panose="020B0604030504040204" pitchFamily="34" charset="0"/>
              <a:cs typeface="Tahoma" panose="020B0604030504040204" pitchFamily="34" charset="0"/>
            </a:endParaRPr>
          </a:p>
          <a:p>
            <a:pPr algn="just"/>
            <a:endParaRPr lang="es-MX" sz="2400" dirty="0">
              <a:latin typeface="Tahoma" panose="020B0604030504040204" pitchFamily="34" charset="0"/>
              <a:ea typeface="Tahoma" panose="020B0604030504040204" pitchFamily="34" charset="0"/>
              <a:cs typeface="Tahoma" panose="020B0604030504040204" pitchFamily="34" charset="0"/>
            </a:endParaRPr>
          </a:p>
          <a:p>
            <a:pPr algn="just"/>
            <a:r>
              <a:rPr lang="es-MX" sz="2400" dirty="0">
                <a:latin typeface="Tahoma" panose="020B0604030504040204" pitchFamily="34" charset="0"/>
                <a:ea typeface="Tahoma" panose="020B0604030504040204" pitchFamily="34" charset="0"/>
                <a:cs typeface="Tahoma" panose="020B0604030504040204" pitchFamily="34" charset="0"/>
              </a:rPr>
              <a:t>La Contraloría Social es la participación activa de los beneficiarios para supervisar y vigilar que la gestión gubernamental y el manejo de los recursos federales que reciben las Universidades Públicas, a través del PSODE U006 2025, se realicen con transparencia, eficacia y honradez.</a:t>
            </a:r>
          </a:p>
          <a:p>
            <a:pPr algn="just"/>
            <a:r>
              <a:rPr lang="es-MX" sz="2400" dirty="0">
                <a:latin typeface="Tahoma" panose="020B0604030504040204" pitchFamily="34" charset="0"/>
                <a:ea typeface="Tahoma" panose="020B0604030504040204" pitchFamily="34" charset="0"/>
                <a:cs typeface="Tahoma" panose="020B0604030504040204" pitchFamily="34" charset="0"/>
              </a:rPr>
              <a:t> </a:t>
            </a:r>
          </a:p>
        </p:txBody>
      </p:sp>
      <p:sp>
        <p:nvSpPr>
          <p:cNvPr id="8" name="CuadroTexto 7">
            <a:extLst>
              <a:ext uri="{FF2B5EF4-FFF2-40B4-BE49-F238E27FC236}">
                <a16:creationId xmlns:a16="http://schemas.microsoft.com/office/drawing/2014/main" id="{3ED65436-EB5E-684F-B96E-8E9182D4A43D}"/>
              </a:ext>
            </a:extLst>
          </p:cNvPr>
          <p:cNvSpPr txBox="1"/>
          <p:nvPr/>
        </p:nvSpPr>
        <p:spPr>
          <a:xfrm>
            <a:off x="-1" y="1363934"/>
            <a:ext cx="7654660" cy="769441"/>
          </a:xfrm>
          <a:prstGeom prst="rect">
            <a:avLst/>
          </a:prstGeom>
          <a:noFill/>
        </p:spPr>
        <p:txBody>
          <a:bodyPr wrap="none" rtlCol="0">
            <a:spAutoFit/>
          </a:bodyPr>
          <a:lstStyle>
            <a:defPPr>
              <a:defRPr lang="es-MX"/>
            </a:defPPr>
            <a:lvl1pPr>
              <a:defRPr sz="4400"/>
            </a:lvl1pPr>
          </a:lstStyle>
          <a:p>
            <a:r>
              <a:rPr lang="es-MX" dirty="0">
                <a:latin typeface="Berlin Sans FB Demi" panose="020E0802020502020306" pitchFamily="34" charset="0"/>
              </a:rPr>
              <a:t>1.  Que es la Contraloría Social</a:t>
            </a:r>
          </a:p>
        </p:txBody>
      </p:sp>
      <p:pic>
        <p:nvPicPr>
          <p:cNvPr id="11" name="Imagen 10">
            <a:extLst>
              <a:ext uri="{FF2B5EF4-FFF2-40B4-BE49-F238E27FC236}">
                <a16:creationId xmlns:a16="http://schemas.microsoft.com/office/drawing/2014/main" id="{AE1979B9-B484-4F4B-930C-C683BD96713F}"/>
              </a:ext>
            </a:extLst>
          </p:cNvPr>
          <p:cNvPicPr>
            <a:picLocks noChangeAspect="1"/>
          </p:cNvPicPr>
          <p:nvPr/>
        </p:nvPicPr>
        <p:blipFill>
          <a:blip r:embed="rId3"/>
          <a:stretch>
            <a:fillRect/>
          </a:stretch>
        </p:blipFill>
        <p:spPr>
          <a:xfrm>
            <a:off x="7682280" y="2095900"/>
            <a:ext cx="3482109" cy="1621790"/>
          </a:xfrm>
          <a:prstGeom prst="rect">
            <a:avLst/>
          </a:prstGeom>
        </p:spPr>
      </p:pic>
      <p:cxnSp>
        <p:nvCxnSpPr>
          <p:cNvPr id="10" name="Conector recto 9">
            <a:extLst>
              <a:ext uri="{FF2B5EF4-FFF2-40B4-BE49-F238E27FC236}">
                <a16:creationId xmlns:a16="http://schemas.microsoft.com/office/drawing/2014/main" id="{DA09C3E1-326C-204F-BD1A-09A34C8A29DA}"/>
              </a:ext>
            </a:extLst>
          </p:cNvPr>
          <p:cNvCxnSpPr>
            <a:cxnSpLocks/>
          </p:cNvCxnSpPr>
          <p:nvPr/>
        </p:nvCxnSpPr>
        <p:spPr>
          <a:xfrm>
            <a:off x="138545" y="1200727"/>
            <a:ext cx="11025844" cy="166519"/>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F821D569-4C8A-422D-935B-FD97C7B031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2388" y="36152"/>
            <a:ext cx="2183130" cy="1276350"/>
          </a:xfrm>
          <a:prstGeom prst="rect">
            <a:avLst/>
          </a:prstGeom>
          <a:noFill/>
          <a:ln>
            <a:noFill/>
          </a:ln>
        </p:spPr>
      </p:pic>
      <p:pic>
        <p:nvPicPr>
          <p:cNvPr id="12" name="Imagen 11" descr="QUÉ ES LA CONTRALORÍA SOCIAL? – CONTRALORIA">
            <a:extLst>
              <a:ext uri="{FF2B5EF4-FFF2-40B4-BE49-F238E27FC236}">
                <a16:creationId xmlns:a16="http://schemas.microsoft.com/office/drawing/2014/main" id="{394DFD80-AEBF-46ED-BD19-3CEED02CB0F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0605" y="2205678"/>
            <a:ext cx="5611495" cy="1621790"/>
          </a:xfrm>
          <a:prstGeom prst="rect">
            <a:avLst/>
          </a:prstGeom>
          <a:noFill/>
          <a:ln>
            <a:noFill/>
          </a:ln>
        </p:spPr>
      </p:pic>
      <p:pic>
        <p:nvPicPr>
          <p:cNvPr id="13" name="Imagen 12">
            <a:extLst>
              <a:ext uri="{FF2B5EF4-FFF2-40B4-BE49-F238E27FC236}">
                <a16:creationId xmlns:a16="http://schemas.microsoft.com/office/drawing/2014/main" id="{995ED6E0-DC8C-48D0-8C66-2BAE9E62C6AB}"/>
              </a:ext>
            </a:extLst>
          </p:cNvPr>
          <p:cNvPicPr>
            <a:picLocks noChangeAspect="1"/>
          </p:cNvPicPr>
          <p:nvPr/>
        </p:nvPicPr>
        <p:blipFill>
          <a:blip r:embed="rId6"/>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497393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0C2530BC-9DB5-094C-84EF-3054863DE467}"/>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5CFD4AE0-24BE-1042-B6FF-38E4D66438C7}"/>
              </a:ext>
            </a:extLst>
          </p:cNvPr>
          <p:cNvSpPr/>
          <p:nvPr/>
        </p:nvSpPr>
        <p:spPr>
          <a:xfrm>
            <a:off x="2859578" y="1934948"/>
            <a:ext cx="8520546" cy="3693319"/>
          </a:xfrm>
          <a:prstGeom prst="rect">
            <a:avLst/>
          </a:prstGeom>
        </p:spPr>
        <p:txBody>
          <a:bodyPr wrap="square">
            <a:spAutoFit/>
          </a:bodyPr>
          <a:lstStyle/>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Recibir las quejas y denuncias que puedan dar lugar al fincamiento de responsabilidades administrativas, civiles o penales relacionadas con el Programa, así como turnarlas al Órgano Estatal de Control (OEC) y al Responsable de CS de la CGUTyP para su atención y seguimiento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Deberá de realizar reuniones con los beneficiarios del programa federal, con la participación de los integrantes del CCS, a fin de promover que realicen actividades de CS, así como que expresen sus necesidades, opiniones, quejas y denuncias y las peticiones relacionadas con el programa federal, por cada reunión levantar una minuta y subirla al SICS.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Al final del ejercicio elaborar un Reporte para mejorar las actividades de la Contraloría Social para el próximo ejercicio y enviarlo a la Instancia Normativa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El RCS en la IE es el responsable de subir la información de CS en el SICS y guardar todos los documentos, formatos, reportes originales. </a:t>
            </a:r>
          </a:p>
        </p:txBody>
      </p:sp>
      <p:pic>
        <p:nvPicPr>
          <p:cNvPr id="10" name="Imagen 9">
            <a:extLst>
              <a:ext uri="{FF2B5EF4-FFF2-40B4-BE49-F238E27FC236}">
                <a16:creationId xmlns:a16="http://schemas.microsoft.com/office/drawing/2014/main" id="{958F0E3A-A016-4673-AF25-DC51B94E8F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128" y="66699"/>
            <a:ext cx="2183130" cy="1276350"/>
          </a:xfrm>
          <a:prstGeom prst="rect">
            <a:avLst/>
          </a:prstGeom>
          <a:noFill/>
          <a:ln>
            <a:noFill/>
          </a:ln>
        </p:spPr>
      </p:pic>
      <p:pic>
        <p:nvPicPr>
          <p:cNvPr id="12" name="Imagen 11">
            <a:extLst>
              <a:ext uri="{FF2B5EF4-FFF2-40B4-BE49-F238E27FC236}">
                <a16:creationId xmlns:a16="http://schemas.microsoft.com/office/drawing/2014/main" id="{A2FD5246-5F1F-42F9-AFBE-1A1D31647D92}"/>
              </a:ext>
            </a:extLst>
          </p:cNvPr>
          <p:cNvPicPr>
            <a:picLocks noChangeAspect="1"/>
          </p:cNvPicPr>
          <p:nvPr/>
        </p:nvPicPr>
        <p:blipFill>
          <a:blip r:embed="rId3"/>
          <a:stretch>
            <a:fillRect/>
          </a:stretch>
        </p:blipFill>
        <p:spPr>
          <a:xfrm>
            <a:off x="8352147" y="131339"/>
            <a:ext cx="3536623" cy="1358096"/>
          </a:xfrm>
          <a:prstGeom prst="rect">
            <a:avLst/>
          </a:prstGeom>
        </p:spPr>
      </p:pic>
      <p:pic>
        <p:nvPicPr>
          <p:cNvPr id="3074" name="Picture 2" descr="Cómo hacer una denuncia">
            <a:extLst>
              <a:ext uri="{FF2B5EF4-FFF2-40B4-BE49-F238E27FC236}">
                <a16:creationId xmlns:a16="http://schemas.microsoft.com/office/drawing/2014/main" id="{A2CCB8AB-2869-40BA-8E7C-463473D2B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68" y="1772238"/>
            <a:ext cx="2550450" cy="246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7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8290DD-AE15-4779-92CE-B98D5BB9C1E0}"/>
              </a:ext>
            </a:extLst>
          </p:cNvPr>
          <p:cNvSpPr>
            <a:spLocks noGrp="1"/>
          </p:cNvSpPr>
          <p:nvPr>
            <p:ph idx="1"/>
          </p:nvPr>
        </p:nvSpPr>
        <p:spPr/>
        <p:txBody>
          <a:bodyPr>
            <a:normAutofit lnSpcReduction="10000"/>
          </a:bodyPr>
          <a:lstStyle/>
          <a:p>
            <a:pPr marL="0" indent="0" algn="just">
              <a:buNone/>
            </a:pPr>
            <a:endParaRPr lang="es-MX" sz="2800" b="0" i="0" u="none" strike="noStrike" baseline="0" dirty="0">
              <a:solidFill>
                <a:srgbClr val="000000"/>
              </a:solidFill>
              <a:latin typeface="Calibri" panose="020F0502020204030204" pitchFamily="34" charset="0"/>
            </a:endParaRPr>
          </a:p>
          <a:p>
            <a:pPr marL="0" indent="0" algn="just">
              <a:buNone/>
            </a:pPr>
            <a:endParaRPr lang="es-MX" dirty="0">
              <a:solidFill>
                <a:srgbClr val="000000"/>
              </a:solidFill>
              <a:latin typeface="Calibri" panose="020F0502020204030204" pitchFamily="34" charset="0"/>
            </a:endParaRPr>
          </a:p>
          <a:p>
            <a:pPr marL="0" indent="0" algn="just">
              <a:buNone/>
            </a:pPr>
            <a:endParaRPr lang="es-MX" sz="2800" b="0" i="0" u="none" strike="noStrike" baseline="0" dirty="0">
              <a:solidFill>
                <a:srgbClr val="000000"/>
              </a:solidFill>
              <a:latin typeface="Calibri" panose="020F0502020204030204" pitchFamily="34" charset="0"/>
            </a:endParaRPr>
          </a:p>
          <a:p>
            <a:pPr marL="0" indent="0" algn="just">
              <a:buNone/>
            </a:pPr>
            <a:endParaRPr lang="es-MX" dirty="0">
              <a:solidFill>
                <a:srgbClr val="000000"/>
              </a:solidFill>
              <a:latin typeface="Calibri" panose="020F0502020204030204" pitchFamily="34" charset="0"/>
            </a:endParaRPr>
          </a:p>
          <a:p>
            <a:pPr marL="0" indent="0" algn="just">
              <a:buNone/>
            </a:pPr>
            <a:r>
              <a:rPr lang="es-MX" sz="2800" b="0" i="0" u="none" strike="noStrike" baseline="0" dirty="0">
                <a:solidFill>
                  <a:srgbClr val="000000"/>
                </a:solidFill>
                <a:latin typeface="Calibri" panose="020F0502020204030204" pitchFamily="34" charset="0"/>
              </a:rPr>
              <a:t>La </a:t>
            </a:r>
            <a:r>
              <a:rPr lang="es-MX" sz="2800" b="0" i="0" u="none" strike="noStrike" baseline="0" dirty="0" err="1">
                <a:solidFill>
                  <a:srgbClr val="000000"/>
                </a:solidFill>
                <a:latin typeface="Calibri" panose="020F0502020204030204" pitchFamily="34" charset="0"/>
              </a:rPr>
              <a:t>DGUTyP</a:t>
            </a:r>
            <a:r>
              <a:rPr lang="es-MX" sz="2800" b="0" i="0" u="none" strike="noStrike" baseline="0" dirty="0">
                <a:solidFill>
                  <a:srgbClr val="000000"/>
                </a:solidFill>
                <a:latin typeface="Calibri" panose="020F0502020204030204" pitchFamily="34" charset="0"/>
              </a:rPr>
              <a:t> acordará con cada una de las Universidades Tecnológicas y Politécnicas beneficiarias del recurso, un Programa de Trabajo de la Instancia Ejecutora en donde se establecerán las actividades de promoción, operación y seguimiento de Contraloría Social, los responsables, las metas, la unidad de medida y el calendario de ejecución.</a:t>
            </a:r>
            <a:endParaRPr lang="es-MX" dirty="0"/>
          </a:p>
        </p:txBody>
      </p:sp>
      <p:pic>
        <p:nvPicPr>
          <p:cNvPr id="4" name="Imagen 3">
            <a:extLst>
              <a:ext uri="{FF2B5EF4-FFF2-40B4-BE49-F238E27FC236}">
                <a16:creationId xmlns:a16="http://schemas.microsoft.com/office/drawing/2014/main" id="{3755C5C0-4801-4470-BFE6-27CB11D141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1297" y="513875"/>
            <a:ext cx="2183130" cy="1276350"/>
          </a:xfrm>
          <a:prstGeom prst="rect">
            <a:avLst/>
          </a:prstGeom>
          <a:noFill/>
          <a:ln>
            <a:noFill/>
          </a:ln>
        </p:spPr>
      </p:pic>
      <p:pic>
        <p:nvPicPr>
          <p:cNvPr id="5" name="Imagen 4">
            <a:extLst>
              <a:ext uri="{FF2B5EF4-FFF2-40B4-BE49-F238E27FC236}">
                <a16:creationId xmlns:a16="http://schemas.microsoft.com/office/drawing/2014/main" id="{87492BD6-1636-403E-9299-76C9D2A9E086}"/>
              </a:ext>
            </a:extLst>
          </p:cNvPr>
          <p:cNvPicPr>
            <a:picLocks noChangeAspect="1"/>
          </p:cNvPicPr>
          <p:nvPr/>
        </p:nvPicPr>
        <p:blipFill>
          <a:blip r:embed="rId3"/>
          <a:stretch>
            <a:fillRect/>
          </a:stretch>
        </p:blipFill>
        <p:spPr>
          <a:xfrm>
            <a:off x="8352147" y="365125"/>
            <a:ext cx="3536623" cy="1358096"/>
          </a:xfrm>
          <a:prstGeom prst="rect">
            <a:avLst/>
          </a:prstGeom>
        </p:spPr>
      </p:pic>
      <p:sp>
        <p:nvSpPr>
          <p:cNvPr id="7" name="CuadroTexto 6">
            <a:extLst>
              <a:ext uri="{FF2B5EF4-FFF2-40B4-BE49-F238E27FC236}">
                <a16:creationId xmlns:a16="http://schemas.microsoft.com/office/drawing/2014/main" id="{CA35F34E-98DC-4893-9E9C-3465622A4E2C}"/>
              </a:ext>
            </a:extLst>
          </p:cNvPr>
          <p:cNvSpPr txBox="1"/>
          <p:nvPr/>
        </p:nvSpPr>
        <p:spPr>
          <a:xfrm rot="10800000" flipV="1">
            <a:off x="1370468" y="2036446"/>
            <a:ext cx="8405128" cy="1077218"/>
          </a:xfrm>
          <a:prstGeom prst="rect">
            <a:avLst/>
          </a:prstGeom>
          <a:noFill/>
        </p:spPr>
        <p:txBody>
          <a:bodyPr wrap="square">
            <a:spAutoFit/>
          </a:bodyPr>
          <a:lstStyle/>
          <a:p>
            <a:r>
              <a:rPr lang="es-MX" sz="3200" b="0" i="0" u="none" strike="noStrike" baseline="0" dirty="0">
                <a:solidFill>
                  <a:srgbClr val="611130"/>
                </a:solidFill>
                <a:latin typeface="Calibri" panose="020F0502020204030204" pitchFamily="34" charset="0"/>
              </a:rPr>
              <a:t>Programa Institucional de Trabajo de la Instancia Ejecutora (PITIE) 2025</a:t>
            </a:r>
            <a:endParaRPr lang="es-MX" dirty="0"/>
          </a:p>
        </p:txBody>
      </p:sp>
    </p:spTree>
    <p:extLst>
      <p:ext uri="{BB962C8B-B14F-4D97-AF65-F5344CB8AC3E}">
        <p14:creationId xmlns:p14="http://schemas.microsoft.com/office/powerpoint/2010/main" val="254948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BF7B25-28A8-4D69-9D61-6C17E2AB2767}"/>
              </a:ext>
            </a:extLst>
          </p:cNvPr>
          <p:cNvSpPr>
            <a:spLocks noGrp="1"/>
          </p:cNvSpPr>
          <p:nvPr>
            <p:ph idx="1"/>
          </p:nvPr>
        </p:nvSpPr>
        <p:spPr/>
        <p:txBody>
          <a:bodyPr/>
          <a:lstStyle/>
          <a:p>
            <a:r>
              <a:rPr lang="es-MX" sz="2800" b="0" i="0" u="none" strike="noStrike" baseline="0" dirty="0">
                <a:solidFill>
                  <a:srgbClr val="611130"/>
                </a:solidFill>
                <a:latin typeface="Calibri" panose="020F0502020204030204" pitchFamily="34" charset="0"/>
              </a:rPr>
              <a:t>Programa Institucional de Trabajo de la Instancia Ejecutora (PITIE) 2025.</a:t>
            </a:r>
          </a:p>
          <a:p>
            <a:endParaRPr lang="es-MX" dirty="0">
              <a:solidFill>
                <a:srgbClr val="611130"/>
              </a:solidFill>
              <a:latin typeface="Calibri" panose="020F0502020204030204" pitchFamily="34" charset="0"/>
            </a:endParaRPr>
          </a:p>
          <a:p>
            <a:endParaRPr lang="es-MX" dirty="0"/>
          </a:p>
        </p:txBody>
      </p:sp>
      <p:graphicFrame>
        <p:nvGraphicFramePr>
          <p:cNvPr id="4" name="Objeto 3">
            <a:extLst>
              <a:ext uri="{FF2B5EF4-FFF2-40B4-BE49-F238E27FC236}">
                <a16:creationId xmlns:a16="http://schemas.microsoft.com/office/drawing/2014/main" id="{EAA8AD07-63AF-4954-821B-411BAB2FD04A}"/>
              </a:ext>
            </a:extLst>
          </p:cNvPr>
          <p:cNvGraphicFramePr>
            <a:graphicFrameLocks noChangeAspect="1"/>
          </p:cNvGraphicFramePr>
          <p:nvPr>
            <p:extLst>
              <p:ext uri="{D42A27DB-BD31-4B8C-83A1-F6EECF244321}">
                <p14:modId xmlns:p14="http://schemas.microsoft.com/office/powerpoint/2010/main" val="2365557583"/>
              </p:ext>
            </p:extLst>
          </p:nvPr>
        </p:nvGraphicFramePr>
        <p:xfrm>
          <a:off x="2032000" y="2351317"/>
          <a:ext cx="8128000" cy="4141558"/>
        </p:xfrm>
        <a:graphic>
          <a:graphicData uri="http://schemas.openxmlformats.org/presentationml/2006/ole">
            <mc:AlternateContent xmlns:mc="http://schemas.openxmlformats.org/markup-compatibility/2006">
              <mc:Choice xmlns:v="urn:schemas-microsoft-com:vml" Requires="v">
                <p:oleObj name="Worksheet" r:id="rId2" imgW="19345373" imgH="11258704" progId="Excel.Sheet.12">
                  <p:embed/>
                </p:oleObj>
              </mc:Choice>
              <mc:Fallback>
                <p:oleObj name="Worksheet" r:id="rId2" imgW="19345373" imgH="11258704" progId="Excel.Sheet.12">
                  <p:embed/>
                  <p:pic>
                    <p:nvPicPr>
                      <p:cNvPr id="0" name=""/>
                      <p:cNvPicPr/>
                      <p:nvPr/>
                    </p:nvPicPr>
                    <p:blipFill>
                      <a:blip r:embed="rId3"/>
                      <a:stretch>
                        <a:fillRect/>
                      </a:stretch>
                    </p:blipFill>
                    <p:spPr>
                      <a:xfrm>
                        <a:off x="2032000" y="2351317"/>
                        <a:ext cx="8128000" cy="414155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CEEE63AD-BF02-40AD-BB1D-081F9CAEB8A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1297" y="513875"/>
            <a:ext cx="2183130" cy="1276350"/>
          </a:xfrm>
          <a:prstGeom prst="rect">
            <a:avLst/>
          </a:prstGeom>
          <a:noFill/>
          <a:ln>
            <a:noFill/>
          </a:ln>
        </p:spPr>
      </p:pic>
      <p:pic>
        <p:nvPicPr>
          <p:cNvPr id="6" name="Imagen 5">
            <a:extLst>
              <a:ext uri="{FF2B5EF4-FFF2-40B4-BE49-F238E27FC236}">
                <a16:creationId xmlns:a16="http://schemas.microsoft.com/office/drawing/2014/main" id="{214DD619-3E20-4B07-862D-C52EB1973329}"/>
              </a:ext>
            </a:extLst>
          </p:cNvPr>
          <p:cNvPicPr>
            <a:picLocks noChangeAspect="1"/>
          </p:cNvPicPr>
          <p:nvPr/>
        </p:nvPicPr>
        <p:blipFill>
          <a:blip r:embed="rId5"/>
          <a:stretch>
            <a:fillRect/>
          </a:stretch>
        </p:blipFill>
        <p:spPr>
          <a:xfrm>
            <a:off x="7817177" y="432129"/>
            <a:ext cx="3536623" cy="1358096"/>
          </a:xfrm>
          <a:prstGeom prst="rect">
            <a:avLst/>
          </a:prstGeom>
        </p:spPr>
      </p:pic>
    </p:spTree>
    <p:extLst>
      <p:ext uri="{BB962C8B-B14F-4D97-AF65-F5344CB8AC3E}">
        <p14:creationId xmlns:p14="http://schemas.microsoft.com/office/powerpoint/2010/main" val="424081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7642D1D1-EE66-464F-B9E7-102FA6E841F7}"/>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F196601B-71AA-46A8-9452-2AEE82F382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3890" y="51957"/>
            <a:ext cx="2183130" cy="1276350"/>
          </a:xfrm>
          <a:prstGeom prst="rect">
            <a:avLst/>
          </a:prstGeom>
          <a:noFill/>
          <a:ln>
            <a:noFill/>
          </a:ln>
        </p:spPr>
      </p:pic>
      <p:pic>
        <p:nvPicPr>
          <p:cNvPr id="13" name="Imagen 12">
            <a:extLst>
              <a:ext uri="{FF2B5EF4-FFF2-40B4-BE49-F238E27FC236}">
                <a16:creationId xmlns:a16="http://schemas.microsoft.com/office/drawing/2014/main" id="{07D4852D-BF36-405A-A6E8-86FF277BAB1D}"/>
              </a:ext>
            </a:extLst>
          </p:cNvPr>
          <p:cNvPicPr>
            <a:picLocks noChangeAspect="1"/>
          </p:cNvPicPr>
          <p:nvPr/>
        </p:nvPicPr>
        <p:blipFill>
          <a:blip r:embed="rId4"/>
          <a:stretch>
            <a:fillRect/>
          </a:stretch>
        </p:blipFill>
        <p:spPr>
          <a:xfrm>
            <a:off x="8352147" y="131339"/>
            <a:ext cx="3536623" cy="1358096"/>
          </a:xfrm>
          <a:prstGeom prst="rect">
            <a:avLst/>
          </a:prstGeom>
        </p:spPr>
      </p:pic>
      <p:sp>
        <p:nvSpPr>
          <p:cNvPr id="20" name="CuadroTexto 19">
            <a:extLst>
              <a:ext uri="{FF2B5EF4-FFF2-40B4-BE49-F238E27FC236}">
                <a16:creationId xmlns:a16="http://schemas.microsoft.com/office/drawing/2014/main" id="{EBE27FF4-008D-4D28-BB9F-DD812B07BEB2}"/>
              </a:ext>
            </a:extLst>
          </p:cNvPr>
          <p:cNvSpPr txBox="1"/>
          <p:nvPr/>
        </p:nvSpPr>
        <p:spPr>
          <a:xfrm>
            <a:off x="1826443" y="2479344"/>
            <a:ext cx="9862794" cy="4247317"/>
          </a:xfrm>
          <a:prstGeom prst="rect">
            <a:avLst/>
          </a:prstGeom>
          <a:noFill/>
        </p:spPr>
        <p:txBody>
          <a:bodyPr wrap="square">
            <a:spAutoFit/>
          </a:bodyPr>
          <a:lstStyle/>
          <a:p>
            <a:pPr algn="just"/>
            <a:r>
              <a:rPr lang="es-MX" dirty="0"/>
              <a:t>Las Instancias Ejecutoras deberán proporcionar a los Comités, de manera completa y oportuna, la</a:t>
            </a:r>
          </a:p>
          <a:p>
            <a:pPr algn="just"/>
            <a:r>
              <a:rPr lang="es-MX" dirty="0"/>
              <a:t>Información del programa, así como la referente a las actividades de Contraloría Social considerando la</a:t>
            </a:r>
          </a:p>
          <a:p>
            <a:pPr algn="just"/>
            <a:r>
              <a:rPr lang="es-MX" dirty="0"/>
              <a:t>Siguiente información:</a:t>
            </a:r>
          </a:p>
          <a:p>
            <a:endParaRPr lang="es-MX" dirty="0"/>
          </a:p>
          <a:p>
            <a:pPr marL="342900" indent="-342900">
              <a:buFont typeface="+mj-lt"/>
              <a:buAutoNum type="arabicPeriod"/>
            </a:pPr>
            <a:r>
              <a:rPr lang="es-MX" dirty="0"/>
              <a:t>Contraloría Social</a:t>
            </a:r>
          </a:p>
          <a:p>
            <a:pPr marL="342900" indent="-342900">
              <a:buFont typeface="+mj-lt"/>
              <a:buAutoNum type="arabicPeriod"/>
            </a:pPr>
            <a:endParaRPr lang="es-MX" dirty="0"/>
          </a:p>
          <a:p>
            <a:pPr marL="342900" indent="-342900">
              <a:buFont typeface="+mj-lt"/>
              <a:buAutoNum type="arabicPeriod"/>
            </a:pPr>
            <a:r>
              <a:rPr lang="es-MX" dirty="0"/>
              <a:t>Características operativas del programa</a:t>
            </a:r>
          </a:p>
          <a:p>
            <a:pPr marL="342900" indent="-342900">
              <a:buFont typeface="+mj-lt"/>
              <a:buAutoNum type="arabicPeriod"/>
            </a:pPr>
            <a:endParaRPr lang="es-MX" dirty="0"/>
          </a:p>
          <a:p>
            <a:pPr marL="342900" indent="-342900">
              <a:buFont typeface="+mj-lt"/>
              <a:buAutoNum type="arabicPeriod"/>
            </a:pPr>
            <a:r>
              <a:rPr lang="es-MX" dirty="0"/>
              <a:t>Actividades de Contraloría Social programadas por los Comités</a:t>
            </a:r>
          </a:p>
          <a:p>
            <a:pPr marL="342900" indent="-342900">
              <a:buFont typeface="+mj-lt"/>
              <a:buAutoNum type="arabicPeriod"/>
            </a:pPr>
            <a:endParaRPr lang="es-MX" dirty="0"/>
          </a:p>
          <a:p>
            <a:pPr marL="342900" indent="-342900">
              <a:buFont typeface="+mj-lt"/>
              <a:buAutoNum type="arabicPeriod"/>
            </a:pPr>
            <a:r>
              <a:rPr lang="es-MX" dirty="0"/>
              <a:t>Formatos de Trabajo de los Comités (Anexos)</a:t>
            </a:r>
          </a:p>
          <a:p>
            <a:pPr marL="342900" indent="-342900">
              <a:buFont typeface="+mj-lt"/>
              <a:buAutoNum type="arabicPeriod"/>
            </a:pPr>
            <a:endParaRPr lang="es-MX" dirty="0"/>
          </a:p>
          <a:p>
            <a:pPr marL="342900" indent="-342900">
              <a:buFont typeface="+mj-lt"/>
              <a:buAutoNum type="arabicPeriod"/>
            </a:pPr>
            <a:r>
              <a:rPr lang="es-MX" dirty="0"/>
              <a:t>Mecanismos para la presentación de quejas y denuncias</a:t>
            </a:r>
          </a:p>
          <a:p>
            <a:pPr marL="342900" indent="-342900">
              <a:buFont typeface="+mj-lt"/>
              <a:buAutoNum type="arabicPeriod"/>
            </a:pPr>
            <a:endParaRPr lang="es-MX" dirty="0"/>
          </a:p>
          <a:p>
            <a:pPr marL="342900" indent="-342900">
              <a:buFont typeface="+mj-lt"/>
              <a:buAutoNum type="arabicPeriod"/>
            </a:pPr>
            <a:r>
              <a:rPr lang="es-MX" dirty="0"/>
              <a:t>Datos de contacto de la Instancia Normativa, Instancia Ejecutora y SABG</a:t>
            </a:r>
          </a:p>
        </p:txBody>
      </p:sp>
      <p:sp>
        <p:nvSpPr>
          <p:cNvPr id="21" name="CuadroTexto 20">
            <a:extLst>
              <a:ext uri="{FF2B5EF4-FFF2-40B4-BE49-F238E27FC236}">
                <a16:creationId xmlns:a16="http://schemas.microsoft.com/office/drawing/2014/main" id="{951B2C29-073C-4A4B-A2CA-58522746CB20}"/>
              </a:ext>
            </a:extLst>
          </p:cNvPr>
          <p:cNvSpPr txBox="1"/>
          <p:nvPr/>
        </p:nvSpPr>
        <p:spPr>
          <a:xfrm rot="10800000" flipV="1">
            <a:off x="707010" y="1750095"/>
            <a:ext cx="6966408" cy="646331"/>
          </a:xfrm>
          <a:prstGeom prst="rect">
            <a:avLst/>
          </a:prstGeom>
          <a:noFill/>
        </p:spPr>
        <p:txBody>
          <a:bodyPr wrap="square">
            <a:spAutoFit/>
          </a:bodyPr>
          <a:lstStyle/>
          <a:p>
            <a:r>
              <a:rPr lang="es-MX" sz="3600" b="1" dirty="0"/>
              <a:t>Capacitación de los Comités</a:t>
            </a:r>
          </a:p>
        </p:txBody>
      </p:sp>
    </p:spTree>
    <p:extLst>
      <p:ext uri="{BB962C8B-B14F-4D97-AF65-F5344CB8AC3E}">
        <p14:creationId xmlns:p14="http://schemas.microsoft.com/office/powerpoint/2010/main" val="2913758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CD4A07D1-22A2-ED4D-B31C-335BF5115484}"/>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0F82753B-6F79-4406-92D9-1CE9D656E7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4654" y="77880"/>
            <a:ext cx="2183130" cy="1276350"/>
          </a:xfrm>
          <a:prstGeom prst="rect">
            <a:avLst/>
          </a:prstGeom>
          <a:noFill/>
          <a:ln>
            <a:noFill/>
          </a:ln>
        </p:spPr>
      </p:pic>
      <p:graphicFrame>
        <p:nvGraphicFramePr>
          <p:cNvPr id="2" name="Tabla 2">
            <a:extLst>
              <a:ext uri="{FF2B5EF4-FFF2-40B4-BE49-F238E27FC236}">
                <a16:creationId xmlns:a16="http://schemas.microsoft.com/office/drawing/2014/main" id="{75498D8A-E1F6-4ED2-98E9-9636EA454877}"/>
              </a:ext>
            </a:extLst>
          </p:cNvPr>
          <p:cNvGraphicFramePr>
            <a:graphicFrameLocks noGrp="1"/>
          </p:cNvGraphicFramePr>
          <p:nvPr>
            <p:extLst>
              <p:ext uri="{D42A27DB-BD31-4B8C-83A1-F6EECF244321}">
                <p14:modId xmlns:p14="http://schemas.microsoft.com/office/powerpoint/2010/main" val="2329975588"/>
              </p:ext>
            </p:extLst>
          </p:nvPr>
        </p:nvGraphicFramePr>
        <p:xfrm>
          <a:off x="3893270" y="2773355"/>
          <a:ext cx="3233393" cy="365760"/>
        </p:xfrm>
        <a:graphic>
          <a:graphicData uri="http://schemas.openxmlformats.org/drawingml/2006/table">
            <a:tbl>
              <a:tblPr firstRow="1" bandRow="1">
                <a:tableStyleId>{5C22544A-7EE6-4342-B048-85BDC9FD1C3A}</a:tableStyleId>
              </a:tblPr>
              <a:tblGrid>
                <a:gridCol w="3233393">
                  <a:extLst>
                    <a:ext uri="{9D8B030D-6E8A-4147-A177-3AD203B41FA5}">
                      <a16:colId xmlns:a16="http://schemas.microsoft.com/office/drawing/2014/main" val="728401386"/>
                    </a:ext>
                  </a:extLst>
                </a:gridCol>
              </a:tblGrid>
              <a:tr h="290356">
                <a:tc>
                  <a:txBody>
                    <a:bodyPr/>
                    <a:lstStyle/>
                    <a:p>
                      <a:endParaRPr lang="es-MX" dirty="0"/>
                    </a:p>
                  </a:txBody>
                  <a:tcPr>
                    <a:solidFill>
                      <a:schemeClr val="bg1"/>
                    </a:solidFill>
                  </a:tcPr>
                </a:tc>
                <a:extLst>
                  <a:ext uri="{0D108BD9-81ED-4DB2-BD59-A6C34878D82A}">
                    <a16:rowId xmlns:a16="http://schemas.microsoft.com/office/drawing/2014/main" val="1401883468"/>
                  </a:ext>
                </a:extLst>
              </a:tr>
            </a:tbl>
          </a:graphicData>
        </a:graphic>
      </p:graphicFrame>
      <p:pic>
        <p:nvPicPr>
          <p:cNvPr id="14" name="Imagen 13">
            <a:extLst>
              <a:ext uri="{FF2B5EF4-FFF2-40B4-BE49-F238E27FC236}">
                <a16:creationId xmlns:a16="http://schemas.microsoft.com/office/drawing/2014/main" id="{D458DF42-1BD6-4BA9-A9E1-CFD0612C7E09}"/>
              </a:ext>
            </a:extLst>
          </p:cNvPr>
          <p:cNvPicPr>
            <a:picLocks noChangeAspect="1"/>
          </p:cNvPicPr>
          <p:nvPr/>
        </p:nvPicPr>
        <p:blipFill>
          <a:blip r:embed="rId3"/>
          <a:stretch>
            <a:fillRect/>
          </a:stretch>
        </p:blipFill>
        <p:spPr>
          <a:xfrm>
            <a:off x="8352147" y="131339"/>
            <a:ext cx="3536623" cy="1358096"/>
          </a:xfrm>
          <a:prstGeom prst="rect">
            <a:avLst/>
          </a:prstGeom>
        </p:spPr>
      </p:pic>
      <p:pic>
        <p:nvPicPr>
          <p:cNvPr id="6" name="Imagen 5">
            <a:extLst>
              <a:ext uri="{FF2B5EF4-FFF2-40B4-BE49-F238E27FC236}">
                <a16:creationId xmlns:a16="http://schemas.microsoft.com/office/drawing/2014/main" id="{E95B6F54-6BF2-46DD-803E-ADEDBADEB22C}"/>
              </a:ext>
            </a:extLst>
          </p:cNvPr>
          <p:cNvPicPr>
            <a:picLocks noChangeAspect="1"/>
          </p:cNvPicPr>
          <p:nvPr/>
        </p:nvPicPr>
        <p:blipFill>
          <a:blip r:embed="rId4"/>
          <a:stretch>
            <a:fillRect/>
          </a:stretch>
        </p:blipFill>
        <p:spPr>
          <a:xfrm>
            <a:off x="471341" y="3573891"/>
            <a:ext cx="1894788" cy="2082192"/>
          </a:xfrm>
          <a:prstGeom prst="rect">
            <a:avLst/>
          </a:prstGeom>
        </p:spPr>
      </p:pic>
      <p:pic>
        <p:nvPicPr>
          <p:cNvPr id="16" name="Imagen 15">
            <a:extLst>
              <a:ext uri="{FF2B5EF4-FFF2-40B4-BE49-F238E27FC236}">
                <a16:creationId xmlns:a16="http://schemas.microsoft.com/office/drawing/2014/main" id="{735B9B68-D964-4822-9B99-5C7EF30E959C}"/>
              </a:ext>
            </a:extLst>
          </p:cNvPr>
          <p:cNvPicPr>
            <a:picLocks noChangeAspect="1"/>
          </p:cNvPicPr>
          <p:nvPr/>
        </p:nvPicPr>
        <p:blipFill>
          <a:blip r:embed="rId5"/>
          <a:stretch>
            <a:fillRect/>
          </a:stretch>
        </p:blipFill>
        <p:spPr>
          <a:xfrm>
            <a:off x="2366129" y="3578604"/>
            <a:ext cx="1781666" cy="2007909"/>
          </a:xfrm>
          <a:prstGeom prst="rect">
            <a:avLst/>
          </a:prstGeom>
        </p:spPr>
      </p:pic>
      <p:pic>
        <p:nvPicPr>
          <p:cNvPr id="18" name="Imagen 17">
            <a:extLst>
              <a:ext uri="{FF2B5EF4-FFF2-40B4-BE49-F238E27FC236}">
                <a16:creationId xmlns:a16="http://schemas.microsoft.com/office/drawing/2014/main" id="{989C63B0-AE55-470A-A36B-C5F246CD1125}"/>
              </a:ext>
            </a:extLst>
          </p:cNvPr>
          <p:cNvPicPr>
            <a:picLocks noChangeAspect="1"/>
          </p:cNvPicPr>
          <p:nvPr/>
        </p:nvPicPr>
        <p:blipFill>
          <a:blip r:embed="rId6"/>
          <a:stretch>
            <a:fillRect/>
          </a:stretch>
        </p:blipFill>
        <p:spPr>
          <a:xfrm>
            <a:off x="4170245" y="3592472"/>
            <a:ext cx="1781667" cy="2063611"/>
          </a:xfrm>
          <a:prstGeom prst="rect">
            <a:avLst/>
          </a:prstGeom>
        </p:spPr>
      </p:pic>
      <p:pic>
        <p:nvPicPr>
          <p:cNvPr id="20" name="Imagen 19">
            <a:extLst>
              <a:ext uri="{FF2B5EF4-FFF2-40B4-BE49-F238E27FC236}">
                <a16:creationId xmlns:a16="http://schemas.microsoft.com/office/drawing/2014/main" id="{1C5317A1-C093-492B-B028-CC65A33DBE12}"/>
              </a:ext>
            </a:extLst>
          </p:cNvPr>
          <p:cNvPicPr>
            <a:picLocks noChangeAspect="1"/>
          </p:cNvPicPr>
          <p:nvPr/>
        </p:nvPicPr>
        <p:blipFill>
          <a:blip r:embed="rId7"/>
          <a:stretch>
            <a:fillRect/>
          </a:stretch>
        </p:blipFill>
        <p:spPr>
          <a:xfrm>
            <a:off x="5974362" y="3578604"/>
            <a:ext cx="1668544" cy="2124611"/>
          </a:xfrm>
          <a:prstGeom prst="rect">
            <a:avLst/>
          </a:prstGeom>
        </p:spPr>
      </p:pic>
      <p:sp>
        <p:nvSpPr>
          <p:cNvPr id="22" name="CuadroTexto 21">
            <a:extLst>
              <a:ext uri="{FF2B5EF4-FFF2-40B4-BE49-F238E27FC236}">
                <a16:creationId xmlns:a16="http://schemas.microsoft.com/office/drawing/2014/main" id="{B0B78C7E-ACA4-4BF5-80F7-63B6508B1174}"/>
              </a:ext>
            </a:extLst>
          </p:cNvPr>
          <p:cNvSpPr txBox="1"/>
          <p:nvPr/>
        </p:nvSpPr>
        <p:spPr>
          <a:xfrm>
            <a:off x="8730004" y="1791979"/>
            <a:ext cx="2780907" cy="3600986"/>
          </a:xfrm>
          <a:prstGeom prst="rect">
            <a:avLst/>
          </a:prstGeom>
          <a:noFill/>
        </p:spPr>
        <p:txBody>
          <a:bodyPr wrap="square">
            <a:spAutoFit/>
          </a:bodyPr>
          <a:lstStyle/>
          <a:p>
            <a:pPr algn="l"/>
            <a:endParaRPr lang="es-MX" sz="1200" b="0" i="0" u="none" strike="noStrike" baseline="0" dirty="0">
              <a:solidFill>
                <a:srgbClr val="000000"/>
              </a:solidFill>
              <a:latin typeface="Noto Sans" panose="020B0502040504020204" pitchFamily="34" charset="0"/>
            </a:endParaRPr>
          </a:p>
          <a:p>
            <a:pPr marL="342900" indent="-342900">
              <a:buFont typeface="+mj-lt"/>
              <a:buAutoNum type="arabicPeriod"/>
            </a:pPr>
            <a:r>
              <a:rPr lang="es-MX" sz="1800" b="0" i="0" u="none" strike="noStrike" baseline="0" dirty="0">
                <a:solidFill>
                  <a:srgbClr val="000000"/>
                </a:solidFill>
                <a:latin typeface="Noto Sans" panose="020B0502040504020204" pitchFamily="34" charset="0"/>
              </a:rPr>
              <a:t>Acta de Constitución del Comité de Contraloría Social(Anexo1)</a:t>
            </a:r>
          </a:p>
          <a:p>
            <a:pPr marL="342900" indent="-342900">
              <a:buFont typeface="+mj-lt"/>
              <a:buAutoNum type="arabicPeriod"/>
            </a:pPr>
            <a:r>
              <a:rPr lang="es-MX" sz="1800" b="0" i="0" u="none" strike="noStrike" baseline="0" dirty="0">
                <a:solidFill>
                  <a:srgbClr val="000000"/>
                </a:solidFill>
                <a:latin typeface="Noto Sans" panose="020B0502040504020204" pitchFamily="34" charset="0"/>
              </a:rPr>
              <a:t>Acta de Sustitución de Integrantes del Comité</a:t>
            </a:r>
          </a:p>
          <a:p>
            <a:pPr marL="342900" indent="-342900">
              <a:buFont typeface="+mj-lt"/>
              <a:buAutoNum type="arabicPeriod"/>
            </a:pPr>
            <a:r>
              <a:rPr lang="es-MX" sz="1800" b="0" i="0" u="none" strike="noStrike" baseline="0" dirty="0">
                <a:solidFill>
                  <a:srgbClr val="000000"/>
                </a:solidFill>
                <a:latin typeface="Noto Sans" panose="020B0502040504020204" pitchFamily="34" charset="0"/>
              </a:rPr>
              <a:t>Minuta de Reunión Del Comité de Contraloría Social</a:t>
            </a:r>
          </a:p>
          <a:p>
            <a:pPr marL="342900" indent="-342900">
              <a:buFont typeface="+mj-lt"/>
              <a:buAutoNum type="arabicPeriod"/>
            </a:pPr>
            <a:r>
              <a:rPr lang="es-MX" sz="1800" b="0" i="0" u="none" strike="noStrike" baseline="0" dirty="0">
                <a:solidFill>
                  <a:srgbClr val="000000"/>
                </a:solidFill>
                <a:latin typeface="Noto Sans" panose="020B0502040504020204" pitchFamily="34" charset="0"/>
              </a:rPr>
              <a:t>Informe del Comité de Contraloría Social</a:t>
            </a:r>
          </a:p>
        </p:txBody>
      </p:sp>
      <p:sp>
        <p:nvSpPr>
          <p:cNvPr id="24" name="CuadroTexto 23">
            <a:extLst>
              <a:ext uri="{FF2B5EF4-FFF2-40B4-BE49-F238E27FC236}">
                <a16:creationId xmlns:a16="http://schemas.microsoft.com/office/drawing/2014/main" id="{A230AED7-86C9-478B-BC32-1C661C77E3CF}"/>
              </a:ext>
            </a:extLst>
          </p:cNvPr>
          <p:cNvSpPr txBox="1"/>
          <p:nvPr/>
        </p:nvSpPr>
        <p:spPr>
          <a:xfrm>
            <a:off x="841014" y="1659552"/>
            <a:ext cx="6144248" cy="1077218"/>
          </a:xfrm>
          <a:prstGeom prst="rect">
            <a:avLst/>
          </a:prstGeom>
          <a:noFill/>
        </p:spPr>
        <p:txBody>
          <a:bodyPr wrap="square">
            <a:spAutoFit/>
          </a:bodyPr>
          <a:lstStyle/>
          <a:p>
            <a:r>
              <a:rPr lang="es-MX" sz="3200" b="0" i="0" u="none" strike="noStrike" baseline="0" dirty="0">
                <a:solidFill>
                  <a:srgbClr val="611130"/>
                </a:solidFill>
                <a:latin typeface="Calibri" panose="020F0502020204030204" pitchFamily="34" charset="0"/>
              </a:rPr>
              <a:t>Formatos de Trabajo de los Comités (Anexos) </a:t>
            </a:r>
            <a:endParaRPr lang="es-MX" sz="3200" dirty="0"/>
          </a:p>
        </p:txBody>
      </p:sp>
    </p:spTree>
    <p:extLst>
      <p:ext uri="{BB962C8B-B14F-4D97-AF65-F5344CB8AC3E}">
        <p14:creationId xmlns:p14="http://schemas.microsoft.com/office/powerpoint/2010/main" val="213392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DD69C-9D6D-4008-B871-215EA55382E8}"/>
              </a:ext>
            </a:extLst>
          </p:cNvPr>
          <p:cNvSpPr>
            <a:spLocks noGrp="1"/>
          </p:cNvSpPr>
          <p:nvPr>
            <p:ph type="title"/>
          </p:nvPr>
        </p:nvSpPr>
        <p:spPr/>
        <p:txBody>
          <a:bodyPr/>
          <a:lstStyle/>
          <a:p>
            <a:r>
              <a:rPr lang="es-MX" sz="4400" b="0" i="0" u="none" strike="noStrike" baseline="0" dirty="0">
                <a:solidFill>
                  <a:srgbClr val="611130"/>
                </a:solidFill>
                <a:latin typeface="Calibri" panose="020F0502020204030204" pitchFamily="34" charset="0"/>
              </a:rPr>
              <a:t>Informe Final del Comité </a:t>
            </a:r>
            <a:endParaRPr lang="es-MX" dirty="0"/>
          </a:p>
        </p:txBody>
      </p:sp>
      <p:sp>
        <p:nvSpPr>
          <p:cNvPr id="3" name="Marcador de contenido 2">
            <a:extLst>
              <a:ext uri="{FF2B5EF4-FFF2-40B4-BE49-F238E27FC236}">
                <a16:creationId xmlns:a16="http://schemas.microsoft.com/office/drawing/2014/main" id="{2F849643-1595-4CBC-9661-B19619479CF3}"/>
              </a:ext>
            </a:extLst>
          </p:cNvPr>
          <p:cNvSpPr>
            <a:spLocks noGrp="1"/>
          </p:cNvSpPr>
          <p:nvPr>
            <p:ph idx="1"/>
          </p:nvPr>
        </p:nvSpPr>
        <p:spPr/>
        <p:txBody>
          <a:bodyPr/>
          <a:lstStyle/>
          <a:p>
            <a:pPr marL="0" indent="0" algn="just">
              <a:buNone/>
            </a:pPr>
            <a:r>
              <a:rPr lang="es-MX" dirty="0"/>
              <a:t>Las Instancias Ejecutoras recopilarán el Informe de Comité de Contraloría Social una vez que concluya la reunión de la cual darán aviso los integrantes del comité al Enlace de la Instancia Ejecutora para que pueda proceder al registro del mismo en el Sistema Informático de Contraloría social(SICS) en un plazo no mayor a diez días hábiles a partir de su recepción.</a:t>
            </a:r>
          </a:p>
        </p:txBody>
      </p:sp>
    </p:spTree>
    <p:extLst>
      <p:ext uri="{BB962C8B-B14F-4D97-AF65-F5344CB8AC3E}">
        <p14:creationId xmlns:p14="http://schemas.microsoft.com/office/powerpoint/2010/main" val="108281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7642D1D1-EE66-464F-B9E7-102FA6E841F7}"/>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403ED6A4-30D4-0440-9157-A12AFBB6A751}"/>
              </a:ext>
            </a:extLst>
          </p:cNvPr>
          <p:cNvSpPr/>
          <p:nvPr/>
        </p:nvSpPr>
        <p:spPr>
          <a:xfrm>
            <a:off x="171796" y="3092025"/>
            <a:ext cx="2031077" cy="369332"/>
          </a:xfrm>
          <a:prstGeom prst="rect">
            <a:avLst/>
          </a:prstGeom>
        </p:spPr>
        <p:txBody>
          <a:bodyPr wrap="square">
            <a:spAutoFit/>
          </a:bodyPr>
          <a:lstStyle/>
          <a:p>
            <a:endParaRPr lang="es-MX" dirty="0"/>
          </a:p>
        </p:txBody>
      </p:sp>
      <p:pic>
        <p:nvPicPr>
          <p:cNvPr id="10" name="Imagen 9">
            <a:extLst>
              <a:ext uri="{FF2B5EF4-FFF2-40B4-BE49-F238E27FC236}">
                <a16:creationId xmlns:a16="http://schemas.microsoft.com/office/drawing/2014/main" id="{7F0140F7-3462-4A79-B0FE-8F675B537F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944" y="62262"/>
            <a:ext cx="2183130" cy="1276350"/>
          </a:xfrm>
          <a:prstGeom prst="rect">
            <a:avLst/>
          </a:prstGeom>
          <a:noFill/>
          <a:ln>
            <a:noFill/>
          </a:ln>
        </p:spPr>
      </p:pic>
      <p:graphicFrame>
        <p:nvGraphicFramePr>
          <p:cNvPr id="4" name="Tabla 4">
            <a:extLst>
              <a:ext uri="{FF2B5EF4-FFF2-40B4-BE49-F238E27FC236}">
                <a16:creationId xmlns:a16="http://schemas.microsoft.com/office/drawing/2014/main" id="{E873895D-AC24-4F71-B742-35E81F7565F4}"/>
              </a:ext>
            </a:extLst>
          </p:cNvPr>
          <p:cNvGraphicFramePr>
            <a:graphicFrameLocks noGrp="1"/>
          </p:cNvGraphicFramePr>
          <p:nvPr>
            <p:extLst>
              <p:ext uri="{D42A27DB-BD31-4B8C-83A1-F6EECF244321}">
                <p14:modId xmlns:p14="http://schemas.microsoft.com/office/powerpoint/2010/main" val="4078002090"/>
              </p:ext>
            </p:extLst>
          </p:nvPr>
        </p:nvGraphicFramePr>
        <p:xfrm>
          <a:off x="1743959" y="1681195"/>
          <a:ext cx="8416041" cy="1280160"/>
        </p:xfrm>
        <a:graphic>
          <a:graphicData uri="http://schemas.openxmlformats.org/drawingml/2006/table">
            <a:tbl>
              <a:tblPr firstRow="1" bandRow="1">
                <a:tableStyleId>{5C22544A-7EE6-4342-B048-85BDC9FD1C3A}</a:tableStyleId>
              </a:tblPr>
              <a:tblGrid>
                <a:gridCol w="8416041">
                  <a:extLst>
                    <a:ext uri="{9D8B030D-6E8A-4147-A177-3AD203B41FA5}">
                      <a16:colId xmlns:a16="http://schemas.microsoft.com/office/drawing/2014/main" val="1925807127"/>
                    </a:ext>
                  </a:extLst>
                </a:gridCol>
              </a:tblGrid>
              <a:tr h="718174">
                <a:tc>
                  <a:txBody>
                    <a:bodyPr/>
                    <a:lstStyle/>
                    <a:p>
                      <a:endParaRPr lang="es-MX" sz="1800" b="0" i="0" u="none" strike="noStrike" kern="1200" baseline="0" dirty="0">
                        <a:solidFill>
                          <a:schemeClr val="lt1"/>
                        </a:solidFill>
                        <a:latin typeface="+mn-lt"/>
                        <a:ea typeface="+mn-ea"/>
                        <a:cs typeface="+mn-cs"/>
                      </a:endParaRPr>
                    </a:p>
                    <a:p>
                      <a:pPr algn="ctr"/>
                      <a:r>
                        <a:rPr lang="es-MX" sz="1800" b="0" i="0" u="none" strike="noStrike" kern="1200" baseline="0" dirty="0">
                          <a:solidFill>
                            <a:schemeClr val="lt1"/>
                          </a:solidFill>
                          <a:latin typeface="+mn-lt"/>
                          <a:ea typeface="+mn-ea"/>
                          <a:cs typeface="+mn-cs"/>
                        </a:rPr>
                        <a:t> DIRECTORIO DE CONTRALORÍA SOCIAL U006 2025 	</a:t>
                      </a:r>
                    </a:p>
                    <a:p>
                      <a:endParaRPr lang="es-MX" dirty="0"/>
                    </a:p>
                  </a:txBody>
                  <a:tcPr>
                    <a:solidFill>
                      <a:schemeClr val="accent6"/>
                    </a:solidFill>
                  </a:tcPr>
                </a:tc>
                <a:extLst>
                  <a:ext uri="{0D108BD9-81ED-4DB2-BD59-A6C34878D82A}">
                    <a16:rowId xmlns:a16="http://schemas.microsoft.com/office/drawing/2014/main" val="1851351007"/>
                  </a:ext>
                </a:extLst>
              </a:tr>
              <a:tr h="287269">
                <a:tc>
                  <a:txBody>
                    <a:bodyPr/>
                    <a:lstStyle/>
                    <a:p>
                      <a:endParaRPr lang="es-MX" dirty="0"/>
                    </a:p>
                  </a:txBody>
                  <a:tcPr/>
                </a:tc>
                <a:extLst>
                  <a:ext uri="{0D108BD9-81ED-4DB2-BD59-A6C34878D82A}">
                    <a16:rowId xmlns:a16="http://schemas.microsoft.com/office/drawing/2014/main" val="992635617"/>
                  </a:ext>
                </a:extLst>
              </a:tr>
            </a:tbl>
          </a:graphicData>
        </a:graphic>
      </p:graphicFrame>
      <p:sp>
        <p:nvSpPr>
          <p:cNvPr id="15" name="CuadroTexto 14">
            <a:extLst>
              <a:ext uri="{FF2B5EF4-FFF2-40B4-BE49-F238E27FC236}">
                <a16:creationId xmlns:a16="http://schemas.microsoft.com/office/drawing/2014/main" id="{D02F401F-464F-40FC-B583-31BC34805250}"/>
              </a:ext>
            </a:extLst>
          </p:cNvPr>
          <p:cNvSpPr txBox="1"/>
          <p:nvPr/>
        </p:nvSpPr>
        <p:spPr>
          <a:xfrm>
            <a:off x="1659117" y="3275303"/>
            <a:ext cx="4958499" cy="1754326"/>
          </a:xfrm>
          <a:prstGeom prst="rect">
            <a:avLst/>
          </a:prstGeom>
          <a:noFill/>
        </p:spPr>
        <p:txBody>
          <a:bodyPr wrap="square" rtlCol="0">
            <a:spAutoFit/>
          </a:bodyPr>
          <a:lstStyle/>
          <a:p>
            <a:endParaRPr lang="es-MX" dirty="0"/>
          </a:p>
          <a:p>
            <a:endParaRPr lang="es-MX" dirty="0"/>
          </a:p>
          <a:p>
            <a:endParaRPr lang="es-MX" dirty="0"/>
          </a:p>
          <a:p>
            <a:endParaRPr lang="es-MX" dirty="0"/>
          </a:p>
          <a:p>
            <a:r>
              <a:rPr lang="es-MX" dirty="0"/>
              <a:t>Atención Ciudadana en la Secretaría de la función Pública</a:t>
            </a:r>
          </a:p>
        </p:txBody>
      </p:sp>
      <p:cxnSp>
        <p:nvCxnSpPr>
          <p:cNvPr id="17" name="Conector recto de flecha 16">
            <a:extLst>
              <a:ext uri="{FF2B5EF4-FFF2-40B4-BE49-F238E27FC236}">
                <a16:creationId xmlns:a16="http://schemas.microsoft.com/office/drawing/2014/main" id="{6012AB36-8464-4E5B-A21B-318C3DAE76C8}"/>
              </a:ext>
            </a:extLst>
          </p:cNvPr>
          <p:cNvCxnSpPr>
            <a:cxnSpLocks/>
          </p:cNvCxnSpPr>
          <p:nvPr/>
        </p:nvCxnSpPr>
        <p:spPr>
          <a:xfrm flipV="1">
            <a:off x="5830477" y="3585702"/>
            <a:ext cx="1300899" cy="683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AD88C57-18DD-4DFC-91A0-7C07A3875A89}"/>
              </a:ext>
            </a:extLst>
          </p:cNvPr>
          <p:cNvCxnSpPr>
            <a:cxnSpLocks/>
          </p:cNvCxnSpPr>
          <p:nvPr/>
        </p:nvCxnSpPr>
        <p:spPr>
          <a:xfrm flipV="1">
            <a:off x="5495827" y="4310884"/>
            <a:ext cx="1555422" cy="30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7B26429-BA98-4FFE-B107-2A85F4BCE59B}"/>
              </a:ext>
            </a:extLst>
          </p:cNvPr>
          <p:cNvCxnSpPr>
            <a:cxnSpLocks/>
          </p:cNvCxnSpPr>
          <p:nvPr/>
        </p:nvCxnSpPr>
        <p:spPr>
          <a:xfrm flipV="1">
            <a:off x="5269582" y="4902684"/>
            <a:ext cx="1725105" cy="25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a 23">
            <a:extLst>
              <a:ext uri="{FF2B5EF4-FFF2-40B4-BE49-F238E27FC236}">
                <a16:creationId xmlns:a16="http://schemas.microsoft.com/office/drawing/2014/main" id="{3DDC1800-38CB-4FD7-8C50-5B2108238573}"/>
              </a:ext>
            </a:extLst>
          </p:cNvPr>
          <p:cNvGraphicFramePr>
            <a:graphicFrameLocks noGrp="1"/>
          </p:cNvGraphicFramePr>
          <p:nvPr>
            <p:extLst>
              <p:ext uri="{D42A27DB-BD31-4B8C-83A1-F6EECF244321}">
                <p14:modId xmlns:p14="http://schemas.microsoft.com/office/powerpoint/2010/main" val="2100961322"/>
              </p:ext>
            </p:extLst>
          </p:nvPr>
        </p:nvGraphicFramePr>
        <p:xfrm>
          <a:off x="7833674" y="3307714"/>
          <a:ext cx="2243581" cy="472199"/>
        </p:xfrm>
        <a:graphic>
          <a:graphicData uri="http://schemas.openxmlformats.org/drawingml/2006/table">
            <a:tbl>
              <a:tblPr firstRow="1" bandRow="1">
                <a:tableStyleId>{5C22544A-7EE6-4342-B048-85BDC9FD1C3A}</a:tableStyleId>
              </a:tblPr>
              <a:tblGrid>
                <a:gridCol w="2243581">
                  <a:extLst>
                    <a:ext uri="{9D8B030D-6E8A-4147-A177-3AD203B41FA5}">
                      <a16:colId xmlns:a16="http://schemas.microsoft.com/office/drawing/2014/main" val="1887919387"/>
                    </a:ext>
                  </a:extLst>
                </a:gridCol>
              </a:tblGrid>
              <a:tr h="472199">
                <a:tc>
                  <a:txBody>
                    <a:bodyPr/>
                    <a:lstStyle/>
                    <a:p>
                      <a:endParaRPr lang="es-MX" dirty="0"/>
                    </a:p>
                  </a:txBody>
                  <a:tcPr>
                    <a:solidFill>
                      <a:schemeClr val="bg1"/>
                    </a:solidFill>
                  </a:tcPr>
                </a:tc>
                <a:extLst>
                  <a:ext uri="{0D108BD9-81ED-4DB2-BD59-A6C34878D82A}">
                    <a16:rowId xmlns:a16="http://schemas.microsoft.com/office/drawing/2014/main" val="3584856946"/>
                  </a:ext>
                </a:extLst>
              </a:tr>
            </a:tbl>
          </a:graphicData>
        </a:graphic>
      </p:graphicFrame>
      <p:sp>
        <p:nvSpPr>
          <p:cNvPr id="24" name="Rectángulo 23">
            <a:extLst>
              <a:ext uri="{FF2B5EF4-FFF2-40B4-BE49-F238E27FC236}">
                <a16:creationId xmlns:a16="http://schemas.microsoft.com/office/drawing/2014/main" id="{6923176E-4CD0-4C7C-B930-05E31D042DC4}"/>
              </a:ext>
            </a:extLst>
          </p:cNvPr>
          <p:cNvSpPr/>
          <p:nvPr/>
        </p:nvSpPr>
        <p:spPr>
          <a:xfrm>
            <a:off x="7173798" y="3307714"/>
            <a:ext cx="4665776" cy="472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0" i="0" u="none" strike="noStrike" baseline="0" dirty="0">
                <a:solidFill>
                  <a:srgbClr val="000000"/>
                </a:solidFill>
                <a:latin typeface="Montserrat" panose="00000500000000000000" pitchFamily="2" charset="0"/>
              </a:rPr>
              <a:t>En el interior de la República al 800 11 28 700 C.DMX 552000 2000 </a:t>
            </a:r>
            <a:r>
              <a:rPr lang="es-MX" sz="1800" b="0" i="0" u="none" strike="noStrike" baseline="0" dirty="0">
                <a:solidFill>
                  <a:srgbClr val="000000"/>
                </a:solidFill>
                <a:latin typeface="Montserrat" panose="00000500000000000000" pitchFamily="2" charset="0"/>
              </a:rPr>
              <a:t>	</a:t>
            </a:r>
          </a:p>
        </p:txBody>
      </p:sp>
      <p:sp>
        <p:nvSpPr>
          <p:cNvPr id="25" name="Rectángulo 24">
            <a:extLst>
              <a:ext uri="{FF2B5EF4-FFF2-40B4-BE49-F238E27FC236}">
                <a16:creationId xmlns:a16="http://schemas.microsoft.com/office/drawing/2014/main" id="{57FA2906-6602-40B9-82A6-89F38AFA2308}"/>
              </a:ext>
            </a:extLst>
          </p:cNvPr>
          <p:cNvSpPr/>
          <p:nvPr/>
        </p:nvSpPr>
        <p:spPr>
          <a:xfrm>
            <a:off x="7173797" y="3801195"/>
            <a:ext cx="4817097" cy="749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0" i="0" u="none" strike="noStrike" baseline="0" dirty="0">
                <a:solidFill>
                  <a:srgbClr val="000000"/>
                </a:solidFill>
                <a:latin typeface="Montserrat" panose="00000500000000000000" pitchFamily="2" charset="0"/>
              </a:rPr>
              <a:t>Dirección General de Denuncias e Investigaciones de la Secretaría de la Función Pública Av. Insurgentes Sur No. 1735, Piso 2 Ala Norte, Guadalupe </a:t>
            </a:r>
            <a:r>
              <a:rPr lang="es-MX" sz="1100" b="0" i="0" u="none" strike="noStrike" baseline="0" dirty="0" err="1">
                <a:solidFill>
                  <a:srgbClr val="000000"/>
                </a:solidFill>
                <a:latin typeface="Montserrat" panose="00000500000000000000" pitchFamily="2" charset="0"/>
              </a:rPr>
              <a:t>Inn</a:t>
            </a:r>
            <a:r>
              <a:rPr lang="es-MX" sz="1100" b="0" i="0" u="none" strike="noStrike" baseline="0" dirty="0">
                <a:solidFill>
                  <a:srgbClr val="000000"/>
                </a:solidFill>
                <a:latin typeface="Montserrat" panose="00000500000000000000" pitchFamily="2" charset="0"/>
              </a:rPr>
              <a:t>, Álvaro Obregón, CP 0120, Ciudad de México. 	</a:t>
            </a:r>
          </a:p>
        </p:txBody>
      </p:sp>
      <p:sp>
        <p:nvSpPr>
          <p:cNvPr id="26" name="Rectángulo 25">
            <a:extLst>
              <a:ext uri="{FF2B5EF4-FFF2-40B4-BE49-F238E27FC236}">
                <a16:creationId xmlns:a16="http://schemas.microsoft.com/office/drawing/2014/main" id="{10239560-B0F3-4F43-B317-7B6491506761}"/>
              </a:ext>
            </a:extLst>
          </p:cNvPr>
          <p:cNvSpPr/>
          <p:nvPr/>
        </p:nvSpPr>
        <p:spPr>
          <a:xfrm>
            <a:off x="7173797" y="4619134"/>
            <a:ext cx="4741683" cy="557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0" i="0" u="none" strike="noStrike" baseline="0" dirty="0">
                <a:solidFill>
                  <a:srgbClr val="000000"/>
                </a:solidFill>
                <a:latin typeface="Montserrat" panose="00000500000000000000" pitchFamily="2" charset="0"/>
              </a:rPr>
              <a:t>Denuncia Ciudadana de la Corrupción (SIDEC): https//sidec.funcionpublica.gob.mx 	</a:t>
            </a:r>
          </a:p>
        </p:txBody>
      </p:sp>
      <p:sp>
        <p:nvSpPr>
          <p:cNvPr id="27" name="Rectángulo 26">
            <a:extLst>
              <a:ext uri="{FF2B5EF4-FFF2-40B4-BE49-F238E27FC236}">
                <a16:creationId xmlns:a16="http://schemas.microsoft.com/office/drawing/2014/main" id="{F8F404BF-7907-4ADC-ACC3-77C7027D348A}"/>
              </a:ext>
            </a:extLst>
          </p:cNvPr>
          <p:cNvSpPr/>
          <p:nvPr/>
        </p:nvSpPr>
        <p:spPr>
          <a:xfrm>
            <a:off x="7173798" y="5176806"/>
            <a:ext cx="4883084" cy="44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0" i="0" u="none" strike="noStrike" baseline="0" dirty="0">
                <a:solidFill>
                  <a:srgbClr val="000000"/>
                </a:solidFill>
                <a:latin typeface="Montserrat" panose="00000500000000000000" pitchFamily="2" charset="0"/>
              </a:rPr>
              <a:t>Aplicación (App) “Denuncia Ciudadana de la Corrupción </a:t>
            </a:r>
            <a:r>
              <a:rPr lang="es-MX" sz="1800" b="0" i="0" u="none" strike="noStrike" baseline="0" dirty="0">
                <a:solidFill>
                  <a:srgbClr val="000000"/>
                </a:solidFill>
                <a:latin typeface="Montserrat" panose="00000500000000000000" pitchFamily="2" charset="0"/>
              </a:rPr>
              <a:t>	</a:t>
            </a:r>
          </a:p>
        </p:txBody>
      </p:sp>
      <p:cxnSp>
        <p:nvCxnSpPr>
          <p:cNvPr id="29" name="Conector recto de flecha 28">
            <a:extLst>
              <a:ext uri="{FF2B5EF4-FFF2-40B4-BE49-F238E27FC236}">
                <a16:creationId xmlns:a16="http://schemas.microsoft.com/office/drawing/2014/main" id="{104B46AD-6082-45E3-9CD0-623C9F6B5428}"/>
              </a:ext>
            </a:extLst>
          </p:cNvPr>
          <p:cNvCxnSpPr>
            <a:cxnSpLocks/>
          </p:cNvCxnSpPr>
          <p:nvPr/>
        </p:nvCxnSpPr>
        <p:spPr>
          <a:xfrm>
            <a:off x="5480639" y="5070899"/>
            <a:ext cx="1570610" cy="326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50C3064A-D4D3-413B-86F0-72CB476E8240}"/>
              </a:ext>
            </a:extLst>
          </p:cNvPr>
          <p:cNvCxnSpPr>
            <a:cxnSpLocks/>
          </p:cNvCxnSpPr>
          <p:nvPr/>
        </p:nvCxnSpPr>
        <p:spPr>
          <a:xfrm>
            <a:off x="5722070" y="5397591"/>
            <a:ext cx="1216058" cy="45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F923A0B5-1129-49D2-A723-8FC5EB334C0A}"/>
              </a:ext>
            </a:extLst>
          </p:cNvPr>
          <p:cNvSpPr/>
          <p:nvPr/>
        </p:nvSpPr>
        <p:spPr>
          <a:xfrm>
            <a:off x="7173796" y="5618376"/>
            <a:ext cx="4883086" cy="600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0" i="0" u="none" strike="noStrike" baseline="0" dirty="0">
                <a:solidFill>
                  <a:srgbClr val="000000"/>
                </a:solidFill>
                <a:latin typeface="Montserrat" panose="00000500000000000000" pitchFamily="2" charset="0"/>
              </a:rPr>
              <a:t>En el módulo 3 de la SFP en Av. Insurgentes Sur No. 1735, PB, Guadalupe </a:t>
            </a:r>
            <a:r>
              <a:rPr lang="es-MX" sz="1100" b="0" i="0" u="none" strike="noStrike" baseline="0" dirty="0" err="1">
                <a:solidFill>
                  <a:srgbClr val="000000"/>
                </a:solidFill>
                <a:latin typeface="Montserrat" panose="00000500000000000000" pitchFamily="2" charset="0"/>
              </a:rPr>
              <a:t>Inn</a:t>
            </a:r>
            <a:r>
              <a:rPr lang="es-MX" sz="1100" b="0" i="0" u="none" strike="noStrike" baseline="0" dirty="0">
                <a:solidFill>
                  <a:srgbClr val="000000"/>
                </a:solidFill>
                <a:latin typeface="Montserrat" panose="00000500000000000000" pitchFamily="2" charset="0"/>
              </a:rPr>
              <a:t> Álvaro Obregón, CP 01020, Ciudad de Méx. </a:t>
            </a:r>
            <a:r>
              <a:rPr lang="es-MX" sz="1800" b="0" i="0" u="none" strike="noStrike" baseline="0" dirty="0">
                <a:solidFill>
                  <a:srgbClr val="000000"/>
                </a:solidFill>
                <a:latin typeface="Montserrat" panose="00000500000000000000" pitchFamily="2" charset="0"/>
              </a:rPr>
              <a:t>	</a:t>
            </a:r>
          </a:p>
        </p:txBody>
      </p:sp>
      <p:pic>
        <p:nvPicPr>
          <p:cNvPr id="19" name="Imagen 18">
            <a:extLst>
              <a:ext uri="{FF2B5EF4-FFF2-40B4-BE49-F238E27FC236}">
                <a16:creationId xmlns:a16="http://schemas.microsoft.com/office/drawing/2014/main" id="{056D1D56-E163-42DD-849A-24878AEF182F}"/>
              </a:ext>
            </a:extLst>
          </p:cNvPr>
          <p:cNvPicPr>
            <a:picLocks noChangeAspect="1"/>
          </p:cNvPicPr>
          <p:nvPr/>
        </p:nvPicPr>
        <p:blipFill>
          <a:blip r:embed="rId4"/>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90553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ector recto 27">
            <a:extLst>
              <a:ext uri="{FF2B5EF4-FFF2-40B4-BE49-F238E27FC236}">
                <a16:creationId xmlns:a16="http://schemas.microsoft.com/office/drawing/2014/main" id="{9DB3D9F0-E2E5-734A-BC69-6E7C39959543}"/>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1025" name="Picture 1" descr="page84image49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84image53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84image57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84image117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84image118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13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84image14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84image146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84image172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286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1D64340D-536F-4C0C-88EF-9A1D27C0DA42}"/>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41300" y="45448"/>
            <a:ext cx="2183130" cy="1276350"/>
          </a:xfrm>
          <a:prstGeom prst="rect">
            <a:avLst/>
          </a:prstGeom>
          <a:noFill/>
          <a:ln>
            <a:noFill/>
          </a:ln>
        </p:spPr>
      </p:pic>
      <p:graphicFrame>
        <p:nvGraphicFramePr>
          <p:cNvPr id="2" name="Tabla 2">
            <a:extLst>
              <a:ext uri="{FF2B5EF4-FFF2-40B4-BE49-F238E27FC236}">
                <a16:creationId xmlns:a16="http://schemas.microsoft.com/office/drawing/2014/main" id="{C9595C15-661C-4F80-A2C9-A262E8B7F607}"/>
              </a:ext>
            </a:extLst>
          </p:cNvPr>
          <p:cNvGraphicFramePr>
            <a:graphicFrameLocks noGrp="1"/>
          </p:cNvGraphicFramePr>
          <p:nvPr>
            <p:extLst>
              <p:ext uri="{D42A27DB-BD31-4B8C-83A1-F6EECF244321}">
                <p14:modId xmlns:p14="http://schemas.microsoft.com/office/powerpoint/2010/main" val="1841796899"/>
              </p:ext>
            </p:extLst>
          </p:nvPr>
        </p:nvGraphicFramePr>
        <p:xfrm>
          <a:off x="1288781" y="2342971"/>
          <a:ext cx="9659423" cy="3987660"/>
        </p:xfrm>
        <a:graphic>
          <a:graphicData uri="http://schemas.openxmlformats.org/drawingml/2006/table">
            <a:tbl>
              <a:tblPr firstRow="1" bandRow="1">
                <a:tableStyleId>{5C22544A-7EE6-4342-B048-85BDC9FD1C3A}</a:tableStyleId>
              </a:tblPr>
              <a:tblGrid>
                <a:gridCol w="5475550">
                  <a:extLst>
                    <a:ext uri="{9D8B030D-6E8A-4147-A177-3AD203B41FA5}">
                      <a16:colId xmlns:a16="http://schemas.microsoft.com/office/drawing/2014/main" val="3542592193"/>
                    </a:ext>
                  </a:extLst>
                </a:gridCol>
                <a:gridCol w="895373">
                  <a:extLst>
                    <a:ext uri="{9D8B030D-6E8A-4147-A177-3AD203B41FA5}">
                      <a16:colId xmlns:a16="http://schemas.microsoft.com/office/drawing/2014/main" val="471540278"/>
                    </a:ext>
                  </a:extLst>
                </a:gridCol>
                <a:gridCol w="3288500">
                  <a:extLst>
                    <a:ext uri="{9D8B030D-6E8A-4147-A177-3AD203B41FA5}">
                      <a16:colId xmlns:a16="http://schemas.microsoft.com/office/drawing/2014/main" val="317637741"/>
                    </a:ext>
                  </a:extLst>
                </a:gridCol>
              </a:tblGrid>
              <a:tr h="1983554">
                <a:tc>
                  <a:txBody>
                    <a:bodyPr/>
                    <a:lstStyle/>
                    <a:p>
                      <a:endParaRPr lang="es-MX" sz="1800" b="0" i="0" u="none" strike="noStrike" kern="1200" baseline="0" dirty="0">
                        <a:solidFill>
                          <a:schemeClr val="lt1"/>
                        </a:solidFill>
                        <a:latin typeface="+mn-lt"/>
                        <a:ea typeface="+mn-ea"/>
                        <a:cs typeface="+mn-cs"/>
                      </a:endParaRPr>
                    </a:p>
                    <a:p>
                      <a:pPr algn="ctr"/>
                      <a:r>
                        <a:rPr lang="es-MX" sz="1800" b="0" i="0" u="none" strike="noStrike" kern="1200" baseline="0" dirty="0">
                          <a:solidFill>
                            <a:schemeClr val="lt1"/>
                          </a:solidFill>
                          <a:latin typeface="+mn-lt"/>
                          <a:ea typeface="+mn-ea"/>
                          <a:cs typeface="+mn-cs"/>
                        </a:rPr>
                        <a:t> </a:t>
                      </a:r>
                    </a:p>
                    <a:p>
                      <a:pPr algn="ctr"/>
                      <a:endParaRPr lang="es-MX" sz="1800" b="0" i="0" u="none" strike="noStrike" kern="1200" baseline="0" dirty="0">
                        <a:solidFill>
                          <a:schemeClr val="lt1"/>
                        </a:solidFill>
                        <a:latin typeface="+mn-lt"/>
                        <a:ea typeface="+mn-ea"/>
                        <a:cs typeface="+mn-cs"/>
                      </a:endParaRPr>
                    </a:p>
                    <a:p>
                      <a:pPr algn="ctr"/>
                      <a:r>
                        <a:rPr lang="es-MX" sz="1800" b="0" i="0" u="none" strike="noStrike" kern="1200" baseline="0" dirty="0">
                          <a:solidFill>
                            <a:schemeClr val="lt1"/>
                          </a:solidFill>
                          <a:latin typeface="+mn-lt"/>
                          <a:ea typeface="+mn-ea"/>
                          <a:cs typeface="+mn-cs"/>
                        </a:rPr>
                        <a:t>Para preguntas y/o sugerencias o, en su caso, inconformidades del programa de la Educación Media Superior y Superior, para el tipo Superior 2025. 	</a:t>
                      </a:r>
                    </a:p>
                    <a:p>
                      <a:endParaRPr lang="es-MX" dirty="0"/>
                    </a:p>
                  </a:txBody>
                  <a:tcPr>
                    <a:solidFill>
                      <a:schemeClr val="accent6"/>
                    </a:solidFill>
                  </a:tcPr>
                </a:tc>
                <a:tc>
                  <a:txBody>
                    <a:bodyPr/>
                    <a:lstStyle/>
                    <a:p>
                      <a:endParaRPr lang="es-MX" dirty="0"/>
                    </a:p>
                  </a:txBody>
                  <a:tcPr>
                    <a:solidFill>
                      <a:schemeClr val="accent6"/>
                    </a:solidFill>
                  </a:tcPr>
                </a:tc>
                <a:tc>
                  <a:txBody>
                    <a:bodyPr/>
                    <a:lstStyle/>
                    <a:p>
                      <a:endParaRPr lang="es-MX" sz="1800" b="0" i="0" u="none" strike="noStrike" kern="1200" baseline="0" dirty="0">
                        <a:solidFill>
                          <a:schemeClr val="lt1"/>
                        </a:solidFill>
                        <a:latin typeface="+mn-lt"/>
                        <a:ea typeface="+mn-ea"/>
                        <a:cs typeface="+mn-cs"/>
                      </a:endParaRPr>
                    </a:p>
                    <a:p>
                      <a:r>
                        <a:rPr lang="pt-BR" sz="1800" b="0" i="0" u="none" strike="noStrike" kern="1200" baseline="0" dirty="0">
                          <a:solidFill>
                            <a:schemeClr val="lt1"/>
                          </a:solidFill>
                          <a:latin typeface="+mn-lt"/>
                          <a:ea typeface="+mn-ea"/>
                          <a:cs typeface="+mn-cs"/>
                        </a:rPr>
                        <a:t> </a:t>
                      </a:r>
                      <a:r>
                        <a:rPr lang="pt-BR" sz="1800" b="0" i="0" u="none" strike="noStrike" kern="1200" baseline="0" dirty="0" err="1">
                          <a:solidFill>
                            <a:schemeClr val="lt1"/>
                          </a:solidFill>
                          <a:latin typeface="+mn-lt"/>
                          <a:ea typeface="+mn-ea"/>
                          <a:cs typeface="+mn-cs"/>
                        </a:rPr>
                        <a:t>Directo</a:t>
                      </a:r>
                      <a:r>
                        <a:rPr lang="pt-BR" sz="1800" b="0" i="0" u="none" strike="noStrike" kern="1200" baseline="0" dirty="0">
                          <a:solidFill>
                            <a:schemeClr val="lt1"/>
                          </a:solidFill>
                          <a:latin typeface="+mn-lt"/>
                          <a:ea typeface="+mn-ea"/>
                          <a:cs typeface="+mn-cs"/>
                        </a:rPr>
                        <a:t> 55-36-01-16-10 o </a:t>
                      </a:r>
                      <a:r>
                        <a:rPr lang="pt-BR" sz="1800" b="0" i="0" u="none" strike="noStrike" kern="1200" baseline="0" dirty="0" err="1">
                          <a:solidFill>
                            <a:schemeClr val="lt1"/>
                          </a:solidFill>
                          <a:latin typeface="+mn-lt"/>
                          <a:ea typeface="+mn-ea"/>
                          <a:cs typeface="+mn-cs"/>
                        </a:rPr>
                        <a:t>Conmutador</a:t>
                      </a:r>
                      <a:r>
                        <a:rPr lang="pt-BR" sz="1800" b="0" i="0" u="none" strike="noStrike" kern="1200" baseline="0" dirty="0">
                          <a:solidFill>
                            <a:schemeClr val="lt1"/>
                          </a:solidFill>
                          <a:latin typeface="+mn-lt"/>
                          <a:ea typeface="+mn-ea"/>
                          <a:cs typeface="+mn-cs"/>
                        </a:rPr>
                        <a:t> 55-36-01-16-00 ext. 67153 	</a:t>
                      </a:r>
                      <a:r>
                        <a:rPr lang="es-MX" sz="1800" b="0" i="0" u="none" strike="noStrike" kern="1200" baseline="0" dirty="0">
                          <a:solidFill>
                            <a:schemeClr val="lt1"/>
                          </a:solidFill>
                          <a:latin typeface="+mn-lt"/>
                          <a:ea typeface="+mn-ea"/>
                          <a:cs typeface="+mn-cs"/>
                        </a:rPr>
                        <a:t> contraloríasocial.dgutyp@nube.sep.gob.mx </a:t>
                      </a:r>
                    </a:p>
                    <a:p>
                      <a:r>
                        <a:rPr lang="es-MX" sz="1800" b="0" i="0" u="none" strike="noStrike" kern="1200" baseline="0" dirty="0">
                          <a:solidFill>
                            <a:schemeClr val="lt1"/>
                          </a:solidFill>
                          <a:latin typeface="+mn-lt"/>
                          <a:ea typeface="+mn-ea"/>
                          <a:cs typeface="+mn-cs"/>
                        </a:rPr>
                        <a:t>quejas_denuncias.prodep@nube.sep.gob.mx 	</a:t>
                      </a:r>
                    </a:p>
                    <a:p>
                      <a:endParaRPr lang="es-MX" dirty="0"/>
                    </a:p>
                  </a:txBody>
                  <a:tcPr>
                    <a:solidFill>
                      <a:schemeClr val="accent6"/>
                    </a:solidFill>
                  </a:tcPr>
                </a:tc>
                <a:extLst>
                  <a:ext uri="{0D108BD9-81ED-4DB2-BD59-A6C34878D82A}">
                    <a16:rowId xmlns:a16="http://schemas.microsoft.com/office/drawing/2014/main" val="241548612"/>
                  </a:ext>
                </a:extLst>
              </a:tr>
              <a:tr h="512940">
                <a:tc>
                  <a:txBody>
                    <a:bodyPr/>
                    <a:lstStyle/>
                    <a:p>
                      <a:endParaRPr lang="es-MX" dirty="0"/>
                    </a:p>
                  </a:txBody>
                  <a:tcPr>
                    <a:solidFill>
                      <a:schemeClr val="accent6"/>
                    </a:solidFill>
                  </a:tcPr>
                </a:tc>
                <a:tc>
                  <a:txBody>
                    <a:bodyPr/>
                    <a:lstStyle/>
                    <a:p>
                      <a:endParaRPr lang="es-MX" dirty="0"/>
                    </a:p>
                  </a:txBody>
                  <a:tcPr>
                    <a:solidFill>
                      <a:schemeClr val="accent6"/>
                    </a:solidFill>
                  </a:tcPr>
                </a:tc>
                <a:tc>
                  <a:txBody>
                    <a:bodyPr/>
                    <a:lstStyle/>
                    <a:p>
                      <a:endParaRPr lang="es-MX"/>
                    </a:p>
                  </a:txBody>
                  <a:tcPr>
                    <a:solidFill>
                      <a:schemeClr val="accent6"/>
                    </a:solidFill>
                  </a:tcPr>
                </a:tc>
                <a:extLst>
                  <a:ext uri="{0D108BD9-81ED-4DB2-BD59-A6C34878D82A}">
                    <a16:rowId xmlns:a16="http://schemas.microsoft.com/office/drawing/2014/main" val="1245331197"/>
                  </a:ext>
                </a:extLst>
              </a:tr>
              <a:tr h="343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Av. Universidad 1200, 3er piso Sección 22, Col. Xoco, CP. 03330 Ciudad de México</a:t>
                      </a:r>
                    </a:p>
                    <a:p>
                      <a:endParaRPr lang="es-MX" dirty="0"/>
                    </a:p>
                  </a:txBody>
                  <a:tcPr>
                    <a:solidFill>
                      <a:schemeClr val="accent6"/>
                    </a:solidFill>
                  </a:tcPr>
                </a:tc>
                <a:tc>
                  <a:txBody>
                    <a:bodyPr/>
                    <a:lstStyle/>
                    <a:p>
                      <a:endParaRPr lang="es-MX" dirty="0"/>
                    </a:p>
                  </a:txBody>
                  <a:tcPr>
                    <a:solidFill>
                      <a:schemeClr val="accent6"/>
                    </a:solidFill>
                  </a:tcPr>
                </a:tc>
                <a:tc>
                  <a:txBody>
                    <a:bodyPr/>
                    <a:lstStyle/>
                    <a:p>
                      <a:endParaRPr lang="es-MX" dirty="0"/>
                    </a:p>
                  </a:txBody>
                  <a:tcPr>
                    <a:solidFill>
                      <a:schemeClr val="accent6"/>
                    </a:solidFill>
                  </a:tcPr>
                </a:tc>
                <a:extLst>
                  <a:ext uri="{0D108BD9-81ED-4DB2-BD59-A6C34878D82A}">
                    <a16:rowId xmlns:a16="http://schemas.microsoft.com/office/drawing/2014/main" val="2935416685"/>
                  </a:ext>
                </a:extLst>
              </a:tr>
            </a:tbl>
          </a:graphicData>
        </a:graphic>
      </p:graphicFrame>
      <p:pic>
        <p:nvPicPr>
          <p:cNvPr id="4" name="Imagen 3">
            <a:extLst>
              <a:ext uri="{FF2B5EF4-FFF2-40B4-BE49-F238E27FC236}">
                <a16:creationId xmlns:a16="http://schemas.microsoft.com/office/drawing/2014/main" id="{FBA9AE9E-7E23-4300-AAD5-1222249BA901}"/>
              </a:ext>
            </a:extLst>
          </p:cNvPr>
          <p:cNvPicPr>
            <a:picLocks noChangeAspect="1"/>
          </p:cNvPicPr>
          <p:nvPr/>
        </p:nvPicPr>
        <p:blipFill>
          <a:blip r:embed="rId12"/>
          <a:stretch>
            <a:fillRect/>
          </a:stretch>
        </p:blipFill>
        <p:spPr>
          <a:xfrm>
            <a:off x="6915828" y="2781708"/>
            <a:ext cx="550606" cy="521110"/>
          </a:xfrm>
          <a:prstGeom prst="rect">
            <a:avLst/>
          </a:prstGeom>
        </p:spPr>
      </p:pic>
      <p:pic>
        <p:nvPicPr>
          <p:cNvPr id="9" name="Imagen 8">
            <a:extLst>
              <a:ext uri="{FF2B5EF4-FFF2-40B4-BE49-F238E27FC236}">
                <a16:creationId xmlns:a16="http://schemas.microsoft.com/office/drawing/2014/main" id="{01663BC2-E2D3-47C7-90EE-E4212C72EBAF}"/>
              </a:ext>
            </a:extLst>
          </p:cNvPr>
          <p:cNvPicPr>
            <a:picLocks noChangeAspect="1"/>
          </p:cNvPicPr>
          <p:nvPr/>
        </p:nvPicPr>
        <p:blipFill>
          <a:blip r:embed="rId13"/>
          <a:stretch>
            <a:fillRect/>
          </a:stretch>
        </p:blipFill>
        <p:spPr>
          <a:xfrm>
            <a:off x="6873356" y="5809517"/>
            <a:ext cx="629265" cy="353961"/>
          </a:xfrm>
          <a:prstGeom prst="rect">
            <a:avLst/>
          </a:prstGeom>
        </p:spPr>
      </p:pic>
      <p:pic>
        <p:nvPicPr>
          <p:cNvPr id="17" name="Imagen 16">
            <a:extLst>
              <a:ext uri="{FF2B5EF4-FFF2-40B4-BE49-F238E27FC236}">
                <a16:creationId xmlns:a16="http://schemas.microsoft.com/office/drawing/2014/main" id="{9694C1EB-468B-4F5F-85B7-A9C392402184}"/>
              </a:ext>
            </a:extLst>
          </p:cNvPr>
          <p:cNvPicPr>
            <a:picLocks noChangeAspect="1"/>
          </p:cNvPicPr>
          <p:nvPr/>
        </p:nvPicPr>
        <p:blipFill>
          <a:blip r:embed="rId14"/>
          <a:stretch>
            <a:fillRect/>
          </a:stretch>
        </p:blipFill>
        <p:spPr>
          <a:xfrm>
            <a:off x="8352147" y="131339"/>
            <a:ext cx="3536623" cy="1358096"/>
          </a:xfrm>
          <a:prstGeom prst="rect">
            <a:avLst/>
          </a:prstGeom>
        </p:spPr>
      </p:pic>
      <p:pic>
        <p:nvPicPr>
          <p:cNvPr id="18" name="Imagen 17">
            <a:extLst>
              <a:ext uri="{FF2B5EF4-FFF2-40B4-BE49-F238E27FC236}">
                <a16:creationId xmlns:a16="http://schemas.microsoft.com/office/drawing/2014/main" id="{43955535-161A-4027-A0ED-5734490199D4}"/>
              </a:ext>
            </a:extLst>
          </p:cNvPr>
          <p:cNvPicPr>
            <a:picLocks noChangeAspect="1"/>
          </p:cNvPicPr>
          <p:nvPr/>
        </p:nvPicPr>
        <p:blipFill>
          <a:blip r:embed="rId14"/>
          <a:stretch>
            <a:fillRect/>
          </a:stretch>
        </p:blipFill>
        <p:spPr>
          <a:xfrm>
            <a:off x="6796726" y="3516155"/>
            <a:ext cx="810705" cy="640199"/>
          </a:xfrm>
          <a:prstGeom prst="rect">
            <a:avLst/>
          </a:prstGeom>
        </p:spPr>
      </p:pic>
    </p:spTree>
    <p:extLst>
      <p:ext uri="{BB962C8B-B14F-4D97-AF65-F5344CB8AC3E}">
        <p14:creationId xmlns:p14="http://schemas.microsoft.com/office/powerpoint/2010/main" val="425172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7642D1D1-EE66-464F-B9E7-102FA6E841F7}"/>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2318F25A-D5AD-4B75-9C9F-0C1131258F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671" y="66699"/>
            <a:ext cx="2183130" cy="1276350"/>
          </a:xfrm>
          <a:prstGeom prst="rect">
            <a:avLst/>
          </a:prstGeom>
          <a:noFill/>
          <a:ln>
            <a:noFill/>
          </a:ln>
        </p:spPr>
      </p:pic>
      <p:graphicFrame>
        <p:nvGraphicFramePr>
          <p:cNvPr id="4" name="Tabla 3">
            <a:extLst>
              <a:ext uri="{FF2B5EF4-FFF2-40B4-BE49-F238E27FC236}">
                <a16:creationId xmlns:a16="http://schemas.microsoft.com/office/drawing/2014/main" id="{2867CDBE-1A74-4A50-BC22-D800A609A337}"/>
              </a:ext>
            </a:extLst>
          </p:cNvPr>
          <p:cNvGraphicFramePr>
            <a:graphicFrameLocks noGrp="1"/>
          </p:cNvGraphicFramePr>
          <p:nvPr>
            <p:extLst>
              <p:ext uri="{D42A27DB-BD31-4B8C-83A1-F6EECF244321}">
                <p14:modId xmlns:p14="http://schemas.microsoft.com/office/powerpoint/2010/main" val="3671452934"/>
              </p:ext>
            </p:extLst>
          </p:nvPr>
        </p:nvGraphicFramePr>
        <p:xfrm>
          <a:off x="2300140" y="2686640"/>
          <a:ext cx="7588578" cy="2016552"/>
        </p:xfrm>
        <a:graphic>
          <a:graphicData uri="http://schemas.openxmlformats.org/drawingml/2006/table">
            <a:tbl>
              <a:tblPr firstRow="1" firstCol="1" bandRow="1"/>
              <a:tblGrid>
                <a:gridCol w="4128892">
                  <a:extLst>
                    <a:ext uri="{9D8B030D-6E8A-4147-A177-3AD203B41FA5}">
                      <a16:colId xmlns:a16="http://schemas.microsoft.com/office/drawing/2014/main" val="1023918401"/>
                    </a:ext>
                  </a:extLst>
                </a:gridCol>
                <a:gridCol w="3459686">
                  <a:extLst>
                    <a:ext uri="{9D8B030D-6E8A-4147-A177-3AD203B41FA5}">
                      <a16:colId xmlns:a16="http://schemas.microsoft.com/office/drawing/2014/main" val="3378475385"/>
                    </a:ext>
                  </a:extLst>
                </a:gridCol>
              </a:tblGrid>
              <a:tr h="456955">
                <a:tc gridSpan="2">
                  <a:txBody>
                    <a:bodyPr/>
                    <a:lstStyle/>
                    <a:p>
                      <a:pPr algn="ctr"/>
                      <a:r>
                        <a:rPr lang="es-ES" sz="1200" b="1" i="1" dirty="0">
                          <a:effectLst/>
                          <a:latin typeface="Arial" panose="020B0604020202020204" pitchFamily="34" charset="0"/>
                          <a:ea typeface="Times New Roman" panose="02020603050405020304" pitchFamily="18" charset="0"/>
                          <a:cs typeface="Times New Roman" panose="02020603050405020304" pitchFamily="18" charset="0"/>
                        </a:rPr>
                        <a:t>Directorio de la Contraloría Social 2025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200" b="1" i="1" dirty="0">
                          <a:effectLst/>
                          <a:latin typeface="Arial" panose="020B0604020202020204" pitchFamily="34" charset="0"/>
                          <a:ea typeface="Times New Roman" panose="02020603050405020304" pitchFamily="18" charset="0"/>
                          <a:cs typeface="Times New Roman" panose="02020603050405020304" pitchFamily="18" charset="0"/>
                        </a:rPr>
                        <a:t>en el marco del PSODE 2025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62843640"/>
                  </a:ext>
                </a:extLst>
              </a:tr>
              <a:tr h="1559597">
                <a:tc>
                  <a:txBody>
                    <a:bodyPr/>
                    <a:lstStyle/>
                    <a:p>
                      <a:pPr marL="180340" marR="180340" algn="just">
                        <a:lnSpc>
                          <a:spcPct val="115000"/>
                        </a:lnSpc>
                      </a:pPr>
                      <a:r>
                        <a:rPr lang="es-MX" sz="1200" dirty="0">
                          <a:effectLst/>
                          <a:latin typeface="Arial" panose="020B0604020202020204" pitchFamily="34" charset="0"/>
                          <a:ea typeface="Yu Mincho" panose="02020400000000000000" pitchFamily="18" charset="-128"/>
                          <a:cs typeface="Times New Roman" panose="02020603050405020304" pitchFamily="18" charset="0"/>
                        </a:rPr>
                        <a:t>Lic. David Díaz Guerra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80340" algn="just">
                        <a:lnSpc>
                          <a:spcPct val="115000"/>
                        </a:lnSpc>
                      </a:pPr>
                      <a:r>
                        <a:rPr lang="es-ES" sz="1200" dirty="0">
                          <a:effectLst/>
                          <a:latin typeface="Arial" panose="020B0604020202020204" pitchFamily="34" charset="0"/>
                          <a:ea typeface="Yu Mincho" panose="02020400000000000000" pitchFamily="18" charset="-128"/>
                          <a:cs typeface="Times New Roman" panose="02020603050405020304" pitchFamily="18" charset="0"/>
                        </a:rPr>
                        <a:t>Enlace de la Contraloría Social.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algn="just">
                        <a:lnSpc>
                          <a:spcPct val="115000"/>
                        </a:lnSpc>
                      </a:pPr>
                      <a:r>
                        <a:rPr lang="es-ES" sz="1200" dirty="0">
                          <a:effectLst/>
                          <a:latin typeface="Arial" panose="020B0604020202020204" pitchFamily="34" charset="0"/>
                          <a:ea typeface="Yu Mincho" panose="02020400000000000000" pitchFamily="18" charset="-128"/>
                          <a:cs typeface="Times New Roman" panose="02020603050405020304" pitchFamily="18" charset="0"/>
                        </a:rPr>
                        <a:t>Teléfono:  (01878)7826300 Extensión 105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pPr>
                      <a:r>
                        <a:rPr lang="es-ES" sz="1200" dirty="0">
                          <a:effectLst/>
                          <a:latin typeface="Arial" panose="020B0604020202020204" pitchFamily="34" charset="0"/>
                          <a:ea typeface="Yu Mincho" panose="02020400000000000000" pitchFamily="18" charset="-128"/>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pPr>
                      <a:r>
                        <a:rPr lang="es-ES" sz="1200" dirty="0">
                          <a:effectLst/>
                          <a:latin typeface="Arial" panose="020B0604020202020204" pitchFamily="34" charset="0"/>
                          <a:ea typeface="Yu Mincho" panose="02020400000000000000" pitchFamily="18" charset="-128"/>
                          <a:cs typeface="Times New Roman" panose="02020603050405020304" pitchFamily="18" charset="0"/>
                        </a:rPr>
                        <a:t>Correo electrónico: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pPr>
                      <a:r>
                        <a:rPr lang="es-MX" sz="1200" dirty="0">
                          <a:solidFill>
                            <a:srgbClr val="255280"/>
                          </a:solidFill>
                          <a:effectLst/>
                          <a:latin typeface="Arial" panose="020B0604020202020204" pitchFamily="34" charset="0"/>
                          <a:ea typeface="Yu Mincho" panose="02020400000000000000" pitchFamily="18" charset="-128"/>
                          <a:cs typeface="Times New Roman" panose="02020603050405020304" pitchFamily="18" charset="0"/>
                          <a:hlinkClick r:id="rId4"/>
                        </a:rPr>
                        <a:t>juridico_utnc@hotmail.com</a:t>
                      </a:r>
                      <a:r>
                        <a:rPr lang="es-MX" sz="1200" dirty="0">
                          <a:effectLst/>
                          <a:latin typeface="Arial" panose="020B0604020202020204" pitchFamily="34" charset="0"/>
                          <a:ea typeface="Yu Mincho" panose="02020400000000000000" pitchFamily="18" charset="-128"/>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pPr>
                      <a:r>
                        <a:rPr lang="es-ES" sz="1200" dirty="0">
                          <a:effectLst/>
                          <a:latin typeface="Arial" panose="020B0604020202020204" pitchFamily="34" charset="0"/>
                          <a:ea typeface="Yu Mincho" panose="02020400000000000000" pitchFamily="18" charset="-128"/>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pPr>
                      <a:r>
                        <a:rPr lang="es-ES" sz="1200" dirty="0">
                          <a:effectLst/>
                          <a:latin typeface="Arial" panose="020B0604020202020204" pitchFamily="34" charset="0"/>
                          <a:ea typeface="Yu Mincho" panose="02020400000000000000" pitchFamily="18" charset="-128"/>
                          <a:cs typeface="Times New Roman" panose="02020603050405020304" pitchFamily="18" charset="0"/>
                        </a:rPr>
                        <a:t>Atención personal previa cita.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264485"/>
                  </a:ext>
                </a:extLst>
              </a:tr>
            </a:tbl>
          </a:graphicData>
        </a:graphic>
      </p:graphicFrame>
      <p:sp>
        <p:nvSpPr>
          <p:cNvPr id="5" name="CuadroTexto 4">
            <a:extLst>
              <a:ext uri="{FF2B5EF4-FFF2-40B4-BE49-F238E27FC236}">
                <a16:creationId xmlns:a16="http://schemas.microsoft.com/office/drawing/2014/main" id="{08F1CBDF-5E7C-44E4-8E72-3CB846BC2006}"/>
              </a:ext>
            </a:extLst>
          </p:cNvPr>
          <p:cNvSpPr txBox="1"/>
          <p:nvPr/>
        </p:nvSpPr>
        <p:spPr>
          <a:xfrm>
            <a:off x="2300140" y="1970202"/>
            <a:ext cx="7522589" cy="369332"/>
          </a:xfrm>
          <a:prstGeom prst="rect">
            <a:avLst/>
          </a:prstGeom>
          <a:noFill/>
        </p:spPr>
        <p:txBody>
          <a:bodyPr wrap="square" rtlCol="0">
            <a:spAutoFit/>
          </a:bodyPr>
          <a:lstStyle/>
          <a:p>
            <a:pPr algn="ctr"/>
            <a:r>
              <a:rPr lang="es-MX" b="1" dirty="0"/>
              <a:t>UNIVERSIDAD TECNOLÓGICA DEL NORTE DE COAHUILA</a:t>
            </a:r>
          </a:p>
        </p:txBody>
      </p:sp>
      <p:sp>
        <p:nvSpPr>
          <p:cNvPr id="11" name="CuadroTexto 10">
            <a:extLst>
              <a:ext uri="{FF2B5EF4-FFF2-40B4-BE49-F238E27FC236}">
                <a16:creationId xmlns:a16="http://schemas.microsoft.com/office/drawing/2014/main" id="{9D35DDF5-87E8-4404-A5C1-C746FA236297}"/>
              </a:ext>
            </a:extLst>
          </p:cNvPr>
          <p:cNvSpPr txBox="1"/>
          <p:nvPr/>
        </p:nvSpPr>
        <p:spPr>
          <a:xfrm>
            <a:off x="2300140" y="3246690"/>
            <a:ext cx="7767687" cy="2031325"/>
          </a:xfrm>
          <a:prstGeom prst="rect">
            <a:avLst/>
          </a:prstGeom>
          <a:noFill/>
        </p:spPr>
        <p:txBody>
          <a:bodyPr wrap="square">
            <a:spAutoFit/>
          </a:bodyPr>
          <a:lstStyle/>
          <a:p>
            <a:endParaRPr lang="es-ES" sz="1800" dirty="0">
              <a:effectLst/>
              <a:latin typeface="Arial" panose="020B0604020202020204" pitchFamily="34" charset="0"/>
              <a:ea typeface="Yu Mincho" panose="02020400000000000000" pitchFamily="18" charset="-128"/>
            </a:endParaRPr>
          </a:p>
          <a:p>
            <a:endParaRPr lang="es-ES" dirty="0">
              <a:latin typeface="Arial" panose="020B0604020202020204" pitchFamily="34" charset="0"/>
              <a:ea typeface="Yu Mincho" panose="02020400000000000000" pitchFamily="18" charset="-128"/>
            </a:endParaRPr>
          </a:p>
          <a:p>
            <a:endParaRPr lang="es-ES" sz="1800" dirty="0">
              <a:effectLst/>
              <a:latin typeface="Arial" panose="020B0604020202020204" pitchFamily="34" charset="0"/>
              <a:ea typeface="Yu Mincho" panose="02020400000000000000" pitchFamily="18" charset="-128"/>
            </a:endParaRPr>
          </a:p>
          <a:p>
            <a:endParaRPr lang="es-ES" dirty="0">
              <a:latin typeface="Arial" panose="020B0604020202020204" pitchFamily="34" charset="0"/>
              <a:ea typeface="Yu Mincho" panose="02020400000000000000" pitchFamily="18" charset="-128"/>
            </a:endParaRPr>
          </a:p>
          <a:p>
            <a:endParaRPr lang="es-ES" sz="1800" dirty="0">
              <a:effectLst/>
              <a:latin typeface="Arial" panose="020B0604020202020204" pitchFamily="34" charset="0"/>
              <a:ea typeface="Yu Mincho" panose="02020400000000000000" pitchFamily="18" charset="-128"/>
            </a:endParaRPr>
          </a:p>
          <a:p>
            <a:endParaRPr lang="es-ES" dirty="0">
              <a:latin typeface="Arial" panose="020B0604020202020204" pitchFamily="34" charset="0"/>
              <a:ea typeface="Yu Mincho" panose="02020400000000000000" pitchFamily="18" charset="-128"/>
            </a:endParaRPr>
          </a:p>
          <a:p>
            <a:r>
              <a:rPr lang="es-ES" sz="1800" dirty="0">
                <a:effectLst/>
                <a:latin typeface="Arial" panose="020B0604020202020204" pitchFamily="34" charset="0"/>
                <a:ea typeface="Yu Mincho" panose="02020400000000000000" pitchFamily="18" charset="-128"/>
              </a:rPr>
              <a:t>Carretera 57, Km 18, Nava, Coahuila C.P. 26170</a:t>
            </a:r>
            <a:endParaRPr lang="es-MX" dirty="0"/>
          </a:p>
        </p:txBody>
      </p:sp>
      <p:pic>
        <p:nvPicPr>
          <p:cNvPr id="10" name="Imagen 9">
            <a:extLst>
              <a:ext uri="{FF2B5EF4-FFF2-40B4-BE49-F238E27FC236}">
                <a16:creationId xmlns:a16="http://schemas.microsoft.com/office/drawing/2014/main" id="{F29C1CA3-1B59-40B7-8BCB-D7929B0459FA}"/>
              </a:ext>
            </a:extLst>
          </p:cNvPr>
          <p:cNvPicPr>
            <a:picLocks noChangeAspect="1"/>
          </p:cNvPicPr>
          <p:nvPr/>
        </p:nvPicPr>
        <p:blipFill>
          <a:blip r:embed="rId5"/>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3184939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D44B4-558A-43A9-B923-B19E1E7D7BC1}"/>
              </a:ext>
            </a:extLst>
          </p:cNvPr>
          <p:cNvSpPr>
            <a:spLocks noGrp="1"/>
          </p:cNvSpPr>
          <p:nvPr>
            <p:ph type="title"/>
          </p:nvPr>
        </p:nvSpPr>
        <p:spPr>
          <a:xfrm>
            <a:off x="1008668" y="1517715"/>
            <a:ext cx="10345132" cy="688157"/>
          </a:xfrm>
        </p:spPr>
        <p:txBody>
          <a:bodyPr>
            <a:normAutofit fontScale="90000"/>
          </a:bodyPr>
          <a:lstStyle/>
          <a:p>
            <a:pPr algn="ctr"/>
            <a:br>
              <a:rPr lang="es-MX" b="1" dirty="0"/>
            </a:br>
            <a:r>
              <a:rPr lang="es-MX" b="1" dirty="0"/>
              <a:t>Quejas y/o denuncias.</a:t>
            </a:r>
            <a:br>
              <a:rPr lang="es-MX" b="1" dirty="0"/>
            </a:br>
            <a:endParaRPr lang="es-MX" b="1" dirty="0"/>
          </a:p>
        </p:txBody>
      </p:sp>
      <p:pic>
        <p:nvPicPr>
          <p:cNvPr id="4" name="Imagen 3">
            <a:extLst>
              <a:ext uri="{FF2B5EF4-FFF2-40B4-BE49-F238E27FC236}">
                <a16:creationId xmlns:a16="http://schemas.microsoft.com/office/drawing/2014/main" id="{58BE21A1-8CC0-492B-A25D-585DF3B52F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77880"/>
            <a:ext cx="2183130" cy="1276350"/>
          </a:xfrm>
          <a:prstGeom prst="rect">
            <a:avLst/>
          </a:prstGeom>
          <a:noFill/>
          <a:ln>
            <a:noFill/>
          </a:ln>
        </p:spPr>
      </p:pic>
      <p:pic>
        <p:nvPicPr>
          <p:cNvPr id="5" name="Imagen 4">
            <a:extLst>
              <a:ext uri="{FF2B5EF4-FFF2-40B4-BE49-F238E27FC236}">
                <a16:creationId xmlns:a16="http://schemas.microsoft.com/office/drawing/2014/main" id="{F883C0F2-B856-4553-BEF4-0E070371D233}"/>
              </a:ext>
            </a:extLst>
          </p:cNvPr>
          <p:cNvPicPr>
            <a:picLocks noChangeAspect="1"/>
          </p:cNvPicPr>
          <p:nvPr/>
        </p:nvPicPr>
        <p:blipFill>
          <a:blip r:embed="rId3"/>
          <a:stretch>
            <a:fillRect/>
          </a:stretch>
        </p:blipFill>
        <p:spPr>
          <a:xfrm>
            <a:off x="8352147" y="131339"/>
            <a:ext cx="3536623" cy="1358096"/>
          </a:xfrm>
          <a:prstGeom prst="rect">
            <a:avLst/>
          </a:prstGeom>
        </p:spPr>
      </p:pic>
      <p:sp>
        <p:nvSpPr>
          <p:cNvPr id="13" name="CuadroTexto 12">
            <a:extLst>
              <a:ext uri="{FF2B5EF4-FFF2-40B4-BE49-F238E27FC236}">
                <a16:creationId xmlns:a16="http://schemas.microsoft.com/office/drawing/2014/main" id="{0E1D6A84-5849-4A7A-826D-E57E8945A8DC}"/>
              </a:ext>
            </a:extLst>
          </p:cNvPr>
          <p:cNvSpPr txBox="1"/>
          <p:nvPr/>
        </p:nvSpPr>
        <p:spPr>
          <a:xfrm>
            <a:off x="659876" y="2138694"/>
            <a:ext cx="10693924" cy="4533933"/>
          </a:xfrm>
          <a:prstGeom prst="rect">
            <a:avLst/>
          </a:prstGeom>
          <a:noFill/>
        </p:spPr>
        <p:txBody>
          <a:bodyPr wrap="square">
            <a:spAutoFit/>
          </a:bodyPr>
          <a:lstStyle/>
          <a:p>
            <a:pPr algn="just"/>
            <a:r>
              <a:rPr lang="es-MX" sz="2800" dirty="0">
                <a:latin typeface="Agency FB" panose="020B0503020202020204" pitchFamily="34" charset="0"/>
              </a:rPr>
              <a:t>Las denuncias podrán realizarse a través del </a:t>
            </a:r>
            <a:r>
              <a:rPr lang="es-MX" sz="2800" b="1" dirty="0">
                <a:latin typeface="Agency FB" panose="020B0503020202020204" pitchFamily="34" charset="0"/>
              </a:rPr>
              <a:t>Sistema Integral de Denuncias Ciudadanas (SIDEC) </a:t>
            </a:r>
            <a:r>
              <a:rPr lang="es-MX" sz="2800" dirty="0">
                <a:latin typeface="Agency FB" panose="020B0503020202020204" pitchFamily="34" charset="0"/>
              </a:rPr>
              <a:t>en la </a:t>
            </a:r>
            <a:r>
              <a:rPr lang="es-MX" sz="2800" b="1" dirty="0">
                <a:latin typeface="Agency FB" panose="020B0503020202020204" pitchFamily="34" charset="0"/>
              </a:rPr>
              <a:t>liga https://sidec.buengobierno.gob.mx/ </a:t>
            </a:r>
            <a:r>
              <a:rPr lang="es-MX" sz="2800" dirty="0">
                <a:latin typeface="Agency FB" panose="020B0503020202020204" pitchFamily="34" charset="0"/>
              </a:rPr>
              <a:t>las </a:t>
            </a:r>
            <a:r>
              <a:rPr lang="es-MX" sz="2800" b="1" dirty="0">
                <a:latin typeface="Agency FB" panose="020B0503020202020204" pitchFamily="34" charset="0"/>
              </a:rPr>
              <a:t>24 horas del día, los 365 días del año</a:t>
            </a:r>
            <a:r>
              <a:rPr lang="es-MX" sz="2800" dirty="0">
                <a:latin typeface="Agency FB" panose="020B0503020202020204" pitchFamily="34" charset="0"/>
              </a:rPr>
              <a:t>; o mediante </a:t>
            </a:r>
            <a:r>
              <a:rPr lang="es-MX" sz="2800" b="1" dirty="0">
                <a:latin typeface="Agency FB" panose="020B0503020202020204" pitchFamily="34" charset="0"/>
              </a:rPr>
              <a:t>escrito</a:t>
            </a:r>
            <a:r>
              <a:rPr lang="es-MX" sz="2800" dirty="0">
                <a:latin typeface="Agency FB" panose="020B0503020202020204" pitchFamily="34" charset="0"/>
              </a:rPr>
              <a:t> presentado en la </a:t>
            </a:r>
            <a:r>
              <a:rPr lang="es-MX" sz="2800" b="1" dirty="0">
                <a:latin typeface="Agency FB" panose="020B0503020202020204" pitchFamily="34" charset="0"/>
              </a:rPr>
              <a:t>Secretaría Anticorrupción y Buen Gobierno, </a:t>
            </a:r>
            <a:r>
              <a:rPr lang="es-MX" sz="2800" dirty="0">
                <a:latin typeface="Agency FB" panose="020B0503020202020204" pitchFamily="34" charset="0"/>
              </a:rPr>
              <a:t>ubicada en </a:t>
            </a:r>
            <a:r>
              <a:rPr lang="es-MX" sz="2800" b="1" dirty="0">
                <a:latin typeface="Agency FB" panose="020B0503020202020204" pitchFamily="34" charset="0"/>
              </a:rPr>
              <a:t>Avenida Insurgentes Sur 1735, Colonia Guadalupe </a:t>
            </a:r>
            <a:r>
              <a:rPr lang="es-MX" sz="2800" b="1" dirty="0" err="1">
                <a:latin typeface="Agency FB" panose="020B0503020202020204" pitchFamily="34" charset="0"/>
              </a:rPr>
              <a:t>Inn</a:t>
            </a:r>
            <a:r>
              <a:rPr lang="es-MX" sz="2800" b="1" dirty="0">
                <a:latin typeface="Agency FB" panose="020B0503020202020204" pitchFamily="34" charset="0"/>
              </a:rPr>
              <a:t>, C. P. 01020, Alcaldía Álvaro Obregón, Ciudad de México.</a:t>
            </a:r>
            <a:r>
              <a:rPr lang="es-MX" sz="2800" dirty="0">
                <a:effectLst/>
                <a:latin typeface="Calibri" panose="020F0502020204030204" pitchFamily="34" charset="0"/>
                <a:ea typeface="Calibri" panose="020F0502020204030204" pitchFamily="34" charset="0"/>
                <a:cs typeface="Times New Roman" panose="02020603050405020304" pitchFamily="18" charset="0"/>
              </a:rPr>
              <a:t> En caso de requerir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asesoría en la presentación de denuncias</a:t>
            </a:r>
            <a:r>
              <a:rPr lang="es-MX" sz="2800" dirty="0">
                <a:effectLst/>
                <a:latin typeface="Calibri" panose="020F0502020204030204" pitchFamily="34" charset="0"/>
                <a:ea typeface="Calibri" panose="020F0502020204030204" pitchFamily="34" charset="0"/>
                <a:cs typeface="Times New Roman" panose="02020603050405020304" pitchFamily="18" charset="0"/>
              </a:rPr>
              <a:t>, podrán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comunicarse</a:t>
            </a:r>
            <a:r>
              <a:rPr lang="es-MX" sz="2800" dirty="0">
                <a:effectLst/>
                <a:latin typeface="Calibri" panose="020F0502020204030204" pitchFamily="34" charset="0"/>
                <a:ea typeface="Calibri" panose="020F0502020204030204" pitchFamily="34" charset="0"/>
                <a:cs typeface="Times New Roman" panose="02020603050405020304" pitchFamily="18" charset="0"/>
              </a:rPr>
              <a:t> a los teléfonos</a:t>
            </a:r>
          </a:p>
          <a:p>
            <a:pPr algn="just">
              <a:lnSpc>
                <a:spcPct val="107000"/>
              </a:lnSpc>
              <a:spcAft>
                <a:spcPts val="80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55 2000 2000</a:t>
            </a:r>
            <a:r>
              <a:rPr lang="es-MX" sz="2800" dirty="0">
                <a:effectLst/>
                <a:latin typeface="Calibri" panose="020F0502020204030204" pitchFamily="34" charset="0"/>
                <a:ea typeface="Calibri" panose="020F0502020204030204" pitchFamily="34" charset="0"/>
                <a:cs typeface="Times New Roman" panose="02020603050405020304" pitchFamily="18" charset="0"/>
              </a:rPr>
              <a:t> y al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número gratuito</a:t>
            </a: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800 112 87 00.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2800" b="1" dirty="0">
              <a:latin typeface="Agency FB" panose="020B0503020202020204" pitchFamily="34" charset="0"/>
            </a:endParaRPr>
          </a:p>
          <a:p>
            <a:endParaRPr lang="es-MX" sz="2800" b="1" dirty="0">
              <a:latin typeface="Agency FB" panose="020B0503020202020204" pitchFamily="34" charset="0"/>
            </a:endParaRPr>
          </a:p>
          <a:p>
            <a:endParaRPr lang="es-MX" sz="2800" b="1" dirty="0">
              <a:latin typeface="Agency FB" panose="020B0503020202020204" pitchFamily="34" charset="0"/>
            </a:endParaRPr>
          </a:p>
        </p:txBody>
      </p:sp>
    </p:spTree>
    <p:extLst>
      <p:ext uri="{BB962C8B-B14F-4D97-AF65-F5344CB8AC3E}">
        <p14:creationId xmlns:p14="http://schemas.microsoft.com/office/powerpoint/2010/main" val="188364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3C7E87C-3171-0047-82F5-781C8724620E}"/>
              </a:ext>
            </a:extLst>
          </p:cNvPr>
          <p:cNvSpPr/>
          <p:nvPr/>
        </p:nvSpPr>
        <p:spPr>
          <a:xfrm>
            <a:off x="628073" y="2459504"/>
            <a:ext cx="10793614" cy="400110"/>
          </a:xfrm>
          <a:prstGeom prst="rect">
            <a:avLst/>
          </a:prstGeom>
          <a:noFill/>
        </p:spPr>
        <p:txBody>
          <a:bodyPr wrap="square" rtlCol="0">
            <a:spAutoFit/>
          </a:bodyPr>
          <a:lstStyle/>
          <a:p>
            <a:pPr algn="just"/>
            <a:endParaRPr lang="es-MX" sz="2000" dirty="0">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7B01BCBF-AA27-064A-8BD9-CEA5C194738F}"/>
              </a:ext>
            </a:extLst>
          </p:cNvPr>
          <p:cNvSpPr txBox="1"/>
          <p:nvPr/>
        </p:nvSpPr>
        <p:spPr>
          <a:xfrm>
            <a:off x="0" y="1367246"/>
            <a:ext cx="184731" cy="769441"/>
          </a:xfrm>
          <a:prstGeom prst="rect">
            <a:avLst/>
          </a:prstGeom>
          <a:noFill/>
        </p:spPr>
        <p:txBody>
          <a:bodyPr wrap="none" rtlCol="0">
            <a:spAutoFit/>
          </a:bodyPr>
          <a:lstStyle>
            <a:defPPr>
              <a:defRPr lang="es-MX"/>
            </a:defPPr>
            <a:lvl1pPr>
              <a:defRPr sz="4400"/>
            </a:lvl1pPr>
          </a:lstStyle>
          <a:p>
            <a:endParaRPr lang="es-MX" dirty="0" err="1">
              <a:latin typeface="Berlin Sans FB Demi" panose="020E0802020502020306" pitchFamily="34" charset="0"/>
            </a:endParaRPr>
          </a:p>
        </p:txBody>
      </p:sp>
      <p:cxnSp>
        <p:nvCxnSpPr>
          <p:cNvPr id="8" name="Conector recto 7">
            <a:extLst>
              <a:ext uri="{FF2B5EF4-FFF2-40B4-BE49-F238E27FC236}">
                <a16:creationId xmlns:a16="http://schemas.microsoft.com/office/drawing/2014/main" id="{840CCFAB-BBC3-5A4E-9F79-64C9C9B9CD6E}"/>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D297F4BD-CFA5-4808-B8CA-D3C2967DBAC0}"/>
              </a:ext>
            </a:extLst>
          </p:cNvPr>
          <p:cNvSpPr txBox="1"/>
          <p:nvPr/>
        </p:nvSpPr>
        <p:spPr>
          <a:xfrm>
            <a:off x="803563" y="2371065"/>
            <a:ext cx="4899654" cy="4524315"/>
          </a:xfrm>
          <a:prstGeom prst="rect">
            <a:avLst/>
          </a:prstGeom>
          <a:noFill/>
        </p:spPr>
        <p:txBody>
          <a:bodyPr wrap="square">
            <a:spAutoFit/>
          </a:bodyPr>
          <a:lstStyle/>
          <a:p>
            <a:endParaRPr lang="es-MX" b="1" dirty="0">
              <a:latin typeface="Aharoni" panose="02010803020104030203" pitchFamily="2" charset="-79"/>
              <a:cs typeface="Aharoni" panose="02010803020104030203" pitchFamily="2" charset="-79"/>
            </a:endParaRPr>
          </a:p>
          <a:p>
            <a:r>
              <a:rPr lang="es-MX" b="1" dirty="0">
                <a:latin typeface="Aharoni" panose="02010803020104030203" pitchFamily="2" charset="-79"/>
                <a:cs typeface="Aharoni" panose="02010803020104030203" pitchFamily="2" charset="-79"/>
              </a:rPr>
              <a:t>Son las formas de organización social</a:t>
            </a:r>
          </a:p>
          <a:p>
            <a:r>
              <a:rPr lang="es-MX" b="1" dirty="0">
                <a:latin typeface="Aharoni" panose="02010803020104030203" pitchFamily="2" charset="-79"/>
                <a:cs typeface="Aharoni" panose="02010803020104030203" pitchFamily="2" charset="-79"/>
              </a:rPr>
              <a:t>constituidas por los beneficiarios de</a:t>
            </a:r>
          </a:p>
          <a:p>
            <a:r>
              <a:rPr lang="es-MX" b="1" dirty="0">
                <a:latin typeface="Aharoni" panose="02010803020104030203" pitchFamily="2" charset="-79"/>
                <a:cs typeface="Aharoni" panose="02010803020104030203" pitchFamily="2" charset="-79"/>
              </a:rPr>
              <a:t>los programas de desarrollo social a</a:t>
            </a:r>
          </a:p>
          <a:p>
            <a:r>
              <a:rPr lang="es-MX" b="1" dirty="0">
                <a:latin typeface="Aharoni" panose="02010803020104030203" pitchFamily="2" charset="-79"/>
                <a:cs typeface="Aharoni" panose="02010803020104030203" pitchFamily="2" charset="-79"/>
              </a:rPr>
              <a:t>cargo de las dependencias y entidades</a:t>
            </a:r>
          </a:p>
          <a:p>
            <a:r>
              <a:rPr lang="es-MX" b="1" dirty="0">
                <a:latin typeface="Aharoni" panose="02010803020104030203" pitchFamily="2" charset="-79"/>
                <a:cs typeface="Aharoni" panose="02010803020104030203" pitchFamily="2" charset="-79"/>
              </a:rPr>
              <a:t>de la Administración Pública Federal,</a:t>
            </a:r>
          </a:p>
          <a:p>
            <a:r>
              <a:rPr lang="es-MX" b="1" dirty="0">
                <a:latin typeface="Aharoni" panose="02010803020104030203" pitchFamily="2" charset="-79"/>
                <a:cs typeface="Aharoni" panose="02010803020104030203" pitchFamily="2" charset="-79"/>
              </a:rPr>
              <a:t>para el seguimiento, supervisión y</a:t>
            </a:r>
          </a:p>
          <a:p>
            <a:r>
              <a:rPr lang="es-MX" b="1" dirty="0">
                <a:latin typeface="Aharoni" panose="02010803020104030203" pitchFamily="2" charset="-79"/>
                <a:cs typeface="Aharoni" panose="02010803020104030203" pitchFamily="2" charset="-79"/>
              </a:rPr>
              <a:t>vigilancia de la ejecución de dichos</a:t>
            </a:r>
          </a:p>
          <a:p>
            <a:r>
              <a:rPr lang="es-MX" b="1" dirty="0">
                <a:latin typeface="Aharoni" panose="02010803020104030203" pitchFamily="2" charset="-79"/>
                <a:cs typeface="Aharoni" panose="02010803020104030203" pitchFamily="2" charset="-79"/>
              </a:rPr>
              <a:t>programas, del cumplimiento de las</a:t>
            </a:r>
          </a:p>
          <a:p>
            <a:r>
              <a:rPr lang="es-MX" b="1" dirty="0">
                <a:latin typeface="Aharoni" panose="02010803020104030203" pitchFamily="2" charset="-79"/>
                <a:cs typeface="Aharoni" panose="02010803020104030203" pitchFamily="2" charset="-79"/>
              </a:rPr>
              <a:t>metas y acciones comprometidas en</a:t>
            </a:r>
          </a:p>
          <a:p>
            <a:r>
              <a:rPr lang="es-MX" b="1" dirty="0">
                <a:latin typeface="Aharoni" panose="02010803020104030203" pitchFamily="2" charset="-79"/>
                <a:cs typeface="Aharoni" panose="02010803020104030203" pitchFamily="2" charset="-79"/>
              </a:rPr>
              <a:t>éstos, así como de la correcta</a:t>
            </a:r>
          </a:p>
          <a:p>
            <a:r>
              <a:rPr lang="es-MX" b="1" dirty="0">
                <a:latin typeface="Aharoni" panose="02010803020104030203" pitchFamily="2" charset="-79"/>
                <a:cs typeface="Aharoni" panose="02010803020104030203" pitchFamily="2" charset="-79"/>
              </a:rPr>
              <a:t>aplicación de los recursos</a:t>
            </a:r>
          </a:p>
          <a:p>
            <a:r>
              <a:rPr lang="es-MX" b="1" dirty="0">
                <a:latin typeface="Aharoni" panose="02010803020104030203" pitchFamily="2" charset="-79"/>
                <a:cs typeface="Aharoni" panose="02010803020104030203" pitchFamily="2" charset="-79"/>
              </a:rPr>
              <a:t>Artículo</a:t>
            </a:r>
          </a:p>
          <a:p>
            <a:r>
              <a:rPr lang="es-MX" b="1" dirty="0">
                <a:latin typeface="Aharoni" panose="02010803020104030203" pitchFamily="2" charset="-79"/>
                <a:cs typeface="Aharoni" panose="02010803020104030203" pitchFamily="2" charset="-79"/>
              </a:rPr>
              <a:t>69 de la Ley General de</a:t>
            </a:r>
          </a:p>
          <a:p>
            <a:r>
              <a:rPr lang="es-MX" b="1" dirty="0">
                <a:latin typeface="Aharoni" panose="02010803020104030203" pitchFamily="2" charset="-79"/>
                <a:cs typeface="Aharoni" panose="02010803020104030203" pitchFamily="2" charset="-79"/>
              </a:rPr>
              <a:t>Desarrollo Social.</a:t>
            </a:r>
          </a:p>
          <a:p>
            <a:endParaRPr lang="es-MX" dirty="0"/>
          </a:p>
        </p:txBody>
      </p:sp>
      <p:sp>
        <p:nvSpPr>
          <p:cNvPr id="9" name="CuadroTexto 8">
            <a:extLst>
              <a:ext uri="{FF2B5EF4-FFF2-40B4-BE49-F238E27FC236}">
                <a16:creationId xmlns:a16="http://schemas.microsoft.com/office/drawing/2014/main" id="{9C67CE4C-A839-41C6-96F5-2F069FBDB0DC}"/>
              </a:ext>
            </a:extLst>
          </p:cNvPr>
          <p:cNvSpPr txBox="1"/>
          <p:nvPr/>
        </p:nvSpPr>
        <p:spPr>
          <a:xfrm>
            <a:off x="628072" y="1918410"/>
            <a:ext cx="8856170" cy="584775"/>
          </a:xfrm>
          <a:prstGeom prst="rect">
            <a:avLst/>
          </a:prstGeom>
          <a:noFill/>
        </p:spPr>
        <p:txBody>
          <a:bodyPr wrap="square" rtlCol="0">
            <a:spAutoFit/>
          </a:bodyPr>
          <a:lstStyle/>
          <a:p>
            <a:pPr algn="ctr"/>
            <a:r>
              <a:rPr lang="es-MX" sz="3200" b="1" u="sng" dirty="0"/>
              <a:t>QUE ES EL COMITÉ DE CONTRALORÍA SOCIAL</a:t>
            </a:r>
          </a:p>
        </p:txBody>
      </p:sp>
      <p:pic>
        <p:nvPicPr>
          <p:cNvPr id="14" name="Imagen 13">
            <a:extLst>
              <a:ext uri="{FF2B5EF4-FFF2-40B4-BE49-F238E27FC236}">
                <a16:creationId xmlns:a16="http://schemas.microsoft.com/office/drawing/2014/main" id="{1CF6E0E6-E926-4D33-834A-880A40085077}"/>
              </a:ext>
            </a:extLst>
          </p:cNvPr>
          <p:cNvPicPr>
            <a:picLocks noChangeAspect="1"/>
          </p:cNvPicPr>
          <p:nvPr/>
        </p:nvPicPr>
        <p:blipFill>
          <a:blip r:embed="rId2"/>
          <a:stretch>
            <a:fillRect/>
          </a:stretch>
        </p:blipFill>
        <p:spPr>
          <a:xfrm>
            <a:off x="5837275" y="2371064"/>
            <a:ext cx="5327114" cy="3370511"/>
          </a:xfrm>
          <a:prstGeom prst="rect">
            <a:avLst/>
          </a:prstGeom>
        </p:spPr>
      </p:pic>
      <p:pic>
        <p:nvPicPr>
          <p:cNvPr id="10" name="Imagen 9">
            <a:extLst>
              <a:ext uri="{FF2B5EF4-FFF2-40B4-BE49-F238E27FC236}">
                <a16:creationId xmlns:a16="http://schemas.microsoft.com/office/drawing/2014/main" id="{3F1C7735-A2AA-4C6C-805A-92CA164574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8072" y="66699"/>
            <a:ext cx="2183130" cy="1276350"/>
          </a:xfrm>
          <a:prstGeom prst="rect">
            <a:avLst/>
          </a:prstGeom>
          <a:noFill/>
          <a:ln>
            <a:noFill/>
          </a:ln>
        </p:spPr>
      </p:pic>
      <p:pic>
        <p:nvPicPr>
          <p:cNvPr id="12" name="Imagen 11">
            <a:extLst>
              <a:ext uri="{FF2B5EF4-FFF2-40B4-BE49-F238E27FC236}">
                <a16:creationId xmlns:a16="http://schemas.microsoft.com/office/drawing/2014/main" id="{9D12AA7F-E3B4-494B-880D-2C750C760738}"/>
              </a:ext>
            </a:extLst>
          </p:cNvPr>
          <p:cNvPicPr>
            <a:picLocks noChangeAspect="1"/>
          </p:cNvPicPr>
          <p:nvPr/>
        </p:nvPicPr>
        <p:blipFill>
          <a:blip r:embed="rId4"/>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2265033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5E5D3B-1C8D-4377-964F-F97F57689FDD}"/>
              </a:ext>
            </a:extLst>
          </p:cNvPr>
          <p:cNvSpPr>
            <a:spLocks noGrp="1"/>
          </p:cNvSpPr>
          <p:nvPr>
            <p:ph idx="1"/>
          </p:nvPr>
        </p:nvSpPr>
        <p:spPr/>
        <p:txBody>
          <a:bodyPr>
            <a:normAutofit fontScale="77500" lnSpcReduction="20000"/>
          </a:bodyPr>
          <a:lstStyle/>
          <a:p>
            <a:pPr algn="just">
              <a:lnSpc>
                <a:spcPct val="107000"/>
              </a:lnSpc>
              <a:spcAft>
                <a:spcPts val="80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Dirección General de Universidades Tecnológicas y Politécnicas: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Correo electrónico especial: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quejasydenuncias@nube.sep.gob.mx</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Directamente en Av. Universidad 1200, sector 3-28 tercer piso Col. Xoco, Alcaldía Benito Juárez,</a:t>
            </a:r>
          </a:p>
          <a:p>
            <a:pPr algn="just">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CDMX.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Telefónicamente al (55) 3601 1610</a:t>
            </a:r>
            <a:r>
              <a:rPr lang="es-MX" sz="2800" dirty="0">
                <a:effectLst/>
                <a:latin typeface="Calibri" panose="020F0502020204030204" pitchFamily="34" charset="0"/>
                <a:ea typeface="Calibri" panose="020F0502020204030204" pitchFamily="34" charset="0"/>
                <a:cs typeface="Times New Roman" panose="02020603050405020304" pitchFamily="18" charset="0"/>
              </a:rPr>
              <a:t> o al conmutador de la SEP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(55) 3601 1600 ext. 67153</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Correo electrónico: contraloriasocial.dgutyp@nube.sep.gob.mx</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Órgano Interno de Control:</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Av. Universidad 1074, Col. Xoco, Alcaldía Benito Juárez, C.P. 03330, CDMX</a:t>
            </a:r>
          </a:p>
          <a:p>
            <a:endParaRPr lang="es-MX" dirty="0"/>
          </a:p>
        </p:txBody>
      </p:sp>
      <p:pic>
        <p:nvPicPr>
          <p:cNvPr id="4" name="Imagen 3">
            <a:extLst>
              <a:ext uri="{FF2B5EF4-FFF2-40B4-BE49-F238E27FC236}">
                <a16:creationId xmlns:a16="http://schemas.microsoft.com/office/drawing/2014/main" id="{FDB29542-6B03-4D80-BEC5-C8391FAF58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77880"/>
            <a:ext cx="2183130" cy="1276350"/>
          </a:xfrm>
          <a:prstGeom prst="rect">
            <a:avLst/>
          </a:prstGeom>
          <a:noFill/>
          <a:ln>
            <a:noFill/>
          </a:ln>
        </p:spPr>
      </p:pic>
      <p:pic>
        <p:nvPicPr>
          <p:cNvPr id="5" name="Imagen 4">
            <a:extLst>
              <a:ext uri="{FF2B5EF4-FFF2-40B4-BE49-F238E27FC236}">
                <a16:creationId xmlns:a16="http://schemas.microsoft.com/office/drawing/2014/main" id="{55E4DE70-7188-42CE-AF43-A82D64089289}"/>
              </a:ext>
            </a:extLst>
          </p:cNvPr>
          <p:cNvPicPr>
            <a:picLocks noChangeAspect="1"/>
          </p:cNvPicPr>
          <p:nvPr/>
        </p:nvPicPr>
        <p:blipFill>
          <a:blip r:embed="rId3"/>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277805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BE21A1-8CC0-492B-A25D-585DF3B52F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77880"/>
            <a:ext cx="2183130" cy="1276350"/>
          </a:xfrm>
          <a:prstGeom prst="rect">
            <a:avLst/>
          </a:prstGeom>
          <a:noFill/>
          <a:ln>
            <a:noFill/>
          </a:ln>
        </p:spPr>
      </p:pic>
      <p:pic>
        <p:nvPicPr>
          <p:cNvPr id="5" name="Imagen 4">
            <a:extLst>
              <a:ext uri="{FF2B5EF4-FFF2-40B4-BE49-F238E27FC236}">
                <a16:creationId xmlns:a16="http://schemas.microsoft.com/office/drawing/2014/main" id="{F883C0F2-B856-4553-BEF4-0E070371D233}"/>
              </a:ext>
            </a:extLst>
          </p:cNvPr>
          <p:cNvPicPr>
            <a:picLocks noChangeAspect="1"/>
          </p:cNvPicPr>
          <p:nvPr/>
        </p:nvPicPr>
        <p:blipFill>
          <a:blip r:embed="rId3"/>
          <a:stretch>
            <a:fillRect/>
          </a:stretch>
        </p:blipFill>
        <p:spPr>
          <a:xfrm>
            <a:off x="8352147" y="131339"/>
            <a:ext cx="3536623" cy="1358096"/>
          </a:xfrm>
          <a:prstGeom prst="rect">
            <a:avLst/>
          </a:prstGeom>
        </p:spPr>
      </p:pic>
      <p:pic>
        <p:nvPicPr>
          <p:cNvPr id="1028" name="Picture 4" descr="30k+ Gracias Pictures | Download Free Images on Unsplash">
            <a:extLst>
              <a:ext uri="{FF2B5EF4-FFF2-40B4-BE49-F238E27FC236}">
                <a16:creationId xmlns:a16="http://schemas.microsoft.com/office/drawing/2014/main" id="{30C6716B-2544-46DE-9864-7E76A757E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019" y="1581149"/>
            <a:ext cx="7937369" cy="433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9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447560-A339-49E8-8434-14FBAB29B887}"/>
              </a:ext>
            </a:extLst>
          </p:cNvPr>
          <p:cNvSpPr>
            <a:spLocks noGrp="1"/>
          </p:cNvSpPr>
          <p:nvPr>
            <p:ph idx="1"/>
          </p:nvPr>
        </p:nvSpPr>
        <p:spPr/>
        <p:txBody>
          <a:bodyPr>
            <a:normAutofit lnSpcReduction="10000"/>
          </a:bodyPr>
          <a:lstStyle/>
          <a:p>
            <a:pPr marL="0" indent="0">
              <a:buNone/>
            </a:pPr>
            <a:endParaRPr lang="es-MX" sz="1800" b="0" i="0" u="none" strike="noStrike" baseline="0" dirty="0">
              <a:solidFill>
                <a:srgbClr val="7C7C7C"/>
              </a:solidFill>
              <a:latin typeface="Arial" panose="020B0604020202020204" pitchFamily="34" charset="0"/>
            </a:endParaRPr>
          </a:p>
          <a:p>
            <a:pPr marL="0" indent="0" algn="ctr">
              <a:buNone/>
            </a:pPr>
            <a:r>
              <a:rPr lang="es-MX" sz="2000" b="1" dirty="0">
                <a:solidFill>
                  <a:srgbClr val="FF0000"/>
                </a:solidFill>
                <a:latin typeface="Arial Narrow" panose="020B0606020202030204" pitchFamily="34" charset="0"/>
              </a:rPr>
              <a:t>COMITE</a:t>
            </a:r>
            <a:endParaRPr lang="es-MX" sz="2000" b="1" i="0" u="none" strike="noStrike" baseline="0" dirty="0">
              <a:solidFill>
                <a:srgbClr val="FF0000"/>
              </a:solidFill>
              <a:latin typeface="Arial Narrow" panose="020B0606020202030204" pitchFamily="34" charset="0"/>
            </a:endParaRPr>
          </a:p>
          <a:p>
            <a:pPr marL="0" indent="0" algn="ctr">
              <a:buNone/>
            </a:pPr>
            <a:r>
              <a:rPr lang="es-MX" sz="2000" b="1" i="0" u="none" strike="noStrike" baseline="0" dirty="0">
                <a:latin typeface="Arial Narrow" panose="020B0606020202030204" pitchFamily="34" charset="0"/>
              </a:rPr>
              <a:t>COMUNIDAD UNIVERSITARIA </a:t>
            </a:r>
          </a:p>
          <a:p>
            <a:pPr marL="0" indent="0" algn="ctr">
              <a:buNone/>
            </a:pPr>
            <a:endParaRPr lang="es-MX" sz="2000" b="1" dirty="0">
              <a:solidFill>
                <a:srgbClr val="000000"/>
              </a:solidFill>
              <a:latin typeface="Arial Narrow" panose="020B0606020202030204" pitchFamily="34" charset="0"/>
            </a:endParaRPr>
          </a:p>
          <a:p>
            <a:pPr marL="0" indent="0" algn="ctr">
              <a:buNone/>
            </a:pPr>
            <a:r>
              <a:rPr lang="es-MX" sz="2000" b="1" i="0" u="none" strike="noStrike" baseline="0" dirty="0">
                <a:solidFill>
                  <a:srgbClr val="FF0000"/>
                </a:solidFill>
                <a:latin typeface="Arial Narrow" panose="020B0606020202030204" pitchFamily="34" charset="0"/>
              </a:rPr>
              <a:t>INSTANCIA EJECUTORA </a:t>
            </a:r>
          </a:p>
          <a:p>
            <a:pPr marL="0" indent="0" algn="ctr">
              <a:buNone/>
            </a:pPr>
            <a:r>
              <a:rPr lang="es-MX" sz="2000" b="1" dirty="0">
                <a:latin typeface="Arial Narrow" panose="020B0606020202030204" pitchFamily="34" charset="0"/>
              </a:rPr>
              <a:t>UNIVERSIDADES</a:t>
            </a:r>
          </a:p>
          <a:p>
            <a:pPr marL="0" indent="0" algn="ctr">
              <a:buNone/>
            </a:pPr>
            <a:r>
              <a:rPr lang="es-MX" sz="2000" b="1" dirty="0">
                <a:latin typeface="Arial Narrow" panose="020B0606020202030204" pitchFamily="34" charset="0"/>
              </a:rPr>
              <a:t>TECNOLÓGICAS Y</a:t>
            </a:r>
          </a:p>
          <a:p>
            <a:pPr marL="0" indent="0" algn="ctr">
              <a:buNone/>
            </a:pPr>
            <a:r>
              <a:rPr lang="es-MX" sz="2000" b="1" dirty="0">
                <a:latin typeface="Arial Narrow" panose="020B0606020202030204" pitchFamily="34" charset="0"/>
              </a:rPr>
              <a:t>POLITÉCNICAS</a:t>
            </a:r>
          </a:p>
          <a:p>
            <a:pPr marL="0" indent="0" algn="ctr">
              <a:buNone/>
            </a:pPr>
            <a:endParaRPr lang="es-MX" sz="2000" b="1" dirty="0">
              <a:latin typeface="Arial Narrow" panose="020B0606020202030204" pitchFamily="34" charset="0"/>
            </a:endParaRPr>
          </a:p>
          <a:p>
            <a:pPr marL="0" indent="0" algn="ctr">
              <a:buNone/>
            </a:pPr>
            <a:r>
              <a:rPr lang="es-MX" sz="2000" b="1" dirty="0">
                <a:solidFill>
                  <a:srgbClr val="FF0000"/>
                </a:solidFill>
                <a:latin typeface="Arial Narrow" panose="020B0606020202030204" pitchFamily="34" charset="0"/>
              </a:rPr>
              <a:t>INSTANCIA NORMATIVA</a:t>
            </a:r>
          </a:p>
          <a:p>
            <a:pPr marL="0" indent="0" algn="ctr">
              <a:buNone/>
            </a:pPr>
            <a:r>
              <a:rPr lang="es-MX" sz="2000" b="1" i="0" u="none" strike="noStrike" baseline="0" dirty="0">
                <a:latin typeface="Arial Narrow" panose="020B0606020202030204" pitchFamily="34" charset="0"/>
              </a:rPr>
              <a:t>DGUTYP </a:t>
            </a:r>
            <a:endParaRPr lang="es-MX" sz="2000" b="1" dirty="0">
              <a:latin typeface="Arial Narrow" panose="020B0606020202030204" pitchFamily="34" charset="0"/>
            </a:endParaRPr>
          </a:p>
        </p:txBody>
      </p:sp>
      <p:pic>
        <p:nvPicPr>
          <p:cNvPr id="4" name="Imagen 3">
            <a:extLst>
              <a:ext uri="{FF2B5EF4-FFF2-40B4-BE49-F238E27FC236}">
                <a16:creationId xmlns:a16="http://schemas.microsoft.com/office/drawing/2014/main" id="{9ECB5950-1671-47ED-8B58-490215727F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5717" y="391786"/>
            <a:ext cx="2183130" cy="1276350"/>
          </a:xfrm>
          <a:prstGeom prst="rect">
            <a:avLst/>
          </a:prstGeom>
          <a:noFill/>
          <a:ln>
            <a:noFill/>
          </a:ln>
        </p:spPr>
      </p:pic>
      <p:pic>
        <p:nvPicPr>
          <p:cNvPr id="5" name="Imagen 4">
            <a:extLst>
              <a:ext uri="{FF2B5EF4-FFF2-40B4-BE49-F238E27FC236}">
                <a16:creationId xmlns:a16="http://schemas.microsoft.com/office/drawing/2014/main" id="{D209A65E-F69C-43B7-805F-BA1FC61A3423}"/>
              </a:ext>
            </a:extLst>
          </p:cNvPr>
          <p:cNvPicPr>
            <a:picLocks noChangeAspect="1"/>
          </p:cNvPicPr>
          <p:nvPr/>
        </p:nvPicPr>
        <p:blipFill>
          <a:blip r:embed="rId3"/>
          <a:stretch>
            <a:fillRect/>
          </a:stretch>
        </p:blipFill>
        <p:spPr>
          <a:xfrm>
            <a:off x="8352147" y="433795"/>
            <a:ext cx="3536623" cy="1358096"/>
          </a:xfrm>
          <a:prstGeom prst="rect">
            <a:avLst/>
          </a:prstGeom>
        </p:spPr>
      </p:pic>
      <p:sp>
        <p:nvSpPr>
          <p:cNvPr id="7" name="Rectángulo 6">
            <a:extLst>
              <a:ext uri="{FF2B5EF4-FFF2-40B4-BE49-F238E27FC236}">
                <a16:creationId xmlns:a16="http://schemas.microsoft.com/office/drawing/2014/main" id="{FC39299B-2100-4230-A9D2-E7A1625C8937}"/>
              </a:ext>
            </a:extLst>
          </p:cNvPr>
          <p:cNvSpPr/>
          <p:nvPr/>
        </p:nvSpPr>
        <p:spPr>
          <a:xfrm>
            <a:off x="3178847" y="857839"/>
            <a:ext cx="5540947" cy="10915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t>¿QUIENES PARTICIPAN?</a:t>
            </a:r>
          </a:p>
        </p:txBody>
      </p:sp>
    </p:spTree>
    <p:extLst>
      <p:ext uri="{BB962C8B-B14F-4D97-AF65-F5344CB8AC3E}">
        <p14:creationId xmlns:p14="http://schemas.microsoft.com/office/powerpoint/2010/main" val="66156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4A5688-53E7-4FC3-82DC-ED11DF1565E2}"/>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0" i="0" u="sng" strike="noStrike" kern="1200" cap="none" spc="0" normalizeH="0" baseline="0" noProof="0" dirty="0">
                <a:ln>
                  <a:noFill/>
                </a:ln>
                <a:solidFill>
                  <a:srgbClr val="000000"/>
                </a:solidFill>
                <a:effectLst/>
                <a:uLnTx/>
                <a:uFillTx/>
                <a:latin typeface="Noto Sans" panose="020B0502040504020204" pitchFamily="34" charset="0"/>
                <a:ea typeface="+mn-ea"/>
                <a:cs typeface="+mn-cs"/>
              </a:rPr>
              <a:t>Comités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Noto Sans" panose="020B0502040504020204" pitchFamily="34" charset="0"/>
                <a:ea typeface="+mn-ea"/>
                <a:cs typeface="+mn-cs"/>
              </a:rPr>
              <a:t>Las Instancias Ejecutoras serán las responsables de la constitución de los Comités de Contraloría Social, para lo cual organizarán una reunión al inicio de la ejecución del programa o beneficio a vigilar, a la cual deberán ser convocadas las personas beneficiarias.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Noto Sans" panose="020B0502040504020204" pitchFamily="34" charset="0"/>
                <a:ea typeface="+mn-ea"/>
                <a:cs typeface="+mn-cs"/>
              </a:rPr>
              <a:t>Los Comités se conformarán por los beneficiarios de las instituciones, es decir </a:t>
            </a:r>
            <a:r>
              <a:rPr kumimoji="0" lang="es-MX" sz="2000" b="0" i="0" u="sng" strike="noStrike" kern="1200" cap="none" spc="0" normalizeH="0" baseline="0" noProof="0" dirty="0">
                <a:ln>
                  <a:noFill/>
                </a:ln>
                <a:solidFill>
                  <a:srgbClr val="000000"/>
                </a:solidFill>
                <a:effectLst/>
                <a:uLnTx/>
                <a:uFillTx/>
                <a:latin typeface="Noto Sans" panose="020B0502040504020204" pitchFamily="34" charset="0"/>
                <a:ea typeface="+mn-ea"/>
                <a:cs typeface="+mn-cs"/>
              </a:rPr>
              <a:t>la comunidad universitaria</a:t>
            </a:r>
            <a:r>
              <a:rPr kumimoji="0" lang="es-MX" sz="1800" b="0" i="0" u="none" strike="noStrike" kern="1200" cap="none" spc="0" normalizeH="0" baseline="0" noProof="0" dirty="0">
                <a:ln>
                  <a:noFill/>
                </a:ln>
                <a:solidFill>
                  <a:srgbClr val="000000"/>
                </a:solidFill>
                <a:effectLst/>
                <a:uLnTx/>
                <a:uFillTx/>
                <a:latin typeface="Noto Sans" panose="020B0502040504020204" pitchFamily="34" charset="0"/>
                <a:ea typeface="+mn-ea"/>
                <a:cs typeface="+mn-cs"/>
              </a:rPr>
              <a:t> que se integra </a:t>
            </a:r>
            <a:r>
              <a:rPr kumimoji="0" lang="es-MX" sz="1800" b="0" i="0" strike="noStrike" kern="1200" cap="none" spc="0" normalizeH="0" baseline="0" noProof="0" dirty="0">
                <a:ln>
                  <a:noFill/>
                </a:ln>
                <a:effectLst/>
                <a:uLnTx/>
                <a:uFillTx/>
                <a:latin typeface="Noto Sans" panose="020B0502040504020204" pitchFamily="34" charset="0"/>
                <a:ea typeface="+mn-ea"/>
                <a:cs typeface="+mn-cs"/>
              </a:rPr>
              <a:t>por</a:t>
            </a:r>
            <a:r>
              <a:rPr kumimoji="0" lang="es-MX" sz="1800" b="0" i="0" u="sng" strike="noStrike" kern="1200" cap="none" spc="0" normalizeH="0" baseline="0" noProof="0" dirty="0">
                <a:ln>
                  <a:noFill/>
                </a:ln>
                <a:solidFill>
                  <a:srgbClr val="FF0000"/>
                </a:solidFill>
                <a:effectLst/>
                <a:uLnTx/>
                <a:uFillTx/>
                <a:latin typeface="Noto Sans" panose="020B0502040504020204" pitchFamily="34" charset="0"/>
                <a:ea typeface="+mn-ea"/>
                <a:cs typeface="+mn-cs"/>
              </a:rPr>
              <a:t> alumnos, profesores y personal administrativo</a:t>
            </a:r>
            <a:r>
              <a:rPr kumimoji="0" lang="es-MX" sz="1800" b="0" i="0" u="none" strike="noStrike" kern="1200" cap="none" spc="0" normalizeH="0" baseline="0" noProof="0" dirty="0">
                <a:ln>
                  <a:noFill/>
                </a:ln>
                <a:solidFill>
                  <a:srgbClr val="000000"/>
                </a:solidFill>
                <a:effectLst/>
                <a:uLnTx/>
                <a:uFillTx/>
                <a:latin typeface="Noto Sans" panose="020B0502040504020204" pitchFamily="34" charset="0"/>
                <a:ea typeface="+mn-ea"/>
                <a:cs typeface="+mn-cs"/>
              </a:rPr>
              <a:t>. Para ello serán convocados a reunión en la que de forma libre y voluntaria podrán seleccionar entre los beneficiarios presentes, quienes integrarán el Comité fomentando en la medida de los posible la equidad entre hombres y mujeres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Noto Sans" panose="020B0502040504020204" pitchFamily="34" charset="0"/>
                <a:ea typeface="+mn-ea"/>
                <a:cs typeface="+mn-cs"/>
              </a:rPr>
              <a:t>Los beneficios a vigilar son: el apoyo financiero que se otorga a cada universidad para su operación, es decir los montos asignados a la adquisición de materiales y suministros, así como servicios generales (capítulos 2000 y 3000 del clasificador de gasto) de acuerdo con el convenio de colaboración específico que signan entre la autoridad estatal y federal para la operación de las instituciones que ofertan el servicio de Educación a nivel Superior.</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s-MX" dirty="0"/>
          </a:p>
        </p:txBody>
      </p:sp>
      <p:pic>
        <p:nvPicPr>
          <p:cNvPr id="4" name="Imagen 3">
            <a:extLst>
              <a:ext uri="{FF2B5EF4-FFF2-40B4-BE49-F238E27FC236}">
                <a16:creationId xmlns:a16="http://schemas.microsoft.com/office/drawing/2014/main" id="{9D1F7490-61B7-4EF5-9E58-4E96243A38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5717" y="391786"/>
            <a:ext cx="2183130" cy="1276350"/>
          </a:xfrm>
          <a:prstGeom prst="rect">
            <a:avLst/>
          </a:prstGeom>
          <a:noFill/>
          <a:ln>
            <a:noFill/>
          </a:ln>
        </p:spPr>
      </p:pic>
      <p:pic>
        <p:nvPicPr>
          <p:cNvPr id="5" name="Imagen 4">
            <a:extLst>
              <a:ext uri="{FF2B5EF4-FFF2-40B4-BE49-F238E27FC236}">
                <a16:creationId xmlns:a16="http://schemas.microsoft.com/office/drawing/2014/main" id="{C11DD843-BE64-4A15-85A2-7C99CE4BC2C4}"/>
              </a:ext>
            </a:extLst>
          </p:cNvPr>
          <p:cNvPicPr>
            <a:picLocks noChangeAspect="1"/>
          </p:cNvPicPr>
          <p:nvPr/>
        </p:nvPicPr>
        <p:blipFill>
          <a:blip r:embed="rId3"/>
          <a:stretch>
            <a:fillRect/>
          </a:stretch>
        </p:blipFill>
        <p:spPr>
          <a:xfrm>
            <a:off x="8352147" y="433795"/>
            <a:ext cx="3536623" cy="1358096"/>
          </a:xfrm>
          <a:prstGeom prst="rect">
            <a:avLst/>
          </a:prstGeom>
        </p:spPr>
      </p:pic>
    </p:spTree>
    <p:extLst>
      <p:ext uri="{BB962C8B-B14F-4D97-AF65-F5344CB8AC3E}">
        <p14:creationId xmlns:p14="http://schemas.microsoft.com/office/powerpoint/2010/main" val="377224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C5E9E89-E492-464F-9CF9-42CAED7F7B4C}"/>
              </a:ext>
            </a:extLst>
          </p:cNvPr>
          <p:cNvSpPr txBox="1"/>
          <p:nvPr/>
        </p:nvSpPr>
        <p:spPr>
          <a:xfrm>
            <a:off x="615142" y="2399378"/>
            <a:ext cx="10831483" cy="400110"/>
          </a:xfrm>
          <a:prstGeom prst="rect">
            <a:avLst/>
          </a:prstGeom>
          <a:noFill/>
        </p:spPr>
        <p:txBody>
          <a:bodyPr wrap="square" rtlCol="0">
            <a:spAutoFit/>
          </a:bodyPr>
          <a:lstStyle>
            <a:defPPr>
              <a:defRPr lang="es-MX"/>
            </a:defPPr>
            <a:lvl1pPr algn="just">
              <a:defRPr sz="2400">
                <a:latin typeface="Tahoma" panose="020B0604030504040204" pitchFamily="34" charset="0"/>
                <a:ea typeface="Tahoma" panose="020B0604030504040204" pitchFamily="34" charset="0"/>
                <a:cs typeface="Tahoma" panose="020B0604030504040204" pitchFamily="34" charset="0"/>
              </a:defRPr>
            </a:lvl1pPr>
          </a:lstStyle>
          <a:p>
            <a:endParaRPr lang="es-MX" sz="2000" dirty="0"/>
          </a:p>
        </p:txBody>
      </p:sp>
      <p:cxnSp>
        <p:nvCxnSpPr>
          <p:cNvPr id="7" name="Conector recto 6">
            <a:extLst>
              <a:ext uri="{FF2B5EF4-FFF2-40B4-BE49-F238E27FC236}">
                <a16:creationId xmlns:a16="http://schemas.microsoft.com/office/drawing/2014/main" id="{F6628776-4E8E-2541-A581-3584232A98C3}"/>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1688F808-2861-49C3-8ADE-308BC2C99D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4623" y="90896"/>
            <a:ext cx="2183130" cy="1276350"/>
          </a:xfrm>
          <a:prstGeom prst="rect">
            <a:avLst/>
          </a:prstGeom>
          <a:noFill/>
          <a:ln>
            <a:noFill/>
          </a:ln>
        </p:spPr>
      </p:pic>
      <p:graphicFrame>
        <p:nvGraphicFramePr>
          <p:cNvPr id="10" name="Tabla 9">
            <a:extLst>
              <a:ext uri="{FF2B5EF4-FFF2-40B4-BE49-F238E27FC236}">
                <a16:creationId xmlns:a16="http://schemas.microsoft.com/office/drawing/2014/main" id="{53C8BFC1-3D54-44F4-8C1C-2382207F3636}"/>
              </a:ext>
            </a:extLst>
          </p:cNvPr>
          <p:cNvGraphicFramePr>
            <a:graphicFrameLocks noGrp="1"/>
          </p:cNvGraphicFramePr>
          <p:nvPr>
            <p:extLst>
              <p:ext uri="{D42A27DB-BD31-4B8C-83A1-F6EECF244321}">
                <p14:modId xmlns:p14="http://schemas.microsoft.com/office/powerpoint/2010/main" val="3442640988"/>
              </p:ext>
            </p:extLst>
          </p:nvPr>
        </p:nvGraphicFramePr>
        <p:xfrm>
          <a:off x="744718" y="2328421"/>
          <a:ext cx="11216910" cy="4178705"/>
        </p:xfrm>
        <a:graphic>
          <a:graphicData uri="http://schemas.openxmlformats.org/drawingml/2006/table">
            <a:tbl>
              <a:tblPr/>
              <a:tblGrid>
                <a:gridCol w="11216910">
                  <a:extLst>
                    <a:ext uri="{9D8B030D-6E8A-4147-A177-3AD203B41FA5}">
                      <a16:colId xmlns:a16="http://schemas.microsoft.com/office/drawing/2014/main" val="3706795595"/>
                    </a:ext>
                  </a:extLst>
                </a:gridCol>
              </a:tblGrid>
              <a:tr h="4178705">
                <a:tc>
                  <a:txBody>
                    <a:bodyPr/>
                    <a:lstStyle/>
                    <a:p>
                      <a:endParaRPr lang="es-MX" sz="1800" b="0" i="0" u="none" strike="noStrike" kern="1200" baseline="0" dirty="0">
                        <a:solidFill>
                          <a:schemeClr val="tx1"/>
                        </a:solidFill>
                        <a:latin typeface="+mn-lt"/>
                        <a:ea typeface="+mn-ea"/>
                        <a:cs typeface="+mn-cs"/>
                      </a:endParaRPr>
                    </a:p>
                    <a:p>
                      <a:pPr marL="285750" indent="-285750">
                        <a:buFont typeface="Wingdings" panose="05000000000000000000" pitchFamily="2" charset="2"/>
                        <a:buChar char="v"/>
                      </a:pPr>
                      <a:r>
                        <a:rPr lang="es-MX" sz="2000" b="0" i="0" u="none" strike="noStrike" kern="1200" baseline="0" dirty="0">
                          <a:solidFill>
                            <a:schemeClr val="tx1"/>
                          </a:solidFill>
                          <a:latin typeface="Arial Narrow" panose="020B0606020202030204" pitchFamily="34" charset="0"/>
                          <a:ea typeface="+mn-ea"/>
                          <a:cs typeface="+mn-cs"/>
                        </a:rPr>
                        <a:t>Solicitar la información a las autoridades federales, estatales y municipales responsables de los programas de desarrollo social que considere necesaria para el desempeño de sus funciones</a:t>
                      </a:r>
                    </a:p>
                    <a:p>
                      <a:pPr marL="285750" indent="-285750">
                        <a:buFont typeface="Wingdings" panose="05000000000000000000" pitchFamily="2" charset="2"/>
                        <a:buChar char="v"/>
                      </a:pPr>
                      <a:r>
                        <a:rPr lang="es-MX" sz="2000" b="0" i="0" u="none" strike="noStrike" kern="1200" baseline="0" dirty="0">
                          <a:solidFill>
                            <a:schemeClr val="tx1"/>
                          </a:solidFill>
                          <a:latin typeface="Arial Narrow" panose="020B0606020202030204" pitchFamily="34" charset="0"/>
                          <a:ea typeface="+mn-ea"/>
                          <a:cs typeface="+mn-cs"/>
                        </a:rPr>
                        <a:t>Vigilar el ejercicio de los recursos públicos y la aplicación de los programas de desarrollo social conforme a la Ley y a las reglas de operación</a:t>
                      </a:r>
                    </a:p>
                    <a:p>
                      <a:pPr marL="285750" indent="-285750">
                        <a:buFont typeface="Wingdings" panose="05000000000000000000" pitchFamily="2" charset="2"/>
                        <a:buChar char="v"/>
                      </a:pPr>
                      <a:r>
                        <a:rPr lang="es-MX" sz="2000" b="0" i="0" u="none" strike="noStrike" kern="1200" baseline="0" dirty="0">
                          <a:solidFill>
                            <a:schemeClr val="tx1"/>
                          </a:solidFill>
                          <a:latin typeface="Arial Narrow" panose="020B0606020202030204" pitchFamily="34" charset="0"/>
                          <a:ea typeface="+mn-ea"/>
                          <a:cs typeface="+mn-cs"/>
                        </a:rPr>
                        <a:t>Emitir informes sobre el desempeño de los programas y ejecución de los recursos públicos</a:t>
                      </a:r>
                    </a:p>
                    <a:p>
                      <a:pPr marL="285750" indent="-285750">
                        <a:buFont typeface="Wingdings" panose="05000000000000000000" pitchFamily="2" charset="2"/>
                        <a:buChar char="v"/>
                      </a:pPr>
                      <a:r>
                        <a:rPr lang="es-MX" sz="2000" b="0" i="0" u="none" strike="noStrike" kern="1200" baseline="0" dirty="0">
                          <a:solidFill>
                            <a:schemeClr val="tx1"/>
                          </a:solidFill>
                          <a:latin typeface="Arial Narrow" panose="020B0606020202030204" pitchFamily="34" charset="0"/>
                          <a:ea typeface="+mn-ea"/>
                          <a:cs typeface="+mn-cs"/>
                        </a:rPr>
                        <a:t>Atender e investigar las quejas y denuncias presentadas sobre la aplicación y ejecución de los programas y</a:t>
                      </a:r>
                    </a:p>
                    <a:p>
                      <a:pPr marL="285750" indent="-285750">
                        <a:buFont typeface="Wingdings" panose="05000000000000000000" pitchFamily="2" charset="2"/>
                        <a:buChar char="v"/>
                      </a:pPr>
                      <a:r>
                        <a:rPr lang="es-MX" sz="2000" b="0" i="0" u="none" strike="noStrike" kern="1200" baseline="0" dirty="0">
                          <a:solidFill>
                            <a:schemeClr val="tx1"/>
                          </a:solidFill>
                          <a:latin typeface="Arial Narrow" panose="020B0606020202030204" pitchFamily="34" charset="0"/>
                          <a:ea typeface="+mn-ea"/>
                          <a:cs typeface="+mn-cs"/>
                        </a:rPr>
                        <a:t>Presentar ante la autoridad competente las quejas y denuncias que puedan dar lugar al fincamiento de responsabilidades administrativas, civiles o penales relacionadas con los programas sociales </a:t>
                      </a:r>
                    </a:p>
                    <a:p>
                      <a:endParaRPr lang="es-MX" sz="1800" dirty="0">
                        <a:latin typeface="Arial Narrow" panose="020B060602020203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621973411"/>
                  </a:ext>
                </a:extLst>
              </a:tr>
            </a:tbl>
          </a:graphicData>
        </a:graphic>
      </p:graphicFrame>
      <p:graphicFrame>
        <p:nvGraphicFramePr>
          <p:cNvPr id="11" name="Tabla 10">
            <a:extLst>
              <a:ext uri="{FF2B5EF4-FFF2-40B4-BE49-F238E27FC236}">
                <a16:creationId xmlns:a16="http://schemas.microsoft.com/office/drawing/2014/main" id="{86A3AB58-4770-4596-AC53-E855554907B4}"/>
              </a:ext>
            </a:extLst>
          </p:cNvPr>
          <p:cNvGraphicFramePr>
            <a:graphicFrameLocks noGrp="1"/>
          </p:cNvGraphicFramePr>
          <p:nvPr>
            <p:extLst>
              <p:ext uri="{D42A27DB-BD31-4B8C-83A1-F6EECF244321}">
                <p14:modId xmlns:p14="http://schemas.microsoft.com/office/powerpoint/2010/main" val="2603026237"/>
              </p:ext>
            </p:extLst>
          </p:nvPr>
        </p:nvGraphicFramePr>
        <p:xfrm>
          <a:off x="723014" y="1499190"/>
          <a:ext cx="10441375" cy="706677"/>
        </p:xfrm>
        <a:graphic>
          <a:graphicData uri="http://schemas.openxmlformats.org/drawingml/2006/table">
            <a:tbl>
              <a:tblPr/>
              <a:tblGrid>
                <a:gridCol w="10441375">
                  <a:extLst>
                    <a:ext uri="{9D8B030D-6E8A-4147-A177-3AD203B41FA5}">
                      <a16:colId xmlns:a16="http://schemas.microsoft.com/office/drawing/2014/main" val="1659906690"/>
                    </a:ext>
                  </a:extLst>
                </a:gridCol>
              </a:tblGrid>
              <a:tr h="706677">
                <a:tc>
                  <a:txBody>
                    <a:bodyPr/>
                    <a:lstStyle/>
                    <a:p>
                      <a:r>
                        <a:rPr lang="es-MX" sz="3600" b="1" dirty="0"/>
                        <a:t>ACTIVIDADES DEL COMITÉ DE CONTRALORÍA SOCIAL</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27556654"/>
                  </a:ext>
                </a:extLst>
              </a:tr>
            </a:tbl>
          </a:graphicData>
        </a:graphic>
      </p:graphicFrame>
      <p:pic>
        <p:nvPicPr>
          <p:cNvPr id="12" name="Imagen 11">
            <a:extLst>
              <a:ext uri="{FF2B5EF4-FFF2-40B4-BE49-F238E27FC236}">
                <a16:creationId xmlns:a16="http://schemas.microsoft.com/office/drawing/2014/main" id="{47A7A462-73CD-49C8-BD8C-087C5FC166E5}"/>
              </a:ext>
            </a:extLst>
          </p:cNvPr>
          <p:cNvPicPr>
            <a:picLocks noChangeAspect="1"/>
          </p:cNvPicPr>
          <p:nvPr/>
        </p:nvPicPr>
        <p:blipFill>
          <a:blip r:embed="rId4"/>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396930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98C5C-5A78-401E-AF67-577175383999}"/>
              </a:ext>
            </a:extLst>
          </p:cNvPr>
          <p:cNvSpPr>
            <a:spLocks noGrp="1"/>
          </p:cNvSpPr>
          <p:nvPr>
            <p:ph type="title"/>
          </p:nvPr>
        </p:nvSpPr>
        <p:spPr>
          <a:xfrm>
            <a:off x="838200" y="1360967"/>
            <a:ext cx="5257800" cy="797442"/>
          </a:xfrm>
        </p:spPr>
        <p:txBody>
          <a:bodyPr>
            <a:normAutofit fontScale="90000"/>
          </a:bodyPr>
          <a:lstStyle/>
          <a:p>
            <a:r>
              <a:rPr lang="es-MX" dirty="0">
                <a:latin typeface="Berlin Sans FB Demi" panose="020E0802020502020306" pitchFamily="34" charset="0"/>
              </a:rPr>
              <a:t>Beneficios:</a:t>
            </a:r>
            <a:br>
              <a:rPr lang="es-MX" dirty="0">
                <a:latin typeface="Berlin Sans FB Demi" panose="020E0802020502020306" pitchFamily="34" charset="0"/>
              </a:rPr>
            </a:br>
            <a:endParaRPr lang="es-MX" dirty="0"/>
          </a:p>
        </p:txBody>
      </p:sp>
      <p:graphicFrame>
        <p:nvGraphicFramePr>
          <p:cNvPr id="3" name="Tabla 2">
            <a:extLst>
              <a:ext uri="{FF2B5EF4-FFF2-40B4-BE49-F238E27FC236}">
                <a16:creationId xmlns:a16="http://schemas.microsoft.com/office/drawing/2014/main" id="{78AE5C85-0CC5-406D-B7F2-A88AB0E4A480}"/>
              </a:ext>
            </a:extLst>
          </p:cNvPr>
          <p:cNvGraphicFramePr>
            <a:graphicFrameLocks noGrp="1"/>
          </p:cNvGraphicFramePr>
          <p:nvPr>
            <p:extLst>
              <p:ext uri="{D42A27DB-BD31-4B8C-83A1-F6EECF244321}">
                <p14:modId xmlns:p14="http://schemas.microsoft.com/office/powerpoint/2010/main" val="568697048"/>
              </p:ext>
            </p:extLst>
          </p:nvPr>
        </p:nvGraphicFramePr>
        <p:xfrm>
          <a:off x="925033" y="1956391"/>
          <a:ext cx="10260418" cy="4061637"/>
        </p:xfrm>
        <a:graphic>
          <a:graphicData uri="http://schemas.openxmlformats.org/drawingml/2006/table">
            <a:tbl>
              <a:tblPr/>
              <a:tblGrid>
                <a:gridCol w="10260418">
                  <a:extLst>
                    <a:ext uri="{9D8B030D-6E8A-4147-A177-3AD203B41FA5}">
                      <a16:colId xmlns:a16="http://schemas.microsoft.com/office/drawing/2014/main" val="324773301"/>
                    </a:ext>
                  </a:extLst>
                </a:gridCol>
              </a:tblGrid>
              <a:tr h="4061637">
                <a:tc>
                  <a:txBody>
                    <a:bodyPr/>
                    <a:lstStyle/>
                    <a:p>
                      <a:pPr marL="342900" indent="-342900" algn="l">
                        <a:buFont typeface="Wingdings" panose="05000000000000000000" pitchFamily="2" charset="2"/>
                        <a:buChar char="v"/>
                      </a:pPr>
                      <a:r>
                        <a:rPr lang="es-MX" sz="2000" dirty="0">
                          <a:latin typeface="Arial Narrow" panose="020B0606020202030204" pitchFamily="34" charset="0"/>
                        </a:rPr>
                        <a:t>Ciudadaniza el combate a la corrupción y a la impunidad en los programas federales de desarrollo social.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MX" sz="2000" u="sng" dirty="0">
                          <a:latin typeface="Arial Narrow" panose="020B0606020202030204" pitchFamily="34" charset="0"/>
                          <a:cs typeface="Aharoni" panose="02010803020104030203" pitchFamily="2" charset="-79"/>
                        </a:rPr>
                        <a:t>Vigila el cumplimiento del ejercicio de los recursos.</a:t>
                      </a:r>
                    </a:p>
                    <a:p>
                      <a:pPr marL="342900" indent="-342900" algn="l">
                        <a:buFont typeface="Wingdings" panose="05000000000000000000" pitchFamily="2" charset="2"/>
                        <a:buChar char="v"/>
                      </a:pPr>
                      <a:r>
                        <a:rPr lang="es-MX" sz="2000" dirty="0">
                          <a:latin typeface="Arial Narrow" panose="020B0606020202030204" pitchFamily="34" charset="0"/>
                        </a:rPr>
                        <a:t>Inhibe el uso de los programas para fines distintos al desarrollo social </a:t>
                      </a:r>
                    </a:p>
                    <a:p>
                      <a:pPr marL="342900" indent="-342900" algn="l">
                        <a:buFont typeface="Wingdings" panose="05000000000000000000" pitchFamily="2" charset="2"/>
                        <a:buChar char="v"/>
                      </a:pPr>
                      <a:r>
                        <a:rPr lang="es-MX" sz="2000" dirty="0">
                          <a:latin typeface="Arial Narrow" panose="020B0606020202030204" pitchFamily="34" charset="0"/>
                        </a:rPr>
                        <a:t>Dota de herramientas a la ciudadanía y población beneficiara para identificar y denunciar posibles irregularidades </a:t>
                      </a:r>
                    </a:p>
                    <a:p>
                      <a:pPr marL="342900" indent="-342900" algn="l">
                        <a:buFont typeface="Wingdings" panose="05000000000000000000" pitchFamily="2" charset="2"/>
                        <a:buChar char="v"/>
                      </a:pPr>
                      <a:r>
                        <a:rPr lang="es-MX" sz="2000" dirty="0">
                          <a:latin typeface="Arial Narrow" panose="020B0606020202030204" pitchFamily="34" charset="0"/>
                        </a:rPr>
                        <a:t>Dota de herramientas a la ciudadanía y población beneficiara para identificar y denunciar posibles irregularidades </a:t>
                      </a:r>
                    </a:p>
                    <a:p>
                      <a:pPr marL="342900" indent="-342900" algn="l">
                        <a:buFont typeface="Wingdings" panose="05000000000000000000" pitchFamily="2" charset="2"/>
                        <a:buChar char="v"/>
                      </a:pPr>
                      <a:r>
                        <a:rPr lang="es-MX" sz="2000" dirty="0">
                          <a:latin typeface="Arial Narrow" panose="020B0606020202030204" pitchFamily="34" charset="0"/>
                        </a:rPr>
                        <a:t>Fortalece la transparencia y rendición de cuentas </a:t>
                      </a:r>
                    </a:p>
                    <a:p>
                      <a:pPr marL="342900" indent="-342900" algn="l">
                        <a:buFont typeface="Wingdings" panose="05000000000000000000" pitchFamily="2" charset="2"/>
                        <a:buChar char="v"/>
                      </a:pPr>
                      <a:r>
                        <a:rPr lang="es-MX" sz="2000" dirty="0">
                          <a:latin typeface="Arial Narrow" panose="020B0606020202030204" pitchFamily="34" charset="0"/>
                        </a:rPr>
                        <a:t>Permite el acercamiento entre el Gobierno y la ciudadanía e incrementa la confianza </a:t>
                      </a:r>
                    </a:p>
                    <a:p>
                      <a:pPr marL="285750" indent="-285750" algn="l">
                        <a:buFont typeface="Wingdings" panose="05000000000000000000" pitchFamily="2" charset="2"/>
                        <a:buChar char="v"/>
                      </a:pPr>
                      <a:r>
                        <a:rPr lang="es-MX" sz="2000" dirty="0">
                          <a:latin typeface="Arial Narrow" panose="020B0606020202030204" pitchFamily="34" charset="0"/>
                        </a:rPr>
                        <a:t> Ayuda en el combate a la corrupción en la gestión</a:t>
                      </a:r>
                    </a:p>
                    <a:p>
                      <a:pPr marL="285750" indent="-285750" algn="l">
                        <a:buFont typeface="Wingdings" panose="05000000000000000000" pitchFamily="2" charset="2"/>
                        <a:buChar char="v"/>
                      </a:pPr>
                      <a:r>
                        <a:rPr lang="es-MX" sz="2000" dirty="0">
                          <a:latin typeface="Arial Narrow" panose="020B0606020202030204" pitchFamily="34" charset="0"/>
                        </a:rPr>
                        <a:t> pública.</a:t>
                      </a:r>
                    </a:p>
                    <a:p>
                      <a:pPr marL="285750" indent="-285750" algn="l">
                        <a:buFont typeface="Wingdings" panose="05000000000000000000" pitchFamily="2" charset="2"/>
                        <a:buChar char="v"/>
                      </a:pPr>
                      <a:r>
                        <a:rPr lang="es-MX" sz="2000" dirty="0">
                          <a:latin typeface="Arial Narrow" panose="020B0606020202030204" pitchFamily="34" charset="0"/>
                        </a:rPr>
                        <a:t> Incentiva y fortalece la participación social.</a:t>
                      </a:r>
                    </a:p>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33739519"/>
                  </a:ext>
                </a:extLst>
              </a:tr>
            </a:tbl>
          </a:graphicData>
        </a:graphic>
      </p:graphicFrame>
      <p:pic>
        <p:nvPicPr>
          <p:cNvPr id="4" name="Imagen 3">
            <a:extLst>
              <a:ext uri="{FF2B5EF4-FFF2-40B4-BE49-F238E27FC236}">
                <a16:creationId xmlns:a16="http://schemas.microsoft.com/office/drawing/2014/main" id="{EAF80AFE-3093-4F92-980B-A50044D922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9898" y="0"/>
            <a:ext cx="2183130" cy="1276350"/>
          </a:xfrm>
          <a:prstGeom prst="rect">
            <a:avLst/>
          </a:prstGeom>
          <a:noFill/>
          <a:ln>
            <a:noFill/>
          </a:ln>
        </p:spPr>
      </p:pic>
      <p:pic>
        <p:nvPicPr>
          <p:cNvPr id="6" name="Imagen 5">
            <a:extLst>
              <a:ext uri="{FF2B5EF4-FFF2-40B4-BE49-F238E27FC236}">
                <a16:creationId xmlns:a16="http://schemas.microsoft.com/office/drawing/2014/main" id="{5797D959-F538-47B2-A3FA-71008595BF4E}"/>
              </a:ext>
            </a:extLst>
          </p:cNvPr>
          <p:cNvPicPr>
            <a:picLocks noChangeAspect="1"/>
          </p:cNvPicPr>
          <p:nvPr/>
        </p:nvPicPr>
        <p:blipFill>
          <a:blip r:embed="rId3"/>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406215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B2F78A-D419-474E-869B-7016DC78AFB2}"/>
              </a:ext>
            </a:extLst>
          </p:cNvPr>
          <p:cNvSpPr/>
          <p:nvPr/>
        </p:nvSpPr>
        <p:spPr>
          <a:xfrm>
            <a:off x="4672981" y="1348258"/>
            <a:ext cx="2522920" cy="6861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Beneficio</a:t>
            </a:r>
          </a:p>
        </p:txBody>
      </p:sp>
      <p:pic>
        <p:nvPicPr>
          <p:cNvPr id="3" name="Imagen 2">
            <a:extLst>
              <a:ext uri="{FF2B5EF4-FFF2-40B4-BE49-F238E27FC236}">
                <a16:creationId xmlns:a16="http://schemas.microsoft.com/office/drawing/2014/main" id="{F51EF94F-2BCE-4000-868E-41FE4110E382}"/>
              </a:ext>
            </a:extLst>
          </p:cNvPr>
          <p:cNvPicPr>
            <a:picLocks noChangeAspect="1"/>
          </p:cNvPicPr>
          <p:nvPr/>
        </p:nvPicPr>
        <p:blipFill>
          <a:blip r:embed="rId2"/>
          <a:stretch>
            <a:fillRect/>
          </a:stretch>
        </p:blipFill>
        <p:spPr>
          <a:xfrm>
            <a:off x="3069344" y="1604573"/>
            <a:ext cx="1438781" cy="859611"/>
          </a:xfrm>
          <a:prstGeom prst="rect">
            <a:avLst/>
          </a:prstGeom>
        </p:spPr>
      </p:pic>
      <p:pic>
        <p:nvPicPr>
          <p:cNvPr id="4" name="Imagen 3">
            <a:extLst>
              <a:ext uri="{FF2B5EF4-FFF2-40B4-BE49-F238E27FC236}">
                <a16:creationId xmlns:a16="http://schemas.microsoft.com/office/drawing/2014/main" id="{F0038246-3289-4905-B4CC-FB760291746B}"/>
              </a:ext>
            </a:extLst>
          </p:cNvPr>
          <p:cNvPicPr>
            <a:picLocks noChangeAspect="1"/>
          </p:cNvPicPr>
          <p:nvPr/>
        </p:nvPicPr>
        <p:blipFill>
          <a:blip r:embed="rId3"/>
          <a:stretch>
            <a:fillRect/>
          </a:stretch>
        </p:blipFill>
        <p:spPr>
          <a:xfrm>
            <a:off x="7360757" y="1604573"/>
            <a:ext cx="1414395" cy="835224"/>
          </a:xfrm>
          <a:prstGeom prst="rect">
            <a:avLst/>
          </a:prstGeom>
        </p:spPr>
      </p:pic>
      <p:pic>
        <p:nvPicPr>
          <p:cNvPr id="5" name="Imagen 4">
            <a:extLst>
              <a:ext uri="{FF2B5EF4-FFF2-40B4-BE49-F238E27FC236}">
                <a16:creationId xmlns:a16="http://schemas.microsoft.com/office/drawing/2014/main" id="{E68AC194-03CB-4EAB-B541-F4C6710EB1AB}"/>
              </a:ext>
            </a:extLst>
          </p:cNvPr>
          <p:cNvPicPr>
            <a:picLocks noChangeAspect="1"/>
          </p:cNvPicPr>
          <p:nvPr/>
        </p:nvPicPr>
        <p:blipFill>
          <a:blip r:embed="rId4"/>
          <a:stretch>
            <a:fillRect/>
          </a:stretch>
        </p:blipFill>
        <p:spPr>
          <a:xfrm>
            <a:off x="1377273" y="2582746"/>
            <a:ext cx="3206774" cy="1012024"/>
          </a:xfrm>
          <a:prstGeom prst="rect">
            <a:avLst/>
          </a:prstGeom>
        </p:spPr>
      </p:pic>
      <p:pic>
        <p:nvPicPr>
          <p:cNvPr id="6" name="Imagen 5">
            <a:extLst>
              <a:ext uri="{FF2B5EF4-FFF2-40B4-BE49-F238E27FC236}">
                <a16:creationId xmlns:a16="http://schemas.microsoft.com/office/drawing/2014/main" id="{FF5F0FD3-1144-4BA6-BD5D-6643DB206F10}"/>
              </a:ext>
            </a:extLst>
          </p:cNvPr>
          <p:cNvPicPr>
            <a:picLocks noChangeAspect="1"/>
          </p:cNvPicPr>
          <p:nvPr/>
        </p:nvPicPr>
        <p:blipFill>
          <a:blip r:embed="rId5"/>
          <a:stretch>
            <a:fillRect/>
          </a:stretch>
        </p:blipFill>
        <p:spPr>
          <a:xfrm>
            <a:off x="7607953" y="2710337"/>
            <a:ext cx="3206774" cy="1012024"/>
          </a:xfrm>
          <a:prstGeom prst="rect">
            <a:avLst/>
          </a:prstGeom>
        </p:spPr>
      </p:pic>
      <p:pic>
        <p:nvPicPr>
          <p:cNvPr id="7" name="Imagen 6">
            <a:extLst>
              <a:ext uri="{FF2B5EF4-FFF2-40B4-BE49-F238E27FC236}">
                <a16:creationId xmlns:a16="http://schemas.microsoft.com/office/drawing/2014/main" id="{22A09610-9615-4A48-92DA-1A7FBC4CE7BC}"/>
              </a:ext>
            </a:extLst>
          </p:cNvPr>
          <p:cNvPicPr>
            <a:picLocks noChangeAspect="1"/>
          </p:cNvPicPr>
          <p:nvPr/>
        </p:nvPicPr>
        <p:blipFill>
          <a:blip r:embed="rId6"/>
          <a:stretch>
            <a:fillRect/>
          </a:stretch>
        </p:blipFill>
        <p:spPr>
          <a:xfrm>
            <a:off x="4974239" y="2432321"/>
            <a:ext cx="2243522" cy="1529660"/>
          </a:xfrm>
          <a:prstGeom prst="rect">
            <a:avLst/>
          </a:prstGeom>
        </p:spPr>
      </p:pic>
      <p:pic>
        <p:nvPicPr>
          <p:cNvPr id="8" name="Imagen 7">
            <a:extLst>
              <a:ext uri="{FF2B5EF4-FFF2-40B4-BE49-F238E27FC236}">
                <a16:creationId xmlns:a16="http://schemas.microsoft.com/office/drawing/2014/main" id="{3C5D911B-A3E2-4971-8422-253315306C77}"/>
              </a:ext>
            </a:extLst>
          </p:cNvPr>
          <p:cNvPicPr>
            <a:picLocks noChangeAspect="1"/>
          </p:cNvPicPr>
          <p:nvPr/>
        </p:nvPicPr>
        <p:blipFill>
          <a:blip r:embed="rId7"/>
          <a:stretch>
            <a:fillRect/>
          </a:stretch>
        </p:blipFill>
        <p:spPr>
          <a:xfrm>
            <a:off x="5239438" y="4068538"/>
            <a:ext cx="1713124" cy="938865"/>
          </a:xfrm>
          <a:prstGeom prst="rect">
            <a:avLst/>
          </a:prstGeom>
        </p:spPr>
      </p:pic>
      <p:graphicFrame>
        <p:nvGraphicFramePr>
          <p:cNvPr id="13" name="Tabla 12">
            <a:extLst>
              <a:ext uri="{FF2B5EF4-FFF2-40B4-BE49-F238E27FC236}">
                <a16:creationId xmlns:a16="http://schemas.microsoft.com/office/drawing/2014/main" id="{069E2E70-C95D-4199-825A-328BDBDCA823}"/>
              </a:ext>
            </a:extLst>
          </p:cNvPr>
          <p:cNvGraphicFramePr>
            <a:graphicFrameLocks noGrp="1"/>
          </p:cNvGraphicFramePr>
          <p:nvPr>
            <p:extLst>
              <p:ext uri="{D42A27DB-BD31-4B8C-83A1-F6EECF244321}">
                <p14:modId xmlns:p14="http://schemas.microsoft.com/office/powerpoint/2010/main" val="3785291465"/>
              </p:ext>
            </p:extLst>
          </p:nvPr>
        </p:nvGraphicFramePr>
        <p:xfrm>
          <a:off x="3423684" y="5337544"/>
          <a:ext cx="5677787" cy="871870"/>
        </p:xfrm>
        <a:graphic>
          <a:graphicData uri="http://schemas.openxmlformats.org/drawingml/2006/table">
            <a:tbl>
              <a:tblPr/>
              <a:tblGrid>
                <a:gridCol w="5677787">
                  <a:extLst>
                    <a:ext uri="{9D8B030D-6E8A-4147-A177-3AD203B41FA5}">
                      <a16:colId xmlns:a16="http://schemas.microsoft.com/office/drawing/2014/main" val="2696924624"/>
                    </a:ext>
                  </a:extLst>
                </a:gridCol>
              </a:tblGrid>
              <a:tr h="871870">
                <a:tc>
                  <a:txBody>
                    <a:bodyPr/>
                    <a:lstStyle/>
                    <a:p>
                      <a:pPr algn="ctr"/>
                      <a:r>
                        <a:rPr lang="es-MX" sz="2000" dirty="0">
                          <a:latin typeface="Aharoni" panose="02010803020104030203" pitchFamily="2" charset="-79"/>
                          <a:cs typeface="Aharoni" panose="02010803020104030203" pitchFamily="2" charset="-79"/>
                        </a:rPr>
                        <a:t>COMITÉS DE CONTRALORÍA SOCIAL</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75668038"/>
                  </a:ext>
                </a:extLst>
              </a:tr>
            </a:tbl>
          </a:graphicData>
        </a:graphic>
      </p:graphicFrame>
      <p:pic>
        <p:nvPicPr>
          <p:cNvPr id="10" name="Imagen 9">
            <a:extLst>
              <a:ext uri="{FF2B5EF4-FFF2-40B4-BE49-F238E27FC236}">
                <a16:creationId xmlns:a16="http://schemas.microsoft.com/office/drawing/2014/main" id="{F4DF7684-36A1-4885-89D9-E7CA8743BC0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71889" y="71908"/>
            <a:ext cx="2183130" cy="1276350"/>
          </a:xfrm>
          <a:prstGeom prst="rect">
            <a:avLst/>
          </a:prstGeom>
          <a:noFill/>
          <a:ln>
            <a:noFill/>
          </a:ln>
        </p:spPr>
      </p:pic>
      <p:pic>
        <p:nvPicPr>
          <p:cNvPr id="12" name="Imagen 11">
            <a:extLst>
              <a:ext uri="{FF2B5EF4-FFF2-40B4-BE49-F238E27FC236}">
                <a16:creationId xmlns:a16="http://schemas.microsoft.com/office/drawing/2014/main" id="{77D6B691-4796-4649-8AE1-6B5D743266DC}"/>
              </a:ext>
            </a:extLst>
          </p:cNvPr>
          <p:cNvPicPr>
            <a:picLocks noChangeAspect="1"/>
          </p:cNvPicPr>
          <p:nvPr/>
        </p:nvPicPr>
        <p:blipFill>
          <a:blip r:embed="rId9"/>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159851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F44BD40C-C5F6-794D-935F-B78B139BE702}"/>
              </a:ext>
            </a:extLst>
          </p:cNvPr>
          <p:cNvCxnSpPr/>
          <p:nvPr/>
        </p:nvCxnSpPr>
        <p:spPr>
          <a:xfrm>
            <a:off x="0" y="1367246"/>
            <a:ext cx="11164389" cy="0"/>
          </a:xfrm>
          <a:prstGeom prst="line">
            <a:avLst/>
          </a:prstGeom>
          <a:ln w="44450" cap="rnd" cmpd="sng">
            <a:beve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F59AE857-8BC8-4E81-B5F7-33388B39BD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0072" y="66699"/>
            <a:ext cx="2183130" cy="1276350"/>
          </a:xfrm>
          <a:prstGeom prst="rect">
            <a:avLst/>
          </a:prstGeom>
          <a:noFill/>
          <a:ln>
            <a:noFill/>
          </a:ln>
        </p:spPr>
      </p:pic>
      <p:graphicFrame>
        <p:nvGraphicFramePr>
          <p:cNvPr id="4" name="Tabla 3">
            <a:extLst>
              <a:ext uri="{FF2B5EF4-FFF2-40B4-BE49-F238E27FC236}">
                <a16:creationId xmlns:a16="http://schemas.microsoft.com/office/drawing/2014/main" id="{E5DE4C66-2FBC-4CB0-A16B-FDDD9F1537F4}"/>
              </a:ext>
            </a:extLst>
          </p:cNvPr>
          <p:cNvGraphicFramePr>
            <a:graphicFrameLocks noGrp="1"/>
          </p:cNvGraphicFramePr>
          <p:nvPr>
            <p:extLst>
              <p:ext uri="{D42A27DB-BD31-4B8C-83A1-F6EECF244321}">
                <p14:modId xmlns:p14="http://schemas.microsoft.com/office/powerpoint/2010/main" val="4194651226"/>
              </p:ext>
            </p:extLst>
          </p:nvPr>
        </p:nvGraphicFramePr>
        <p:xfrm>
          <a:off x="287079" y="1626781"/>
          <a:ext cx="5411972" cy="797442"/>
        </p:xfrm>
        <a:graphic>
          <a:graphicData uri="http://schemas.openxmlformats.org/drawingml/2006/table">
            <a:tbl>
              <a:tblPr/>
              <a:tblGrid>
                <a:gridCol w="5411972">
                  <a:extLst>
                    <a:ext uri="{9D8B030D-6E8A-4147-A177-3AD203B41FA5}">
                      <a16:colId xmlns:a16="http://schemas.microsoft.com/office/drawing/2014/main" val="3349409388"/>
                    </a:ext>
                  </a:extLst>
                </a:gridCol>
              </a:tblGrid>
              <a:tr h="797442">
                <a:tc>
                  <a:txBody>
                    <a:bodyPr/>
                    <a:lstStyle/>
                    <a:p>
                      <a:r>
                        <a:rPr lang="es-MX" sz="3200" dirty="0">
                          <a:latin typeface="Berlin Sans FB Demi" panose="020E0802020502020306" pitchFamily="34" charset="0"/>
                        </a:rPr>
                        <a:t>Objetivo Contraloría Social </a:t>
                      </a:r>
                      <a:endParaRPr lang="es-MX" sz="32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65661783"/>
                  </a:ext>
                </a:extLst>
              </a:tr>
            </a:tbl>
          </a:graphicData>
        </a:graphic>
      </p:graphicFrame>
      <p:graphicFrame>
        <p:nvGraphicFramePr>
          <p:cNvPr id="5" name="Tabla 4">
            <a:extLst>
              <a:ext uri="{FF2B5EF4-FFF2-40B4-BE49-F238E27FC236}">
                <a16:creationId xmlns:a16="http://schemas.microsoft.com/office/drawing/2014/main" id="{80956FA6-8529-4030-864E-C23B37600007}"/>
              </a:ext>
            </a:extLst>
          </p:cNvPr>
          <p:cNvGraphicFramePr>
            <a:graphicFrameLocks noGrp="1"/>
          </p:cNvGraphicFramePr>
          <p:nvPr>
            <p:extLst>
              <p:ext uri="{D42A27DB-BD31-4B8C-83A1-F6EECF244321}">
                <p14:modId xmlns:p14="http://schemas.microsoft.com/office/powerpoint/2010/main" val="3271538406"/>
              </p:ext>
            </p:extLst>
          </p:nvPr>
        </p:nvGraphicFramePr>
        <p:xfrm>
          <a:off x="340072" y="2764465"/>
          <a:ext cx="8272300" cy="3402419"/>
        </p:xfrm>
        <a:graphic>
          <a:graphicData uri="http://schemas.openxmlformats.org/drawingml/2006/table">
            <a:tbl>
              <a:tblPr/>
              <a:tblGrid>
                <a:gridCol w="8272300">
                  <a:extLst>
                    <a:ext uri="{9D8B030D-6E8A-4147-A177-3AD203B41FA5}">
                      <a16:colId xmlns:a16="http://schemas.microsoft.com/office/drawing/2014/main" val="1485593076"/>
                    </a:ext>
                  </a:extLst>
                </a:gridCol>
              </a:tblGrid>
              <a:tr h="34024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400" dirty="0">
                          <a:latin typeface="Tahoma" panose="020B0604030504040204" pitchFamily="34" charset="0"/>
                          <a:ea typeface="Tahoma" panose="020B0604030504040204" pitchFamily="34" charset="0"/>
                          <a:cs typeface="Tahoma" panose="020B0604030504040204" pitchFamily="34" charset="0"/>
                        </a:rPr>
                        <a:t>Conocer los criterios generales para el cumplimiento de las disposiciones en materia de la promoción de Contraloría Social (CS) 2025, para que los beneficiarios o Integrantes del comité́(s) vigilen la aplicación correcta de los recursos públicos federales asignados a las Instancias Ejecutoras durante el ejercicio fiscal 2025 para el U006 “PSODE”.</a:t>
                      </a:r>
                    </a:p>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344084548"/>
                  </a:ext>
                </a:extLst>
              </a:tr>
            </a:tbl>
          </a:graphicData>
        </a:graphic>
      </p:graphicFrame>
      <p:pic>
        <p:nvPicPr>
          <p:cNvPr id="12" name="Imagen 11">
            <a:extLst>
              <a:ext uri="{FF2B5EF4-FFF2-40B4-BE49-F238E27FC236}">
                <a16:creationId xmlns:a16="http://schemas.microsoft.com/office/drawing/2014/main" id="{E18FE5E4-4718-4AA1-88E1-2ACBC7C83991}"/>
              </a:ext>
            </a:extLst>
          </p:cNvPr>
          <p:cNvPicPr>
            <a:picLocks noChangeAspect="1"/>
          </p:cNvPicPr>
          <p:nvPr/>
        </p:nvPicPr>
        <p:blipFill rotWithShape="1">
          <a:blip r:embed="rId4"/>
          <a:srcRect l="27991"/>
          <a:stretch/>
        </p:blipFill>
        <p:spPr>
          <a:xfrm>
            <a:off x="8694223" y="4057769"/>
            <a:ext cx="3337954" cy="2488161"/>
          </a:xfrm>
          <a:prstGeom prst="rect">
            <a:avLst/>
          </a:prstGeom>
        </p:spPr>
      </p:pic>
      <p:pic>
        <p:nvPicPr>
          <p:cNvPr id="10" name="Imagen 9">
            <a:extLst>
              <a:ext uri="{FF2B5EF4-FFF2-40B4-BE49-F238E27FC236}">
                <a16:creationId xmlns:a16="http://schemas.microsoft.com/office/drawing/2014/main" id="{5B964DB7-A743-41C4-8B6B-43C22061E91F}"/>
              </a:ext>
            </a:extLst>
          </p:cNvPr>
          <p:cNvPicPr>
            <a:picLocks noChangeAspect="1"/>
          </p:cNvPicPr>
          <p:nvPr/>
        </p:nvPicPr>
        <p:blipFill>
          <a:blip r:embed="rId5"/>
          <a:stretch>
            <a:fillRect/>
          </a:stretch>
        </p:blipFill>
        <p:spPr>
          <a:xfrm>
            <a:off x="8352147" y="131339"/>
            <a:ext cx="3536623" cy="1358096"/>
          </a:xfrm>
          <a:prstGeom prst="rect">
            <a:avLst/>
          </a:prstGeom>
        </p:spPr>
      </p:pic>
    </p:spTree>
    <p:extLst>
      <p:ext uri="{BB962C8B-B14F-4D97-AF65-F5344CB8AC3E}">
        <p14:creationId xmlns:p14="http://schemas.microsoft.com/office/powerpoint/2010/main" val="25850879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3092</TotalTime>
  <Words>2817</Words>
  <Application>Microsoft Office PowerPoint</Application>
  <PresentationFormat>Panorámica</PresentationFormat>
  <Paragraphs>226</Paragraphs>
  <Slides>31</Slides>
  <Notes>14</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6" baseType="lpstr">
      <vt:lpstr>Agency FB</vt:lpstr>
      <vt:lpstr>Aharoni</vt:lpstr>
      <vt:lpstr>Algerian</vt:lpstr>
      <vt:lpstr>Arial</vt:lpstr>
      <vt:lpstr>Arial Narrow</vt:lpstr>
      <vt:lpstr>Berlin Sans FB Demi</vt:lpstr>
      <vt:lpstr>Calibri</vt:lpstr>
      <vt:lpstr>Calibri Light</vt:lpstr>
      <vt:lpstr>Montserrat</vt:lpstr>
      <vt:lpstr>Noto Sans</vt:lpstr>
      <vt:lpstr>Symbol</vt:lpstr>
      <vt:lpstr>Tahoma</vt:lpstr>
      <vt:lpstr>Wingdings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Beneficios: </vt:lpstr>
      <vt:lpstr>Presentación de PowerPoint</vt:lpstr>
      <vt:lpstr>Presentación de PowerPoint</vt:lpstr>
      <vt:lpstr>Presentación de PowerPoint</vt:lpstr>
      <vt:lpstr>En que consiste el programa U006 -2025</vt:lpstr>
      <vt:lpstr>Presentación de PowerPoint</vt:lpstr>
      <vt:lpstr>Presentación de PowerPoint</vt:lpstr>
      <vt:lpstr>Fecha de Actividades de Seguimiento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Final del Comité </vt:lpstr>
      <vt:lpstr>Presentación de PowerPoint</vt:lpstr>
      <vt:lpstr>Presentación de PowerPoint</vt:lpstr>
      <vt:lpstr>Presentación de PowerPoint</vt:lpstr>
      <vt:lpstr> Quejas y/o denuncias.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UTNC</cp:lastModifiedBy>
  <cp:revision>127</cp:revision>
  <cp:lastPrinted>2024-09-23T14:52:23Z</cp:lastPrinted>
  <dcterms:created xsi:type="dcterms:W3CDTF">2020-09-28T15:45:39Z</dcterms:created>
  <dcterms:modified xsi:type="dcterms:W3CDTF">2025-08-20T17:15:40Z</dcterms:modified>
</cp:coreProperties>
</file>