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7" r:id="rId3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71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396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996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8529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4931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9247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981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3483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145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02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085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3880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741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72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016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97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047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E14EC-2842-4B42-96AF-C8E7A9064304}" type="datetimeFigureOut">
              <a:rPr lang="es-MX" smtClean="0"/>
              <a:t>20/08/2025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F33E1C-0E65-4D74-88D8-5B54E57EF0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419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uridico_utnc@Hot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7045" y="-1872"/>
            <a:ext cx="9598089" cy="7156260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slope"/>
          </a:sp3d>
        </p:spPr>
      </p:pic>
      <p:sp>
        <p:nvSpPr>
          <p:cNvPr id="13" name="CuadroTexto 12"/>
          <p:cNvSpPr txBox="1"/>
          <p:nvPr/>
        </p:nvSpPr>
        <p:spPr>
          <a:xfrm>
            <a:off x="6201088" y="1153056"/>
            <a:ext cx="2587752" cy="19361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CONTRALORÍA</a:t>
            </a:r>
          </a:p>
          <a:p>
            <a:pPr marL="291465" marR="256540" algn="ctr">
              <a:lnSpc>
                <a:spcPct val="91900"/>
              </a:lnSpc>
              <a:spcBef>
                <a:spcPts val="300"/>
              </a:spcBef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</a:p>
          <a:p>
            <a:pPr marL="291465" marR="256540" algn="ctr">
              <a:lnSpc>
                <a:spcPct val="91900"/>
              </a:lnSpc>
              <a:spcBef>
                <a:spcPts val="300"/>
              </a:spcBef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 UTNC</a:t>
            </a:r>
          </a:p>
          <a:p>
            <a:pPr marL="291465" marR="256540" algn="ctr">
              <a:lnSpc>
                <a:spcPct val="91900"/>
              </a:lnSpc>
              <a:spcBef>
                <a:spcPts val="300"/>
              </a:spcBef>
            </a:pPr>
            <a:r>
              <a:rPr lang="es-MX" sz="2400" b="1" dirty="0">
                <a:latin typeface="Arial" panose="020B0604020202020204" pitchFamily="34" charset="0"/>
                <a:cs typeface="Arial" panose="020B0604020202020204" pitchFamily="34" charset="0"/>
              </a:rPr>
              <a:t>U006 PSODE 2025</a:t>
            </a:r>
            <a:endParaRPr lang="es-MX" sz="2400" dirty="0">
              <a:latin typeface="Arial"/>
              <a:cs typeface="Arial"/>
            </a:endParaRPr>
          </a:p>
        </p:txBody>
      </p:sp>
      <p:sp>
        <p:nvSpPr>
          <p:cNvPr id="14" name="object 24"/>
          <p:cNvSpPr txBox="1"/>
          <p:nvPr/>
        </p:nvSpPr>
        <p:spPr>
          <a:xfrm>
            <a:off x="3093577" y="1088707"/>
            <a:ext cx="2672910" cy="2257093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33020" rIns="0" bIns="0" rtlCol="0">
            <a:spAutoFit/>
          </a:bodyPr>
          <a:lstStyle/>
          <a:p>
            <a:pPr marL="36195">
              <a:lnSpc>
                <a:spcPct val="100000"/>
              </a:lnSpc>
              <a:spcBef>
                <a:spcPts val="125"/>
              </a:spcBef>
            </a:pPr>
            <a:r>
              <a:rPr lang="es-MX" sz="1000" b="1" i="1" spc="-5" dirty="0">
                <a:latin typeface="Carlito"/>
                <a:cs typeface="Carlito"/>
              </a:rPr>
              <a:t>Constitución  de Comité de Contraloría Social será  el día 29 de agosto del 2025, a las 11:00 Horas en el auditorio  de vinculación.</a:t>
            </a:r>
          </a:p>
          <a:p>
            <a:pPr marL="36195" algn="ctr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           </a:t>
            </a:r>
            <a:r>
              <a:rPr lang="es-MX" sz="1100" b="1" i="1" spc="-5" dirty="0">
                <a:latin typeface="Carlito"/>
                <a:cs typeface="Carlito"/>
              </a:rPr>
              <a:t>Informes:</a:t>
            </a:r>
          </a:p>
          <a:p>
            <a:pPr marL="36195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Lic. David Díaz Guerra</a:t>
            </a:r>
          </a:p>
          <a:p>
            <a:pPr marL="36195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Responsable de Contraloría Social</a:t>
            </a:r>
          </a:p>
          <a:p>
            <a:pPr marL="36195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Tel.- 8787826300 Ext. 105</a:t>
            </a:r>
          </a:p>
          <a:p>
            <a:pPr marL="36195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Correo electrónico.- </a:t>
            </a:r>
            <a:r>
              <a:rPr lang="es-MX" sz="800" b="1" i="1" spc="-5" dirty="0">
                <a:latin typeface="Carlito"/>
                <a:cs typeface="Carlito"/>
                <a:hlinkClick r:id="rId3"/>
              </a:rPr>
              <a:t>juridico_utnc@Hotmail.com</a:t>
            </a:r>
            <a:endParaRPr lang="es-MX" sz="800" b="1" i="1" spc="-5" dirty="0">
              <a:latin typeface="Carlito"/>
              <a:cs typeface="Carlito"/>
            </a:endParaRPr>
          </a:p>
          <a:p>
            <a:pPr marL="36195">
              <a:lnSpc>
                <a:spcPct val="100000"/>
              </a:lnSpc>
              <a:spcBef>
                <a:spcPts val="125"/>
              </a:spcBef>
            </a:pPr>
            <a:endParaRPr lang="es-MX" sz="800" b="1" i="1" spc="-5" dirty="0">
              <a:latin typeface="Carlito"/>
              <a:cs typeface="Carlito"/>
            </a:endParaRPr>
          </a:p>
          <a:p>
            <a:pPr marL="36195" algn="ctr">
              <a:lnSpc>
                <a:spcPct val="100000"/>
              </a:lnSpc>
              <a:spcBef>
                <a:spcPts val="125"/>
              </a:spcBef>
            </a:pPr>
            <a:r>
              <a:rPr lang="es-MX" sz="800" b="1" i="1" spc="-5" dirty="0">
                <a:latin typeface="Carlito"/>
                <a:cs typeface="Carlito"/>
              </a:rPr>
              <a:t>Dirección.-  Carretera 57, Km. 18 Nava, Coahuila, C.P. 26170.</a:t>
            </a:r>
            <a:endParaRPr sz="800" dirty="0">
              <a:latin typeface="Carlito"/>
              <a:cs typeface="Carlito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</a:pPr>
            <a:endParaRPr lang="es-MX" sz="800" b="1" spc="-105" dirty="0">
              <a:latin typeface="Arial"/>
              <a:cs typeface="Arial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</a:pPr>
            <a:r>
              <a:rPr sz="1000" b="1" spc="-105" dirty="0">
                <a:latin typeface="Arial"/>
                <a:cs typeface="Arial"/>
              </a:rPr>
              <a:t>La </a:t>
            </a:r>
            <a:r>
              <a:rPr sz="1000" b="1" spc="-55" dirty="0">
                <a:latin typeface="Arial"/>
                <a:cs typeface="Arial"/>
              </a:rPr>
              <a:t>información </a:t>
            </a:r>
            <a:r>
              <a:rPr sz="1000" b="1" spc="-60" dirty="0">
                <a:latin typeface="Arial"/>
                <a:cs typeface="Arial"/>
              </a:rPr>
              <a:t>de </a:t>
            </a:r>
            <a:r>
              <a:rPr sz="1000" b="1" spc="-40" dirty="0">
                <a:latin typeface="Arial"/>
                <a:cs typeface="Arial"/>
              </a:rPr>
              <a:t>la </a:t>
            </a:r>
            <a:r>
              <a:rPr sz="1000" b="1" spc="-50" dirty="0">
                <a:latin typeface="Arial"/>
                <a:cs typeface="Arial"/>
              </a:rPr>
              <a:t>Contraloría </a:t>
            </a:r>
            <a:r>
              <a:rPr sz="1000" b="1" spc="-80" dirty="0">
                <a:latin typeface="Arial"/>
                <a:cs typeface="Arial"/>
              </a:rPr>
              <a:t>Social</a:t>
            </a:r>
            <a:r>
              <a:rPr sz="1000" b="1" spc="-70" dirty="0">
                <a:latin typeface="Arial"/>
                <a:cs typeface="Arial"/>
              </a:rPr>
              <a:t> </a:t>
            </a:r>
            <a:r>
              <a:rPr lang="es-MX" sz="1000" b="1" spc="-50" dirty="0">
                <a:latin typeface="Arial"/>
                <a:cs typeface="Arial"/>
              </a:rPr>
              <a:t>estará </a:t>
            </a:r>
            <a:r>
              <a:rPr lang="es-MX" sz="1000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disponible </a:t>
            </a:r>
            <a:r>
              <a:rPr sz="1000" b="1" spc="-45" dirty="0">
                <a:latin typeface="Arial"/>
                <a:cs typeface="Arial"/>
              </a:rPr>
              <a:t>en </a:t>
            </a:r>
            <a:r>
              <a:rPr sz="1000" b="1" spc="-40" dirty="0">
                <a:latin typeface="Arial"/>
                <a:cs typeface="Arial"/>
              </a:rPr>
              <a:t>la </a:t>
            </a:r>
            <a:r>
              <a:rPr sz="1000" b="1" spc="-65" dirty="0">
                <a:latin typeface="Arial"/>
                <a:cs typeface="Arial"/>
              </a:rPr>
              <a:t>página </a:t>
            </a:r>
            <a:r>
              <a:rPr sz="1000" b="1" spc="-60" dirty="0">
                <a:latin typeface="Arial"/>
                <a:cs typeface="Arial"/>
              </a:rPr>
              <a:t>de</a:t>
            </a:r>
            <a:r>
              <a:rPr sz="1000" b="1" spc="-35" dirty="0">
                <a:latin typeface="Arial"/>
                <a:cs typeface="Arial"/>
              </a:rPr>
              <a:t> internet:</a:t>
            </a:r>
            <a:endParaRPr sz="1000" dirty="0">
              <a:latin typeface="Arial"/>
              <a:cs typeface="Arial"/>
            </a:endParaRPr>
          </a:p>
          <a:p>
            <a:pPr marL="36195" marR="191135" indent="-1270">
              <a:lnSpc>
                <a:spcPct val="112500"/>
              </a:lnSpc>
            </a:pPr>
            <a:r>
              <a:rPr sz="1000" b="1" spc="-55" dirty="0" err="1">
                <a:latin typeface="Arial"/>
                <a:cs typeface="Arial"/>
              </a:rPr>
              <a:t>esta</a:t>
            </a:r>
            <a:r>
              <a:rPr sz="1000" b="1" spc="-55" dirty="0">
                <a:latin typeface="Arial"/>
                <a:cs typeface="Arial"/>
              </a:rPr>
              <a:t> contiene </a:t>
            </a:r>
            <a:r>
              <a:rPr sz="1000" b="1" spc="-60" dirty="0">
                <a:latin typeface="Arial"/>
                <a:cs typeface="Arial"/>
              </a:rPr>
              <a:t>una  </a:t>
            </a:r>
            <a:r>
              <a:rPr sz="1000" b="1" spc="-55" dirty="0">
                <a:latin typeface="Arial"/>
                <a:cs typeface="Arial"/>
              </a:rPr>
              <a:t>liga </a:t>
            </a:r>
            <a:r>
              <a:rPr sz="1000" b="1" spc="-50" dirty="0">
                <a:latin typeface="Arial"/>
                <a:cs typeface="Arial"/>
              </a:rPr>
              <a:t>a </a:t>
            </a:r>
            <a:r>
              <a:rPr sz="1000" b="1" spc="-55" dirty="0">
                <a:latin typeface="Arial"/>
                <a:cs typeface="Arial"/>
              </a:rPr>
              <a:t>través </a:t>
            </a:r>
            <a:r>
              <a:rPr sz="1000" b="1" spc="-50" dirty="0">
                <a:latin typeface="Arial"/>
                <a:cs typeface="Arial"/>
              </a:rPr>
              <a:t>del </a:t>
            </a:r>
            <a:r>
              <a:rPr sz="1000" b="1" spc="-65" dirty="0">
                <a:latin typeface="Arial"/>
                <a:cs typeface="Arial"/>
              </a:rPr>
              <a:t>icono</a:t>
            </a:r>
            <a:r>
              <a:rPr sz="1000" b="1" dirty="0">
                <a:latin typeface="Arial"/>
                <a:cs typeface="Arial"/>
              </a:rPr>
              <a:t> </a:t>
            </a:r>
            <a:r>
              <a:rPr sz="1000" b="1" spc="-60" dirty="0">
                <a:latin typeface="Arial"/>
                <a:cs typeface="Arial"/>
              </a:rPr>
              <a:t>de:</a:t>
            </a:r>
            <a:r>
              <a:rPr lang="es-MX" sz="1000" b="1" spc="-60" dirty="0">
                <a:latin typeface="Arial"/>
                <a:cs typeface="Arial"/>
              </a:rPr>
              <a:t>       www.utnc.edu.mx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6" name="object 15"/>
          <p:cNvSpPr txBox="1"/>
          <p:nvPr/>
        </p:nvSpPr>
        <p:spPr>
          <a:xfrm>
            <a:off x="45721" y="1265065"/>
            <a:ext cx="2731366" cy="2684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0" marR="269875" indent="-7938">
              <a:lnSpc>
                <a:spcPct val="111800"/>
              </a:lnSpc>
            </a:pPr>
            <a:r>
              <a:rPr sz="800" b="1" i="1" spc="-5" dirty="0">
                <a:latin typeface="Carlito"/>
                <a:cs typeface="Carlito"/>
              </a:rPr>
              <a:t> </a:t>
            </a:r>
            <a:endParaRPr lang="es-MX" sz="800" b="1" i="1" spc="-5" dirty="0">
              <a:latin typeface="Carlito"/>
              <a:cs typeface="Carlito"/>
            </a:endParaRPr>
          </a:p>
          <a:p>
            <a:pPr marL="273050" marR="269875" indent="-7938">
              <a:lnSpc>
                <a:spcPct val="111800"/>
              </a:lnSpc>
            </a:pPr>
            <a:endParaRPr lang="es-MX" sz="800" b="1" i="1" spc="-5" dirty="0">
              <a:latin typeface="Carlito"/>
              <a:cs typeface="Carlito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588979"/>
              </p:ext>
            </p:extLst>
          </p:nvPr>
        </p:nvGraphicFramePr>
        <p:xfrm>
          <a:off x="3114727" y="3479043"/>
          <a:ext cx="2771148" cy="1005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1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5871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UNIVERIDAD TECNOLÓGICA DEL NORTE DE COAHUILA</a:t>
                      </a:r>
                      <a:r>
                        <a:rPr lang="es-MX" dirty="0"/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32" name="Picture 8" descr="Comité de Contraloría Social">
            <a:extLst>
              <a:ext uri="{FF2B5EF4-FFF2-40B4-BE49-F238E27FC236}">
                <a16:creationId xmlns:a16="http://schemas.microsoft.com/office/drawing/2014/main" id="{E82429B0-65D4-4156-81DB-3DA5A9E72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663" y="3874513"/>
            <a:ext cx="2511222" cy="207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8">
            <a:extLst>
              <a:ext uri="{FF2B5EF4-FFF2-40B4-BE49-F238E27FC236}">
                <a16:creationId xmlns:a16="http://schemas.microsoft.com/office/drawing/2014/main" id="{893756FD-64D4-4F78-8B2C-9AD185748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791172"/>
              </p:ext>
            </p:extLst>
          </p:nvPr>
        </p:nvGraphicFramePr>
        <p:xfrm>
          <a:off x="3110204" y="4618157"/>
          <a:ext cx="2796820" cy="195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6820">
                  <a:extLst>
                    <a:ext uri="{9D8B030D-6E8A-4147-A177-3AD203B41FA5}">
                      <a16:colId xmlns:a16="http://schemas.microsoft.com/office/drawing/2014/main" val="3060152243"/>
                    </a:ext>
                  </a:extLst>
                </a:gridCol>
              </a:tblGrid>
              <a:tr h="195145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Las denuncias podrán realizarse a través del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Sistema Integral de Denuncias Ciudadanas (SIDEC) 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en la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liga https://sidec.buengobierno.gob.mx/ 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las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24 horas del día, los 365 días del año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; o mediante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escrito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 presentado en la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Secretaría Anticorrupción y Buen Gobierno, 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ubicada en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Avenida Insurgentes Sur 1735, Colonia Guadalupe </a:t>
                      </a:r>
                      <a:r>
                        <a:rPr kumimoji="0" lang="es-MX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Inn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gency FB" panose="020B0503020202020204" pitchFamily="34" charset="0"/>
                          <a:ea typeface="+mn-ea"/>
                          <a:cs typeface="+mn-cs"/>
                        </a:rPr>
                        <a:t>, C. P. 01020, Alcaldía Álvaro Obregón, Ciudad de México.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 caso de requerir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asesoría en la presentación de denuncias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podrán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comunicarse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los teléfonos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55 2000 2000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al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gratuito</a:t>
                      </a:r>
                      <a:r>
                        <a:rPr kumimoji="0" lang="es-MX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MX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800 112 87 00.</a:t>
                      </a:r>
                      <a:endParaRPr kumimoji="0" lang="es-MX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s-MX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804708"/>
                  </a:ext>
                </a:extLst>
              </a:tr>
            </a:tbl>
          </a:graphicData>
        </a:graphic>
      </p:graphicFrame>
      <p:pic>
        <p:nvPicPr>
          <p:cNvPr id="28" name="Imagen 27">
            <a:extLst>
              <a:ext uri="{FF2B5EF4-FFF2-40B4-BE49-F238E27FC236}">
                <a16:creationId xmlns:a16="http://schemas.microsoft.com/office/drawing/2014/main" id="{624CF5B6-AB62-41F4-AB61-85B98C1EFB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244" y="119679"/>
            <a:ext cx="698237" cy="464215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0A7EE1D3-9196-4D75-ABAE-15BE676ABE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2386" y="124090"/>
            <a:ext cx="759376" cy="45757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5A7033C6-5D84-43FD-B492-5CEC6D1B57A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" y="102065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AA9A5498-CF56-44EA-B0F7-25DEF3D318D3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923" y="166707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DAC86CD6-5CCE-4F00-B819-153246A111D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110" y="166707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618A6318-6C94-45C3-BD24-93EDFF8BC2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7637" y="164516"/>
            <a:ext cx="698237" cy="457579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D568CE68-55C2-4CBE-90EA-1AD4B5932E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2047" y="174640"/>
            <a:ext cx="698237" cy="442600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397E1934-18AB-45BE-B03E-7C143D6F40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583" y="166707"/>
            <a:ext cx="759376" cy="428225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FDBDF606-F219-4589-87A9-FE8A3E0E6C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6509" y="158001"/>
            <a:ext cx="759376" cy="428225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5703F603-F0A8-47CE-A142-68873276AAD2}"/>
              </a:ext>
            </a:extLst>
          </p:cNvPr>
          <p:cNvSpPr txBox="1"/>
          <p:nvPr/>
        </p:nvSpPr>
        <p:spPr>
          <a:xfrm>
            <a:off x="-60173" y="783413"/>
            <a:ext cx="268906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600" dirty="0">
                <a:latin typeface="Arial Black" panose="020B0A04020102020204" pitchFamily="34" charset="0"/>
              </a:rPr>
              <a:t>PROGRAMA PRESUPUESTAL U006 “SUBSIDIOS PARA ORGANISMOS ESTATALES DESCENTRALIZADOS</a:t>
            </a:r>
            <a:r>
              <a:rPr lang="es-MX" dirty="0"/>
              <a:t>. </a:t>
            </a:r>
          </a:p>
          <a:p>
            <a:pPr algn="just"/>
            <a:r>
              <a:rPr lang="es-MX" sz="1400" b="1" dirty="0"/>
              <a:t>El cual para el nivel superior cuenta con .</a:t>
            </a:r>
            <a:r>
              <a:rPr lang="es-MX" sz="1400" dirty="0"/>
              <a:t> Para efectos de la Contraloría Social, se vigilarán los recursos destinados a gastos de operación, esto es “la asignación de recursos para cubrir los gastos de operación de los Organismos Descentralizados Estatales conforme a los Convenios e instrumentos que deriven de ellos, que la SEP suscribe con los gobiernos locales y de acuerdo con el Clasificador por Objeto del Gasto para la Administración Pública Federal, en los Capítulos 2000 "Materiales y Suministros" y 3000 "Servicios Generales"”</a:t>
            </a:r>
            <a:r>
              <a:rPr lang="es-MX" sz="1400" b="1" dirty="0"/>
              <a:t> </a:t>
            </a:r>
          </a:p>
        </p:txBody>
      </p:sp>
      <p:pic>
        <p:nvPicPr>
          <p:cNvPr id="41" name="Imagen 40">
            <a:extLst>
              <a:ext uri="{FF2B5EF4-FFF2-40B4-BE49-F238E27FC236}">
                <a16:creationId xmlns:a16="http://schemas.microsoft.com/office/drawing/2014/main" id="{177D1481-460B-41F1-9324-B80E5803DF90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316" y="1695332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50DD0B46-3371-4432-9ACF-899596D7CA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0878" y="2190581"/>
            <a:ext cx="759376" cy="42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12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845" y="-477827"/>
            <a:ext cx="9297689" cy="7045000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slope"/>
          </a:sp3d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0" t="13600" r="70400" b="70800"/>
          <a:stretch/>
        </p:blipFill>
        <p:spPr>
          <a:xfrm>
            <a:off x="1691640" y="932688"/>
            <a:ext cx="1106424" cy="1069848"/>
          </a:xfrm>
          <a:prstGeom prst="rect">
            <a:avLst/>
          </a:prstGeom>
        </p:spPr>
      </p:pic>
      <p:sp>
        <p:nvSpPr>
          <p:cNvPr id="20" name="object 8"/>
          <p:cNvSpPr txBox="1"/>
          <p:nvPr/>
        </p:nvSpPr>
        <p:spPr>
          <a:xfrm>
            <a:off x="282388" y="312929"/>
            <a:ext cx="2615478" cy="259045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274320" algn="just">
              <a:lnSpc>
                <a:spcPct val="100000"/>
              </a:lnSpc>
              <a:spcBef>
                <a:spcPts val="5"/>
              </a:spcBef>
            </a:pPr>
            <a:endParaRPr lang="es-MX" sz="900" b="1" spc="-8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274320" algn="just">
              <a:lnSpc>
                <a:spcPct val="100000"/>
              </a:lnSpc>
              <a:spcBef>
                <a:spcPts val="5"/>
              </a:spcBef>
            </a:pPr>
            <a:endParaRPr lang="es-MX" sz="900" b="1" spc="-8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274320" algn="just">
              <a:lnSpc>
                <a:spcPct val="100000"/>
              </a:lnSpc>
              <a:spcBef>
                <a:spcPts val="5"/>
              </a:spcBef>
            </a:pPr>
            <a:br>
              <a:rPr lang="es-MX" sz="900" b="1" spc="-85" dirty="0">
                <a:solidFill>
                  <a:srgbClr val="006699"/>
                </a:solidFill>
                <a:latin typeface="Arial"/>
                <a:cs typeface="Arial"/>
              </a:rPr>
            </a:br>
            <a:r>
              <a:rPr sz="900" b="1" spc="-85" dirty="0">
                <a:latin typeface="Arial"/>
                <a:cs typeface="Arial"/>
              </a:rPr>
              <a:t>¿Qué </a:t>
            </a:r>
            <a:r>
              <a:rPr sz="900" b="1" spc="-95" dirty="0">
                <a:latin typeface="Arial"/>
                <a:cs typeface="Arial"/>
              </a:rPr>
              <a:t>es </a:t>
            </a:r>
            <a:r>
              <a:rPr sz="900" b="1" spc="-50" dirty="0">
                <a:latin typeface="Arial"/>
                <a:cs typeface="Arial"/>
              </a:rPr>
              <a:t>la </a:t>
            </a:r>
            <a:r>
              <a:rPr sz="900" b="1" spc="-60" dirty="0">
                <a:latin typeface="Arial"/>
                <a:cs typeface="Arial"/>
              </a:rPr>
              <a:t>Contraloría </a:t>
            </a:r>
            <a:r>
              <a:rPr sz="900" b="1" spc="-85" dirty="0">
                <a:latin typeface="Arial"/>
                <a:cs typeface="Arial"/>
              </a:rPr>
              <a:t>Social</a:t>
            </a:r>
            <a:r>
              <a:rPr sz="900" b="1" spc="20" dirty="0">
                <a:latin typeface="Arial"/>
                <a:cs typeface="Arial"/>
              </a:rPr>
              <a:t> </a:t>
            </a:r>
            <a:r>
              <a:rPr sz="900" b="1" spc="-110" dirty="0">
                <a:latin typeface="Arial"/>
                <a:cs typeface="Arial"/>
              </a:rPr>
              <a:t>(CS)?</a:t>
            </a:r>
            <a:endParaRPr sz="900" dirty="0">
              <a:latin typeface="Arial"/>
              <a:cs typeface="Arial"/>
            </a:endParaRPr>
          </a:p>
          <a:p>
            <a:pPr marL="274320" marR="267970" algn="just">
              <a:lnSpc>
                <a:spcPct val="112400"/>
              </a:lnSpc>
              <a:spcBef>
                <a:spcPts val="5"/>
              </a:spcBef>
            </a:pPr>
            <a:r>
              <a:rPr sz="800" dirty="0">
                <a:latin typeface="Carlito"/>
                <a:cs typeface="Carlito"/>
              </a:rPr>
              <a:t>La </a:t>
            </a:r>
            <a:r>
              <a:rPr sz="800" spc="-5" dirty="0">
                <a:latin typeface="Carlito"/>
                <a:cs typeface="Carlito"/>
              </a:rPr>
              <a:t>Contraloría Social (CS) </a:t>
            </a:r>
            <a:endParaRPr lang="es-MX" sz="800" spc="-5" dirty="0">
              <a:latin typeface="Carlito"/>
              <a:cs typeface="Carlito"/>
            </a:endParaRPr>
          </a:p>
          <a:p>
            <a:pPr marL="274320" marR="267970" algn="just">
              <a:lnSpc>
                <a:spcPct val="112400"/>
              </a:lnSpc>
              <a:spcBef>
                <a:spcPts val="5"/>
              </a:spcBef>
            </a:pPr>
            <a:r>
              <a:rPr sz="800" spc="-5" dirty="0">
                <a:latin typeface="Carlito"/>
                <a:cs typeface="Carlito"/>
              </a:rPr>
              <a:t>de acuerdo </a:t>
            </a:r>
            <a:r>
              <a:rPr sz="800" dirty="0">
                <a:latin typeface="Carlito"/>
                <a:cs typeface="Carlito"/>
              </a:rPr>
              <a:t>a </a:t>
            </a:r>
            <a:r>
              <a:rPr sz="800" spc="-5" dirty="0">
                <a:latin typeface="Carlito"/>
                <a:cs typeface="Carlito"/>
              </a:rPr>
              <a:t>la </a:t>
            </a:r>
            <a:endParaRPr lang="es-MX" sz="800" spc="-5" dirty="0">
              <a:latin typeface="Carlito"/>
              <a:cs typeface="Carlito"/>
            </a:endParaRPr>
          </a:p>
          <a:p>
            <a:pPr marL="274320" marR="267970" algn="just">
              <a:lnSpc>
                <a:spcPct val="112400"/>
              </a:lnSpc>
              <a:spcBef>
                <a:spcPts val="5"/>
              </a:spcBef>
            </a:pPr>
            <a:r>
              <a:rPr sz="800" dirty="0">
                <a:latin typeface="Carlito"/>
                <a:cs typeface="Carlito"/>
              </a:rPr>
              <a:t>Ley  </a:t>
            </a:r>
            <a:r>
              <a:rPr sz="800" spc="-5" dirty="0">
                <a:latin typeface="Carlito"/>
                <a:cs typeface="Carlito"/>
              </a:rPr>
              <a:t>General de </a:t>
            </a:r>
            <a:endParaRPr lang="es-MX" sz="800" spc="-5" dirty="0">
              <a:latin typeface="Carlito"/>
              <a:cs typeface="Carlito"/>
            </a:endParaRPr>
          </a:p>
          <a:p>
            <a:pPr marL="274320" marR="267970" algn="just">
              <a:lnSpc>
                <a:spcPct val="112400"/>
              </a:lnSpc>
              <a:spcBef>
                <a:spcPts val="5"/>
              </a:spcBef>
            </a:pPr>
            <a:r>
              <a:rPr sz="800" spc="-5" dirty="0">
                <a:latin typeface="Carlito"/>
                <a:cs typeface="Carlito"/>
              </a:rPr>
              <a:t>Desarrollo Social, </a:t>
            </a:r>
            <a:r>
              <a:rPr sz="800" dirty="0">
                <a:latin typeface="Carlito"/>
                <a:cs typeface="Carlito"/>
              </a:rPr>
              <a:t>es </a:t>
            </a:r>
            <a:r>
              <a:rPr sz="800" spc="-5" dirty="0">
                <a:latin typeface="Arial"/>
                <a:cs typeface="Arial"/>
              </a:rPr>
              <a:t>“...</a:t>
            </a:r>
            <a:endParaRPr lang="es-MX" sz="800" spc="-5" dirty="0">
              <a:latin typeface="Arial"/>
              <a:cs typeface="Arial"/>
            </a:endParaRPr>
          </a:p>
          <a:p>
            <a:pPr marL="274320" marR="267970" algn="just">
              <a:lnSpc>
                <a:spcPct val="112400"/>
              </a:lnSpc>
              <a:spcBef>
                <a:spcPts val="5"/>
              </a:spcBef>
            </a:pPr>
            <a:r>
              <a:rPr sz="800" spc="-5" dirty="0" err="1">
                <a:latin typeface="Carlito"/>
                <a:cs typeface="Carlito"/>
              </a:rPr>
              <a:t>el</a:t>
            </a:r>
            <a:r>
              <a:rPr sz="800" spc="-5" dirty="0">
                <a:latin typeface="Carlito"/>
                <a:cs typeface="Carlito"/>
              </a:rPr>
              <a:t>  mecanismo de</a:t>
            </a:r>
            <a:r>
              <a:rPr sz="800" spc="100" dirty="0">
                <a:latin typeface="Carlito"/>
                <a:cs typeface="Carlito"/>
              </a:rPr>
              <a:t> </a:t>
            </a:r>
            <a:r>
              <a:rPr sz="800" spc="-5" dirty="0">
                <a:latin typeface="Carlito"/>
                <a:cs typeface="Carlito"/>
              </a:rPr>
              <a:t>los</a:t>
            </a:r>
            <a:endParaRPr sz="800" dirty="0">
              <a:latin typeface="Carlito"/>
              <a:cs typeface="Carlito"/>
            </a:endParaRPr>
          </a:p>
          <a:p>
            <a:pPr marL="274320" marR="1139825" algn="just">
              <a:lnSpc>
                <a:spcPct val="111900"/>
              </a:lnSpc>
              <a:spcBef>
                <a:spcPts val="5"/>
              </a:spcBef>
            </a:pPr>
            <a:r>
              <a:rPr sz="800" spc="-5" dirty="0">
                <a:latin typeface="Carlito"/>
                <a:cs typeface="Carlito"/>
              </a:rPr>
              <a:t>beneficiarios, de </a:t>
            </a:r>
            <a:r>
              <a:rPr lang="es-MX" sz="800" spc="-5" dirty="0">
                <a:latin typeface="Carlito"/>
                <a:cs typeface="Carlito"/>
              </a:rPr>
              <a:t>manera</a:t>
            </a:r>
          </a:p>
          <a:p>
            <a:pPr marL="274320" marR="1139825" algn="just">
              <a:lnSpc>
                <a:spcPct val="111900"/>
              </a:lnSpc>
              <a:spcBef>
                <a:spcPts val="5"/>
              </a:spcBef>
            </a:pPr>
            <a:r>
              <a:rPr sz="800" spc="-5" dirty="0" err="1">
                <a:latin typeface="Carlito"/>
                <a:cs typeface="Carlito"/>
              </a:rPr>
              <a:t>organizada</a:t>
            </a:r>
            <a:r>
              <a:rPr sz="800" spc="-5" dirty="0">
                <a:latin typeface="Carlito"/>
                <a:cs typeface="Carlito"/>
              </a:rPr>
              <a:t>, para verificar  </a:t>
            </a:r>
            <a:r>
              <a:rPr sz="800" dirty="0">
                <a:latin typeface="Carlito"/>
                <a:cs typeface="Carlito"/>
              </a:rPr>
              <a:t>el </a:t>
            </a:r>
            <a:r>
              <a:rPr sz="800" spc="-5" dirty="0">
                <a:latin typeface="Carlito"/>
                <a:cs typeface="Carlito"/>
              </a:rPr>
              <a:t>cumplimiento de las  metas </a:t>
            </a:r>
            <a:r>
              <a:rPr sz="800" dirty="0">
                <a:latin typeface="Carlito"/>
                <a:cs typeface="Carlito"/>
              </a:rPr>
              <a:t>y </a:t>
            </a:r>
            <a:r>
              <a:rPr sz="800" spc="-5" dirty="0">
                <a:latin typeface="Carlito"/>
                <a:cs typeface="Carlito"/>
              </a:rPr>
              <a:t>la correcta  aplicación de los recursos  públicos asignados </a:t>
            </a:r>
            <a:r>
              <a:rPr sz="800" dirty="0">
                <a:latin typeface="Carlito"/>
                <a:cs typeface="Carlito"/>
              </a:rPr>
              <a:t>a </a:t>
            </a:r>
            <a:r>
              <a:rPr sz="800" spc="-5" dirty="0">
                <a:latin typeface="Carlito"/>
                <a:cs typeface="Carlito"/>
              </a:rPr>
              <a:t>los  programas de desarrollo  </a:t>
            </a:r>
            <a:r>
              <a:rPr sz="800" dirty="0">
                <a:latin typeface="Carlito"/>
                <a:cs typeface="Carlito"/>
              </a:rPr>
              <a:t>social</a:t>
            </a:r>
            <a:r>
              <a:rPr sz="800" dirty="0">
                <a:latin typeface="Arial"/>
                <a:cs typeface="Arial"/>
              </a:rPr>
              <a:t>”.</a:t>
            </a:r>
            <a:endParaRPr lang="es-MX" sz="800" spc="-5" dirty="0">
              <a:latin typeface="Carlito"/>
              <a:cs typeface="Carlito"/>
            </a:endParaRPr>
          </a:p>
          <a:p>
            <a:pPr algn="just"/>
            <a:r>
              <a:rPr lang="es-MX" sz="800" spc="-5" dirty="0">
                <a:latin typeface="Carlito"/>
                <a:cs typeface="Carlito"/>
              </a:rPr>
              <a:t> </a:t>
            </a:r>
          </a:p>
          <a:p>
            <a:pPr lvl="0" algn="just"/>
            <a:endParaRPr sz="800" dirty="0">
              <a:latin typeface="Carlito"/>
              <a:cs typeface="Carlito"/>
            </a:endParaRPr>
          </a:p>
        </p:txBody>
      </p:sp>
      <p:sp>
        <p:nvSpPr>
          <p:cNvPr id="21" name="object 17"/>
          <p:cNvSpPr txBox="1"/>
          <p:nvPr/>
        </p:nvSpPr>
        <p:spPr>
          <a:xfrm>
            <a:off x="3462820" y="331089"/>
            <a:ext cx="2444203" cy="9033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endParaRPr lang="es-MX" sz="800" b="1" spc="-3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endParaRPr lang="es-MX" sz="800" b="1" spc="-3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endParaRPr lang="es-MX" sz="800" b="1" spc="-3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endParaRPr lang="es-MX" sz="800" b="1" spc="-3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endParaRPr lang="es-MX" sz="800" b="1" spc="-35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2500"/>
              </a:lnSpc>
              <a:spcBef>
                <a:spcPts val="100"/>
              </a:spcBef>
            </a:pPr>
            <a:r>
              <a:rPr sz="800" spc="-10" dirty="0">
                <a:latin typeface="Carlito"/>
                <a:cs typeface="Carlito"/>
              </a:rPr>
              <a:t>: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22" name="object 18"/>
          <p:cNvSpPr txBox="1"/>
          <p:nvPr/>
        </p:nvSpPr>
        <p:spPr>
          <a:xfrm>
            <a:off x="3248598" y="1066788"/>
            <a:ext cx="2664986" cy="21850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  <a:t>   </a:t>
            </a: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373380" marR="5715" indent="-361315">
              <a:lnSpc>
                <a:spcPct val="112200"/>
              </a:lnSpc>
              <a:spcBef>
                <a:spcPts val="100"/>
              </a:spcBef>
              <a:tabLst>
                <a:tab pos="654685" algn="l"/>
                <a:tab pos="1278890" algn="l"/>
                <a:tab pos="2089150" algn="l"/>
              </a:tabLst>
            </a:pPr>
            <a:b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</a:br>
            <a:b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</a:br>
            <a:b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</a:br>
            <a:b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</a:br>
            <a:br>
              <a:rPr lang="es-MX" sz="800" b="1" spc="-60" dirty="0">
                <a:solidFill>
                  <a:srgbClr val="006699"/>
                </a:solidFill>
                <a:latin typeface="Arial"/>
                <a:cs typeface="Arial"/>
              </a:rPr>
            </a:br>
            <a:endParaRPr lang="es-MX" sz="800" b="1" spc="-60" dirty="0">
              <a:solidFill>
                <a:srgbClr val="006699"/>
              </a:solidFill>
              <a:latin typeface="Arial"/>
              <a:cs typeface="Arial"/>
            </a:endParaRPr>
          </a:p>
        </p:txBody>
      </p:sp>
      <p:sp>
        <p:nvSpPr>
          <p:cNvPr id="30" name="object 10"/>
          <p:cNvSpPr txBox="1"/>
          <p:nvPr/>
        </p:nvSpPr>
        <p:spPr>
          <a:xfrm>
            <a:off x="6128543" y="658368"/>
            <a:ext cx="1349884" cy="2374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endParaRPr lang="es-MX" sz="900" dirty="0"/>
          </a:p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endParaRPr lang="es-MX" sz="900" dirty="0"/>
          </a:p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endParaRPr lang="es-MX" sz="900" dirty="0"/>
          </a:p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endParaRPr lang="es-MX" sz="900" dirty="0"/>
          </a:p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endParaRPr lang="es-MX" sz="900" dirty="0"/>
          </a:p>
          <a:p>
            <a:pPr marL="12700" marR="5080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r>
              <a:rPr lang="es-MX" sz="900" dirty="0"/>
              <a:t>Has equipo con integrantes de tu comunidad universitaria e integra un comité de contraloría que te permita realizar acciones de control, vigilancia y evaluación sobre el cumplimiento de metas del programa: así como </a:t>
            </a:r>
            <a:endParaRPr sz="900" dirty="0">
              <a:latin typeface="Carlito"/>
              <a:cs typeface="Carlito"/>
            </a:endParaRPr>
          </a:p>
        </p:txBody>
      </p:sp>
      <p:sp>
        <p:nvSpPr>
          <p:cNvPr id="31" name="object 9"/>
          <p:cNvSpPr txBox="1"/>
          <p:nvPr/>
        </p:nvSpPr>
        <p:spPr>
          <a:xfrm>
            <a:off x="6111620" y="312929"/>
            <a:ext cx="1819275" cy="9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200" b="1" spc="-14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200" b="1" spc="-14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200" b="1" spc="-14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200" b="1" spc="-140" dirty="0">
              <a:solidFill>
                <a:srgbClr val="006699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40" dirty="0">
                <a:latin typeface="Arial"/>
                <a:cs typeface="Arial"/>
              </a:rPr>
              <a:t>¿</a:t>
            </a:r>
            <a:r>
              <a:rPr sz="1200" spc="-140" dirty="0" err="1">
                <a:latin typeface="Arial"/>
                <a:cs typeface="Arial"/>
              </a:rPr>
              <a:t>Cómo</a:t>
            </a:r>
            <a:r>
              <a:rPr sz="1200" spc="-140" dirty="0">
                <a:latin typeface="Arial"/>
                <a:cs typeface="Arial"/>
              </a:rPr>
              <a:t> </a:t>
            </a:r>
            <a:r>
              <a:rPr lang="es-MX" sz="1200" spc="-140" dirty="0">
                <a:latin typeface="Arial"/>
                <a:cs typeface="Arial"/>
              </a:rPr>
              <a:t> </a:t>
            </a:r>
            <a:r>
              <a:rPr sz="1200" spc="-25" dirty="0" err="1">
                <a:latin typeface="Arial"/>
                <a:cs typeface="Arial"/>
              </a:rPr>
              <a:t>te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105" dirty="0" err="1">
                <a:latin typeface="Arial"/>
                <a:cs typeface="Arial"/>
              </a:rPr>
              <a:t>puedes</a:t>
            </a:r>
            <a:r>
              <a:rPr sz="1200" spc="-215" dirty="0">
                <a:latin typeface="Arial"/>
                <a:cs typeface="Arial"/>
              </a:rPr>
              <a:t> </a:t>
            </a:r>
            <a:r>
              <a:rPr lang="es-MX" sz="1200" spc="-215" dirty="0">
                <a:latin typeface="Arial"/>
                <a:cs typeface="Arial"/>
              </a:rPr>
              <a:t> </a:t>
            </a:r>
            <a:r>
              <a:rPr sz="1200" spc="-100" dirty="0" err="1">
                <a:latin typeface="Arial"/>
                <a:cs typeface="Arial"/>
              </a:rPr>
              <a:t>organizar</a:t>
            </a:r>
            <a:r>
              <a:rPr sz="1200" spc="-100" dirty="0">
                <a:latin typeface="Arial"/>
                <a:cs typeface="Arial"/>
              </a:rPr>
              <a:t>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3" name="object 10"/>
          <p:cNvSpPr txBox="1"/>
          <p:nvPr/>
        </p:nvSpPr>
        <p:spPr>
          <a:xfrm>
            <a:off x="6105059" y="3129675"/>
            <a:ext cx="2803616" cy="10804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100"/>
              </a:lnSpc>
              <a:spcBef>
                <a:spcPts val="100"/>
              </a:spcBef>
              <a:tabLst>
                <a:tab pos="339725" algn="l"/>
              </a:tabLst>
            </a:pPr>
            <a:r>
              <a:rPr lang="es-MX" sz="900" dirty="0"/>
              <a:t>La correcta aplicación de los recursos asignados al programa. Tu como beneficiario del programa al convertirte en supervisor y vigilante del apoyo, contribuyes a que las acciones que realizan los ejecutores se desarrollen con eficiencia, transparencia y honestidad, para generar una cultura de rendición de cuentas.</a:t>
            </a:r>
            <a:endParaRPr sz="900" dirty="0">
              <a:latin typeface="Carlito"/>
              <a:cs typeface="Carlito"/>
            </a:endParaRPr>
          </a:p>
        </p:txBody>
      </p:sp>
      <p:pic>
        <p:nvPicPr>
          <p:cNvPr id="2050" name="Picture 2" descr="Planificar Y Organizar, Ilustración De Estrategia ...">
            <a:extLst>
              <a:ext uri="{FF2B5EF4-FFF2-40B4-BE49-F238E27FC236}">
                <a16:creationId xmlns:a16="http://schemas.microsoft.com/office/drawing/2014/main" id="{66049459-0577-453E-B599-296E684D8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960" y="1337172"/>
            <a:ext cx="1472566" cy="1488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EF5EA30-92ED-4CB5-97C2-B9A798C02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06184"/>
              </p:ext>
            </p:extLst>
          </p:nvPr>
        </p:nvGraphicFramePr>
        <p:xfrm>
          <a:off x="6293249" y="4448908"/>
          <a:ext cx="2615427" cy="914400"/>
        </p:xfrm>
        <a:graphic>
          <a:graphicData uri="http://schemas.openxmlformats.org/drawingml/2006/table">
            <a:tbl>
              <a:tblPr/>
              <a:tblGrid>
                <a:gridCol w="2615427">
                  <a:extLst>
                    <a:ext uri="{9D8B030D-6E8A-4147-A177-3AD203B41FA5}">
                      <a16:colId xmlns:a16="http://schemas.microsoft.com/office/drawing/2014/main" val="1511487046"/>
                    </a:ext>
                  </a:extLst>
                </a:gridCol>
              </a:tblGrid>
              <a:tr h="80889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Acude con el responsable de Contraloría Social.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385339"/>
                  </a:ext>
                </a:extLst>
              </a:tr>
            </a:tbl>
          </a:graphicData>
        </a:graphic>
      </p:graphicFrame>
      <p:pic>
        <p:nvPicPr>
          <p:cNvPr id="2054" name="Picture 6" descr="Contraloria Social PFCE">
            <a:extLst>
              <a:ext uri="{FF2B5EF4-FFF2-40B4-BE49-F238E27FC236}">
                <a16:creationId xmlns:a16="http://schemas.microsoft.com/office/drawing/2014/main" id="{C2F3DC0F-97A3-469B-90A6-48E1D164C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290" y="989045"/>
            <a:ext cx="987130" cy="90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Imagen 46" descr="Acciones de Contraloría Social con enfoque en Blindaje Electoral 2018 |  Secretaría de la Función Pública | Gobierno | gob.mx">
            <a:extLst>
              <a:ext uri="{FF2B5EF4-FFF2-40B4-BE49-F238E27FC236}">
                <a16:creationId xmlns:a16="http://schemas.microsoft.com/office/drawing/2014/main" id="{6C5845A2-0B86-4ECA-B3A0-5A83D31B7BD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583" y="4605145"/>
            <a:ext cx="2193439" cy="9679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id="{0E8109F9-7855-4960-A4D4-6596A89D484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1" y="151828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7430E378-ED26-4D43-953E-6C88E4936D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7105" y="147924"/>
            <a:ext cx="698237" cy="464215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CC84FC3B-511B-4F21-8AA3-9CECE480D9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47281" y="162949"/>
            <a:ext cx="759376" cy="457577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F77B4329-1D27-440E-85AC-21965BED48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94914" y="200791"/>
            <a:ext cx="759376" cy="4575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813022FD-DABE-4588-A258-C3D1004D30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79080" y="210397"/>
            <a:ext cx="759376" cy="457577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8594B89B-CBCA-42DC-9A2C-5FC38B88D7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834" y="176211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Imagen 42">
            <a:extLst>
              <a:ext uri="{FF2B5EF4-FFF2-40B4-BE49-F238E27FC236}">
                <a16:creationId xmlns:a16="http://schemas.microsoft.com/office/drawing/2014/main" id="{9F3DEE3D-5CD2-423D-9C84-37C4943CC4F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127" y="190770"/>
            <a:ext cx="698237" cy="457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A315DA3A-7E84-4B2B-87AF-8F8BBEC1D9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15" y="184133"/>
            <a:ext cx="698237" cy="464215"/>
          </a:xfrm>
          <a:prstGeom prst="rect">
            <a:avLst/>
          </a:prstGeom>
        </p:spPr>
      </p:pic>
      <p:pic>
        <p:nvPicPr>
          <p:cNvPr id="48" name="Imagen 47">
            <a:extLst>
              <a:ext uri="{FF2B5EF4-FFF2-40B4-BE49-F238E27FC236}">
                <a16:creationId xmlns:a16="http://schemas.microsoft.com/office/drawing/2014/main" id="{CB3D6C8D-88A3-4543-9643-1AAFD9EAE5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74965" y="210397"/>
            <a:ext cx="698237" cy="437952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00BC85C2-260C-4300-861C-980B7E36B3C9}"/>
              </a:ext>
            </a:extLst>
          </p:cNvPr>
          <p:cNvSpPr txBox="1"/>
          <p:nvPr/>
        </p:nvSpPr>
        <p:spPr>
          <a:xfrm>
            <a:off x="3320477" y="935915"/>
            <a:ext cx="2586546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del Comité de Contraloría Social</a:t>
            </a:r>
            <a:r>
              <a:rPr lang="es-MX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MX" sz="1000" b="0" i="0" u="none" strike="noStrike" kern="1200" baseline="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rPr>
              <a:t>Solicitar la información a las autoridades federales, estatales y municipales responsables de los programas de desarrollo social que considere necesaria para el desempeño de sus funciones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000" b="0" i="0" u="none" strike="noStrike" kern="1200" baseline="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rPr>
              <a:t>Vigilar el ejercicio de los recursos públicos y la aplicación de los programas de desarrollo social conforme a la Ley y a las reglas de operación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000" b="0" i="0" u="none" strike="noStrike" kern="1200" baseline="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rPr>
              <a:t>Emitir informes sobre el desempeño de los programas y ejecución de los recursos públicos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000" b="0" i="0" u="none" strike="noStrike" kern="1200" baseline="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rPr>
              <a:t>Atender e investigar las quejas y denuncias presentadas sobre la aplicación y ejecución de los programas y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MX" sz="1000" b="0" i="0" u="none" strike="noStrike" kern="1200" baseline="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rPr>
              <a:t>Presentar ante la autoridad competente las quejas y denuncias que puedan dar lugar al fincamiento de responsabilidades administrativas, civiles o penales </a:t>
            </a:r>
            <a:endParaRPr lang="es-MX" sz="1000" dirty="0"/>
          </a:p>
        </p:txBody>
      </p:sp>
      <p:pic>
        <p:nvPicPr>
          <p:cNvPr id="50" name="Imagen 49">
            <a:extLst>
              <a:ext uri="{FF2B5EF4-FFF2-40B4-BE49-F238E27FC236}">
                <a16:creationId xmlns:a16="http://schemas.microsoft.com/office/drawing/2014/main" id="{7E9826B3-44FE-4562-A0FC-F3F128FE6D4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43727" y="4642689"/>
            <a:ext cx="1430875" cy="307471"/>
          </a:xfrm>
          <a:prstGeom prst="rect">
            <a:avLst/>
          </a:prstGeom>
        </p:spPr>
      </p:pic>
      <p:sp>
        <p:nvSpPr>
          <p:cNvPr id="51" name="CuadroTexto 50">
            <a:extLst>
              <a:ext uri="{FF2B5EF4-FFF2-40B4-BE49-F238E27FC236}">
                <a16:creationId xmlns:a16="http://schemas.microsoft.com/office/drawing/2014/main" id="{4E6B003B-78D1-4029-A560-901917FA0E82}"/>
              </a:ext>
            </a:extLst>
          </p:cNvPr>
          <p:cNvSpPr txBox="1"/>
          <p:nvPr/>
        </p:nvSpPr>
        <p:spPr>
          <a:xfrm>
            <a:off x="77791" y="3435620"/>
            <a:ext cx="2772961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Ciudadaniza el combate a la corrupción y a la impunidad en los programas federales de desarrollo social.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es-MX" sz="800" u="sng" dirty="0">
                <a:latin typeface="Arial Narrow" panose="020B0606020202030204" pitchFamily="34" charset="0"/>
                <a:cs typeface="Aharoni" panose="02010803020104030203" pitchFamily="2" charset="-79"/>
              </a:rPr>
              <a:t>Vigila el cumplimiento del ejercicio de los recursos.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Inhibe el uso de los programas para fines distintos al desarrollo social 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Dota de herramientas a la ciudadanía y población beneficiara para identificar y denunciar posibles irregularidades 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Dota de herramientas a la ciudadanía y población beneficiara para identificar y denunciar posibles irregularidades 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Fortalece la transparencia y rendición de cuentas 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Permite el acercamiento entre el Gobierno y la ciudadanía e incrementa la confianza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 Ayuda en el combate a la corrupción en la gestión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 pública.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s-MX" sz="800" dirty="0">
                <a:latin typeface="Arial Narrow" panose="020B0606020202030204" pitchFamily="34" charset="0"/>
              </a:rPr>
              <a:t> Incentiva y fortalece la participación social.</a:t>
            </a:r>
          </a:p>
        </p:txBody>
      </p:sp>
      <p:sp>
        <p:nvSpPr>
          <p:cNvPr id="6" name="Rectángulo: biselado 5">
            <a:extLst>
              <a:ext uri="{FF2B5EF4-FFF2-40B4-BE49-F238E27FC236}">
                <a16:creationId xmlns:a16="http://schemas.microsoft.com/office/drawing/2014/main" id="{6AA34833-2A27-4587-BB76-FFF99A27BF75}"/>
              </a:ext>
            </a:extLst>
          </p:cNvPr>
          <p:cNvSpPr/>
          <p:nvPr/>
        </p:nvSpPr>
        <p:spPr>
          <a:xfrm>
            <a:off x="789128" y="2914218"/>
            <a:ext cx="1555102" cy="4642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BENEFICIOS</a:t>
            </a:r>
          </a:p>
        </p:txBody>
      </p:sp>
    </p:spTree>
    <p:extLst>
      <p:ext uri="{BB962C8B-B14F-4D97-AF65-F5344CB8AC3E}">
        <p14:creationId xmlns:p14="http://schemas.microsoft.com/office/powerpoint/2010/main" val="13480318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1051</TotalTime>
  <Words>720</Words>
  <Application>Microsoft Office PowerPoint</Application>
  <PresentationFormat>Carta (216 x 279 mm)</PresentationFormat>
  <Paragraphs>79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3" baseType="lpstr">
      <vt:lpstr>Agency FB</vt:lpstr>
      <vt:lpstr>Arial</vt:lpstr>
      <vt:lpstr>Arial Black</vt:lpstr>
      <vt:lpstr>Arial Narrow</vt:lpstr>
      <vt:lpstr>Calibri</vt:lpstr>
      <vt:lpstr>Carlito</vt:lpstr>
      <vt:lpstr>Times New Roman</vt:lpstr>
      <vt:lpstr>Trebuchet MS</vt:lpstr>
      <vt:lpstr>Wingdings</vt:lpstr>
      <vt:lpstr>Wingdings 3</vt:lpstr>
      <vt:lpstr>Faceta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UTNC</dc:creator>
  <cp:lastModifiedBy>UTNC</cp:lastModifiedBy>
  <cp:revision>46</cp:revision>
  <cp:lastPrinted>2025-08-20T14:36:50Z</cp:lastPrinted>
  <dcterms:created xsi:type="dcterms:W3CDTF">2020-11-30T15:22:58Z</dcterms:created>
  <dcterms:modified xsi:type="dcterms:W3CDTF">2025-08-20T15:17:39Z</dcterms:modified>
</cp:coreProperties>
</file>