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9" r:id="rId18"/>
  </p:sldIdLst>
  <p:sldSz cx="9144000" cy="7019925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Montserrat SemiBold"/>
      <p:bold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9AA0A6"/>
          </p15:clr>
        </p15:guide>
        <p15:guide id="2" pos="2881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F8F"/>
    <a:srgbClr val="1C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3693D-A489-4CD8-AAAE-7AD03128D06F}">
  <a:tblStyle styleId="{F863693D-A489-4CD8-AAAE-7AD03128D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256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D497B-4BDD-B123-E072-B93FD85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8C83D-FEE2-D19B-5F3B-235169D55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DB5B-DCA3-4F84-BE48-9597289FA76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AACC1-BA9F-D06A-1282-1F4FF532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4A9AB-0C22-93F2-4099-B997CF74A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03B2-D6F4-4894-AB22-A806AEEBD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42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8aa852056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8aa852056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2FD2-490C-97A4-B6C0-CF1C58BC2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8" y="2082"/>
            <a:ext cx="9141288" cy="7015764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374" y="1940719"/>
            <a:ext cx="3047100" cy="225685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984" b="1">
                <a:solidFill>
                  <a:srgbClr val="1C3867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8374" y="4424959"/>
            <a:ext cx="3047100" cy="47290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96">
                <a:solidFill>
                  <a:srgbClr val="184F8F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7" y="607377"/>
            <a:ext cx="7717500" cy="78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3867"/>
                </a:solidFill>
                <a:latin typeface="Bebas Neue" panose="020B0606020202050201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7" y="1572917"/>
            <a:ext cx="7717500" cy="4662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1117" lvl="0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21">
                <a:latin typeface="Montserrat" pitchFamily="2" charset="0"/>
              </a:defRPr>
            </a:lvl1pPr>
            <a:lvl2pPr marL="682233" lvl="1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3351" lvl="2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64467" lvl="3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05584" lvl="4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46700" lvl="5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87816" lvl="6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28932" lvl="7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70049" lvl="8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D109B2-6374-F297-F174-39E1872E9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607377"/>
            <a:ext cx="8520600" cy="78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572917"/>
            <a:ext cx="8520600" cy="466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46">
                <a:solidFill>
                  <a:schemeClr val="dk2"/>
                </a:solidFill>
              </a:defRPr>
            </a:lvl1pPr>
            <a:lvl2pPr lvl="1" algn="r">
              <a:buNone/>
              <a:defRPr sz="746">
                <a:solidFill>
                  <a:schemeClr val="dk2"/>
                </a:solidFill>
              </a:defRPr>
            </a:lvl2pPr>
            <a:lvl3pPr lvl="2" algn="r">
              <a:buNone/>
              <a:defRPr sz="746">
                <a:solidFill>
                  <a:schemeClr val="dk2"/>
                </a:solidFill>
              </a:defRPr>
            </a:lvl3pPr>
            <a:lvl4pPr lvl="3" algn="r">
              <a:buNone/>
              <a:defRPr sz="746">
                <a:solidFill>
                  <a:schemeClr val="dk2"/>
                </a:solidFill>
              </a:defRPr>
            </a:lvl4pPr>
            <a:lvl5pPr lvl="4" algn="r">
              <a:buNone/>
              <a:defRPr sz="746">
                <a:solidFill>
                  <a:schemeClr val="dk2"/>
                </a:solidFill>
              </a:defRPr>
            </a:lvl5pPr>
            <a:lvl6pPr lvl="5" algn="r">
              <a:buNone/>
              <a:defRPr sz="746">
                <a:solidFill>
                  <a:schemeClr val="dk2"/>
                </a:solidFill>
              </a:defRPr>
            </a:lvl6pPr>
            <a:lvl7pPr lvl="6" algn="r">
              <a:buNone/>
              <a:defRPr sz="746">
                <a:solidFill>
                  <a:schemeClr val="dk2"/>
                </a:solidFill>
              </a:defRPr>
            </a:lvl7pPr>
            <a:lvl8pPr lvl="7" algn="r">
              <a:buNone/>
              <a:defRPr sz="746">
                <a:solidFill>
                  <a:schemeClr val="dk2"/>
                </a:solidFill>
              </a:defRPr>
            </a:lvl8pPr>
            <a:lvl9pPr lvl="8" algn="r">
              <a:buNone/>
              <a:defRPr sz="74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5447C-D364-4E18-AD16-5E6BF1B5BE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5436F0B-0FBD-837C-5AE9-0B14B989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21" y="2120436"/>
            <a:ext cx="4200414" cy="2472795"/>
          </a:xfrm>
        </p:spPr>
        <p:txBody>
          <a:bodyPr/>
          <a:lstStyle/>
          <a:p>
            <a:pPr algn="ctr"/>
            <a:r>
              <a:rPr lang="es-MX" sz="5372" dirty="0"/>
              <a:t>PROCESO PARA TRáMITE DE </a:t>
            </a:r>
            <a:r>
              <a:rPr lang="es-MX" sz="5372" dirty="0" smtClean="0"/>
              <a:t>TITULACIóN</a:t>
            </a:r>
            <a:br>
              <a:rPr lang="es-MX" sz="5372" dirty="0" smtClean="0"/>
            </a:br>
            <a:r>
              <a:rPr lang="es-MX" sz="5372" dirty="0" smtClean="0"/>
              <a:t>ING. / LIC.</a:t>
            </a:r>
            <a:endParaRPr lang="es-MX" sz="5372" dirty="0"/>
          </a:p>
        </p:txBody>
      </p:sp>
    </p:spTree>
    <p:extLst>
      <p:ext uri="{BB962C8B-B14F-4D97-AF65-F5344CB8AC3E}">
        <p14:creationId xmlns:p14="http://schemas.microsoft.com/office/powerpoint/2010/main" val="44626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62" y="595040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1.-: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83976" y="595040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INGRESAR A LA PÁGINA DE PAGA FÁCIL </a:t>
            </a:r>
          </a:p>
          <a:p>
            <a:r>
              <a:rPr lang="es-MX" sz="1800" dirty="0" smtClean="0"/>
              <a:t>EN EL APARTADO DE SECRETARÍA DE EDUCACIÓN (OPCIÓN DIRECTA EN EL SIGUIENTE ENLACE):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82589" y="1525999"/>
            <a:ext cx="515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u="sng" dirty="0">
                <a:solidFill>
                  <a:srgbClr val="0070C0"/>
                </a:solidFill>
              </a:rPr>
              <a:t>https://www.pagafacil.gob.mx/pagafacilv2/v2.php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3435" y="2030734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66"/>
            <a:ext cx="9144000" cy="462253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47062" y="5082989"/>
            <a:ext cx="2065832" cy="690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91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3956" y="506521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2.-: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2940" y="50652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LLENAR TODOS LOS APARTADOS CON SUS </a:t>
            </a:r>
          </a:p>
          <a:p>
            <a:r>
              <a:rPr lang="es-MX" sz="1800" dirty="0" smtClean="0"/>
              <a:t>DATOS PERSONALES, ASÍ COO SE MUESTRAN A CONTINUCACIÓN: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07340" y="5593977"/>
            <a:ext cx="415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</a:rPr>
              <a:t>ESTE APARTADO NO LLENARLO</a:t>
            </a:r>
            <a:endParaRPr lang="es-MX" sz="1600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3956" y="134249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1752183"/>
            <a:ext cx="9144000" cy="5267742"/>
            <a:chOff x="0" y="1752183"/>
            <a:chExt cx="9144000" cy="5267742"/>
          </a:xfrm>
        </p:grpSpPr>
        <p:pic>
          <p:nvPicPr>
            <p:cNvPr id="7" name="Imagen 6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2183"/>
              <a:ext cx="9144000" cy="526774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796987" y="4623982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796987" y="4985176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802722" y="5294225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820652" y="6322685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820652" y="6006736"/>
              <a:ext cx="1338250" cy="218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9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3.-: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5909" y="23554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CONTINUAR LLENANDO LOS APARTADOS CORRESPONDIENTES QUE SE MUESTRAN A CONTINUACIÓN: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8450" y="100670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311037"/>
            <a:ext cx="9144000" cy="57088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44471" y="1420861"/>
            <a:ext cx="3272117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Seleccionar este apartado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3567953" y="1517255"/>
            <a:ext cx="376518" cy="18071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53835" y="2710268"/>
            <a:ext cx="314510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1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12463" y="2677336"/>
            <a:ext cx="372218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7593106" y="1130311"/>
            <a:ext cx="1407459" cy="929906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 esta opción 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7768450" y="2315821"/>
            <a:ext cx="141866" cy="430305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61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4.-: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235541"/>
            <a:ext cx="6212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DESPÚES DE SELECCIONAR EL TIPO DE </a:t>
            </a:r>
          </a:p>
          <a:p>
            <a:r>
              <a:rPr lang="es-MX" sz="1800" dirty="0" smtClean="0"/>
              <a:t>TRÁMITE A REALIZAR, DEBERÁ DAR CLIC EN </a:t>
            </a:r>
            <a:r>
              <a:rPr lang="es-MX" sz="1800" b="1" u="sng" dirty="0" smtClean="0"/>
              <a:t>CONTINUAR</a:t>
            </a:r>
            <a:r>
              <a:rPr lang="es-MX" sz="1800" dirty="0"/>
              <a:t>,</a:t>
            </a:r>
            <a:r>
              <a:rPr lang="es-MX" sz="1800" dirty="0" smtClean="0"/>
              <a:t> VERIFICAR LOS DATOS PROPORCIONADOS Y DAR CLIC EN </a:t>
            </a:r>
            <a:r>
              <a:rPr lang="es-MX" sz="1800" b="1" u="sng" dirty="0" smtClean="0"/>
              <a:t>ACEPTAR.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310" y="157526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959603"/>
            <a:ext cx="9144000" cy="506032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342965" y="3245224"/>
            <a:ext cx="744070" cy="510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851233" y="312268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89302" y="6000358"/>
            <a:ext cx="6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70C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94647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</a:t>
            </a:r>
            <a:r>
              <a:rPr lang="es-MX" sz="3600" dirty="0"/>
              <a:t>5</a:t>
            </a:r>
            <a:r>
              <a:rPr lang="es-MX" sz="3600" dirty="0" smtClean="0"/>
              <a:t>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30672" y="925587"/>
            <a:ext cx="637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u="sng" dirty="0" smtClean="0"/>
              <a:t>REVISAR</a:t>
            </a:r>
            <a:r>
              <a:rPr lang="es-MX" sz="1800" dirty="0" smtClean="0"/>
              <a:t> QUE TODOS LOS DATOS PROPORCIONADOS SEAN </a:t>
            </a:r>
            <a:r>
              <a:rPr lang="es-MX" sz="1800" b="1" u="sng" dirty="0" smtClean="0"/>
              <a:t>CORRECTOS.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822936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sp>
        <p:nvSpPr>
          <p:cNvPr id="9" name="Llamada ovalada 8"/>
          <p:cNvSpPr/>
          <p:nvPr/>
        </p:nvSpPr>
        <p:spPr>
          <a:xfrm>
            <a:off x="6038262" y="4285128"/>
            <a:ext cx="1492091" cy="860613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 smtClean="0">
              <a:solidFill>
                <a:schemeClr val="bg1"/>
              </a:solidFill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la opción de imprimir.</a:t>
            </a:r>
          </a:p>
          <a:p>
            <a:pPr algn="ctr"/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5527272" y="4895613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708336"/>
            <a:ext cx="9144000" cy="1311589"/>
          </a:xfrm>
          <a:prstGeom prst="rect">
            <a:avLst/>
          </a:prstGeom>
        </p:spPr>
      </p:pic>
      <p:sp>
        <p:nvSpPr>
          <p:cNvPr id="12" name="Flecha izquierda 11"/>
          <p:cNvSpPr/>
          <p:nvPr/>
        </p:nvSpPr>
        <p:spPr>
          <a:xfrm>
            <a:off x="5721987" y="6688554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Grupo 2"/>
          <p:cNvGrpSpPr/>
          <p:nvPr/>
        </p:nvGrpSpPr>
        <p:grpSpPr>
          <a:xfrm>
            <a:off x="0" y="2208408"/>
            <a:ext cx="9144000" cy="3222408"/>
            <a:chOff x="0" y="2208408"/>
            <a:chExt cx="9144000" cy="3222408"/>
          </a:xfrm>
        </p:grpSpPr>
        <p:grpSp>
          <p:nvGrpSpPr>
            <p:cNvPr id="2" name="Grupo 1"/>
            <p:cNvGrpSpPr/>
            <p:nvPr/>
          </p:nvGrpSpPr>
          <p:grpSpPr>
            <a:xfrm>
              <a:off x="0" y="2208408"/>
              <a:ext cx="9144000" cy="3222408"/>
              <a:chOff x="0" y="2208408"/>
              <a:chExt cx="9144000" cy="3222408"/>
            </a:xfrm>
          </p:grpSpPr>
          <p:pic>
            <p:nvPicPr>
              <p:cNvPr id="7" name="Imagen 6" descr="Recorte de pantalla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208408"/>
                <a:ext cx="9144000" cy="3222408"/>
              </a:xfrm>
              <a:prstGeom prst="rect">
                <a:avLst/>
              </a:prstGeom>
            </p:spPr>
          </p:pic>
          <p:sp>
            <p:nvSpPr>
              <p:cNvPr id="8" name="Elipse 7"/>
              <p:cNvSpPr/>
              <p:nvPr/>
            </p:nvSpPr>
            <p:spPr>
              <a:xfrm>
                <a:off x="132495" y="2496162"/>
                <a:ext cx="8879009" cy="21116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4"/>
              <a:srcRect l="-3571" t="17647" r="3571" b="29412"/>
              <a:stretch/>
            </p:blipFill>
            <p:spPr>
              <a:xfrm>
                <a:off x="7745506" y="4024786"/>
                <a:ext cx="430443" cy="102000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4"/>
              <a:srcRect l="-3571" t="17647" r="3571" b="29412"/>
              <a:stretch/>
            </p:blipFill>
            <p:spPr>
              <a:xfrm>
                <a:off x="7741557" y="3819612"/>
                <a:ext cx="430443" cy="102000"/>
              </a:xfrm>
              <a:prstGeom prst="rect">
                <a:avLst/>
              </a:prstGeom>
            </p:spPr>
          </p:pic>
        </p:grpSp>
        <p:sp>
          <p:nvSpPr>
            <p:cNvPr id="15" name="CuadroTexto 14"/>
            <p:cNvSpPr txBox="1"/>
            <p:nvPr/>
          </p:nvSpPr>
          <p:spPr>
            <a:xfrm>
              <a:off x="1498169" y="2995699"/>
              <a:ext cx="914400" cy="102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036052" y="2800510"/>
              <a:ext cx="914400" cy="102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22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6.-: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303344"/>
            <a:ext cx="637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tx1"/>
                </a:solidFill>
              </a:rPr>
              <a:t>PUEDE REALIZAR EL PAGO EN LAS DISTINTAS DEPENDENCIAS QUE MUESTRA EL FORMATO O PAGAR EN LÍNEA.</a:t>
            </a:r>
            <a:r>
              <a:rPr lang="es-MX" sz="1800" dirty="0" smtClean="0">
                <a:solidFill>
                  <a:srgbClr val="0070C0"/>
                </a:solidFill>
              </a:rPr>
              <a:t> 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073657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58001" y="4477362"/>
            <a:ext cx="4600869" cy="2174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Llamada ovalada 13"/>
          <p:cNvSpPr/>
          <p:nvPr/>
        </p:nvSpPr>
        <p:spPr>
          <a:xfrm>
            <a:off x="258001" y="3515368"/>
            <a:ext cx="1972235" cy="888004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DEPENDENCIAS PARA PAGO DE FORMA FÍSICA</a:t>
            </a:r>
            <a:endParaRPr lang="es-MX" sz="1200" dirty="0"/>
          </a:p>
        </p:txBody>
      </p:sp>
      <p:sp>
        <p:nvSpPr>
          <p:cNvPr id="15" name="Flecha abajo 14"/>
          <p:cNvSpPr/>
          <p:nvPr/>
        </p:nvSpPr>
        <p:spPr>
          <a:xfrm>
            <a:off x="2312894" y="4011919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abajo 15"/>
          <p:cNvSpPr/>
          <p:nvPr/>
        </p:nvSpPr>
        <p:spPr>
          <a:xfrm>
            <a:off x="6131858" y="1542252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Llamada ovalada 16"/>
          <p:cNvSpPr/>
          <p:nvPr/>
        </p:nvSpPr>
        <p:spPr>
          <a:xfrm>
            <a:off x="6254629" y="941294"/>
            <a:ext cx="1433139" cy="669908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PAGOS EN LÍNEA</a:t>
            </a:r>
            <a:endParaRPr lang="es-MX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485872"/>
            <a:ext cx="9144000" cy="5534053"/>
            <a:chOff x="0" y="1485872"/>
            <a:chExt cx="9144000" cy="5534053"/>
          </a:xfrm>
        </p:grpSpPr>
        <p:grpSp>
          <p:nvGrpSpPr>
            <p:cNvPr id="2" name="Grupo 1"/>
            <p:cNvGrpSpPr/>
            <p:nvPr/>
          </p:nvGrpSpPr>
          <p:grpSpPr>
            <a:xfrm>
              <a:off x="0" y="1485872"/>
              <a:ext cx="9144000" cy="5534053"/>
              <a:chOff x="0" y="1485872"/>
              <a:chExt cx="9144000" cy="5534053"/>
            </a:xfrm>
          </p:grpSpPr>
          <p:pic>
            <p:nvPicPr>
              <p:cNvPr id="9" name="Imagen 8" descr="Recorte de pantalla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85872"/>
                <a:ext cx="9144000" cy="5534053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3"/>
              <a:srcRect l="-3571" t="17647" r="3571" b="29412"/>
              <a:stretch/>
            </p:blipFill>
            <p:spPr>
              <a:xfrm>
                <a:off x="4313673" y="3298645"/>
                <a:ext cx="430443" cy="102000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3"/>
              <a:srcRect l="-3571" t="17647" r="3571" b="29412"/>
              <a:stretch/>
            </p:blipFill>
            <p:spPr>
              <a:xfrm>
                <a:off x="4428427" y="3052225"/>
                <a:ext cx="430443" cy="10200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3"/>
              <a:srcRect l="-3571" t="17647" r="3571" b="29412"/>
              <a:stretch/>
            </p:blipFill>
            <p:spPr>
              <a:xfrm>
                <a:off x="4428427" y="3185281"/>
                <a:ext cx="430443" cy="102000"/>
              </a:xfrm>
              <a:prstGeom prst="rect">
                <a:avLst/>
              </a:prstGeom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 rotWithShape="1">
              <a:blip r:embed="rId3"/>
              <a:srcRect l="-3571" t="17647" r="3571" b="29412"/>
              <a:stretch/>
            </p:blipFill>
            <p:spPr>
              <a:xfrm>
                <a:off x="2698376" y="3200184"/>
                <a:ext cx="430443" cy="102000"/>
              </a:xfrm>
              <a:prstGeom prst="rect">
                <a:avLst/>
              </a:prstGeom>
            </p:spPr>
          </p:pic>
        </p:grpSp>
        <p:sp>
          <p:nvSpPr>
            <p:cNvPr id="20" name="CuadroTexto 19"/>
            <p:cNvSpPr txBox="1"/>
            <p:nvPr/>
          </p:nvSpPr>
          <p:spPr>
            <a:xfrm>
              <a:off x="1203777" y="2613427"/>
              <a:ext cx="914400" cy="102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41509" y="2510803"/>
              <a:ext cx="914400" cy="102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95581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50" y="719099"/>
            <a:ext cx="7717500" cy="781629"/>
          </a:xfrm>
        </p:spPr>
        <p:txBody>
          <a:bodyPr/>
          <a:lstStyle/>
          <a:p>
            <a:pPr algn="ctr"/>
            <a:r>
              <a:rPr lang="es-MX" sz="3200" b="0" dirty="0" smtClean="0"/>
              <a:t>PAGO DE MEDIDAS DE SEGURIDAD</a:t>
            </a:r>
            <a:br>
              <a:rPr lang="es-MX" sz="3200" b="0" dirty="0" smtClean="0"/>
            </a:br>
            <a:r>
              <a:rPr lang="es-MX" sz="3200" b="0" dirty="0" smtClean="0"/>
              <a:t>(HOLOGRAMAS)</a:t>
            </a:r>
            <a:endParaRPr lang="es-MX" sz="3200" b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" y="1892159"/>
            <a:ext cx="3666565" cy="10566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3588" y="2409198"/>
            <a:ext cx="321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Depósito de $200.00</a:t>
            </a:r>
            <a:endParaRPr lang="es-MX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104604" y="3077037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Concepto: </a:t>
            </a:r>
            <a:r>
              <a:rPr lang="es-MX" sz="2400" b="1" dirty="0" smtClean="0"/>
              <a:t>SEDU PROFESIONES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368267" y="3538702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No. De Cuenta: </a:t>
            </a:r>
            <a:r>
              <a:rPr lang="es-MX" sz="2400" b="1" dirty="0" smtClean="0"/>
              <a:t>0110244481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33916" y="4666443"/>
            <a:ext cx="74211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NOTA: Es importante realizar </a:t>
            </a:r>
            <a:r>
              <a:rPr lang="es-MX" sz="1800" b="1" u="sng" dirty="0" smtClean="0">
                <a:solidFill>
                  <a:srgbClr val="00B0F0"/>
                </a:solidFill>
              </a:rPr>
              <a:t>DEPÓSITO</a:t>
            </a:r>
            <a:r>
              <a:rPr lang="es-MX" sz="1800" b="1" dirty="0" smtClean="0">
                <a:solidFill>
                  <a:srgbClr val="00B0F0"/>
                </a:solidFill>
              </a:rPr>
              <a:t> </a:t>
            </a:r>
            <a:r>
              <a:rPr lang="es-MX" sz="1800" b="1" dirty="0" smtClean="0">
                <a:solidFill>
                  <a:srgbClr val="FF0000"/>
                </a:solidFill>
              </a:rPr>
              <a:t>directo a sucursal BBVA,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no realizar transferencias, debido a que puede rechazar el pago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la Dirección Estatal de Profesiones.</a:t>
            </a:r>
            <a:endParaRPr lang="es-MX" dirty="0"/>
          </a:p>
          <a:p>
            <a:endParaRPr lang="es-MX" sz="700" dirty="0" smtClean="0"/>
          </a:p>
        </p:txBody>
      </p:sp>
    </p:spTree>
    <p:extLst>
      <p:ext uri="{BB962C8B-B14F-4D97-AF65-F5344CB8AC3E}">
        <p14:creationId xmlns:p14="http://schemas.microsoft.com/office/powerpoint/2010/main" val="44686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4;p60">
            <a:extLst>
              <a:ext uri="{FF2B5EF4-FFF2-40B4-BE49-F238E27FC236}">
                <a16:creationId xmlns:a16="http://schemas.microsoft.com/office/drawing/2014/main" id="{C3691D5A-87CB-002F-AEA4-1CAD1608FA47}"/>
              </a:ext>
            </a:extLst>
          </p:cNvPr>
          <p:cNvSpPr txBox="1">
            <a:spLocks/>
          </p:cNvSpPr>
          <p:nvPr/>
        </p:nvSpPr>
        <p:spPr>
          <a:xfrm>
            <a:off x="1763152" y="4731707"/>
            <a:ext cx="5620871" cy="1821493"/>
          </a:xfrm>
          <a:prstGeom prst="rect">
            <a:avLst/>
          </a:prstGeom>
        </p:spPr>
        <p:txBody>
          <a:bodyPr spcFirstLastPara="1" wrap="square" lIns="68213" tIns="68213" rIns="68213" bIns="682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Puedes contactarnos en: 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878 78 26300 Ext. 115, 215 y 213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titulacion@utnc.edu.mx</a:t>
            </a:r>
            <a:endParaRPr lang="es-MX" sz="2800" dirty="0">
              <a:solidFill>
                <a:srgbClr val="184F8F"/>
              </a:solidFill>
              <a:latin typeface="Montserrat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267" r="5449" b="9037"/>
          <a:stretch/>
        </p:blipFill>
        <p:spPr>
          <a:xfrm>
            <a:off x="2893223" y="2291393"/>
            <a:ext cx="3360730" cy="2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9;p61"/>
          <p:cNvSpPr txBox="1">
            <a:spLocks noGrp="1"/>
          </p:cNvSpPr>
          <p:nvPr>
            <p:ph type="title"/>
          </p:nvPr>
        </p:nvSpPr>
        <p:spPr>
          <a:xfrm>
            <a:off x="-95086" y="331256"/>
            <a:ext cx="7959785" cy="927314"/>
          </a:xfrm>
          <a:prstGeom prst="rect">
            <a:avLst/>
          </a:prstGeom>
        </p:spPr>
        <p:txBody>
          <a:bodyPr spcFirstLastPara="1" wrap="square" lIns="90950" tIns="90950" rIns="90950" bIns="90950" anchor="t" anchorCtr="0">
            <a:noAutofit/>
          </a:bodyPr>
          <a:lstStyle/>
          <a:p>
            <a:pPr algn="ctr"/>
            <a:r>
              <a:rPr lang="es-MX" sz="2586" dirty="0">
                <a:latin typeface="AR CENA" panose="02000000000000000000" pitchFamily="2" charset="0"/>
              </a:rPr>
              <a:t>Ingresa a www.utnc.edu.mx</a:t>
            </a:r>
            <a:br>
              <a:rPr lang="es-MX" sz="2586" dirty="0">
                <a:latin typeface="AR CENA" panose="02000000000000000000" pitchFamily="2" charset="0"/>
              </a:rPr>
            </a:br>
            <a:r>
              <a:rPr lang="es-MX" sz="2586" dirty="0">
                <a:latin typeface="AR CENA" panose="02000000000000000000" pitchFamily="2" charset="0"/>
              </a:rPr>
              <a:t>→ Servicios Escolares →Titulación →Titulación </a:t>
            </a:r>
            <a:r>
              <a:rPr lang="es-MX" sz="2586" dirty="0" smtClean="0">
                <a:latin typeface="AR CENA" panose="02000000000000000000" pitchFamily="2" charset="0"/>
              </a:rPr>
              <a:t>Ing./Lic.</a:t>
            </a:r>
            <a:endParaRPr lang="es-MX" sz="2586" dirty="0">
              <a:latin typeface="AR CENA" panose="020000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 b="3933"/>
          <a:stretch/>
        </p:blipFill>
        <p:spPr>
          <a:xfrm>
            <a:off x="0" y="1508341"/>
            <a:ext cx="9150452" cy="5511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995321" y="274188"/>
            <a:ext cx="7438209" cy="6093741"/>
          </a:xfrm>
          <a:prstGeom prst="rect">
            <a:avLst/>
          </a:prstGeom>
          <a:noFill/>
          <a:ln w="57150">
            <a:noFill/>
          </a:ln>
        </p:spPr>
        <p:txBody>
          <a:bodyPr vert="horz" lIns="90964" tIns="45483" rIns="90964" bIns="4548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183" b="1" dirty="0">
                <a:solidFill>
                  <a:srgbClr val="1C3867"/>
                </a:solidFill>
                <a:latin typeface="AR CENA" panose="02000000000000000000" pitchFamily="2" charset="0"/>
              </a:rPr>
              <a:t>Requisitos</a:t>
            </a:r>
            <a:r>
              <a:rPr lang="es-MX" sz="2785" b="1" dirty="0">
                <a:solidFill>
                  <a:srgbClr val="1C3867"/>
                </a:solidFill>
                <a:latin typeface="AR CENA" panose="02000000000000000000" pitchFamily="2" charset="0"/>
              </a:rPr>
              <a:t>: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por Gastos Administrativos de Titulación Estatal.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Fotografías para Titulación, con las características correspondientes.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CURP Impresa de Sistema RENAPO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Acta de Nacimiento actualizada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Formato de Solicitud </a:t>
            </a:r>
            <a:r>
              <a:rPr lang="es-MX" sz="2200" b="1" dirty="0" smtClean="0">
                <a:latin typeface="AR CENA" panose="02000000000000000000" pitchFamily="2" charset="0"/>
              </a:rPr>
              <a:t>trámite Cédula </a:t>
            </a:r>
            <a:r>
              <a:rPr lang="es-MX" sz="2200" b="1" dirty="0">
                <a:latin typeface="AR CENA" panose="02000000000000000000" pitchFamily="2" charset="0"/>
              </a:rPr>
              <a:t>Estatal de Profesiones   F-ACA 29                             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de Derechos Estatales. (plataforma de paga fácil)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Medidas de Seguridad.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Folder </a:t>
            </a:r>
            <a:r>
              <a:rPr lang="es-MX" sz="2200" b="1" dirty="0" smtClean="0">
                <a:latin typeface="AR CENA" panose="02000000000000000000" pitchFamily="2" charset="0"/>
              </a:rPr>
              <a:t>en tamaño oficio: color azul </a:t>
            </a:r>
            <a:r>
              <a:rPr lang="es-MX" sz="2200" b="1" dirty="0">
                <a:latin typeface="AR CENA" panose="02000000000000000000" pitchFamily="2" charset="0"/>
              </a:rPr>
              <a:t>para </a:t>
            </a:r>
            <a:r>
              <a:rPr lang="es-MX" sz="2200" b="1" dirty="0" smtClean="0">
                <a:latin typeface="AR CENA" panose="02000000000000000000" pitchFamily="2" charset="0"/>
              </a:rPr>
              <a:t>Ingeniería  </a:t>
            </a:r>
            <a:r>
              <a:rPr lang="es-MX" sz="2200" b="1" dirty="0">
                <a:latin typeface="AR CENA" panose="02000000000000000000" pitchFamily="2" charset="0"/>
              </a:rPr>
              <a:t>y</a:t>
            </a:r>
            <a:r>
              <a:rPr lang="es-MX" sz="2200" b="1" dirty="0" smtClean="0">
                <a:latin typeface="AR CENA" panose="02000000000000000000" pitchFamily="2" charset="0"/>
              </a:rPr>
              <a:t> rojo para Licenciatura. </a:t>
            </a:r>
            <a:endParaRPr lang="es-MX" sz="2200" b="1" dirty="0">
              <a:latin typeface="AR CENA" panose="02000000000000000000" pitchFamily="2" charset="0"/>
            </a:endParaRP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No se aceptarán expedientes incompletos.</a:t>
            </a:r>
          </a:p>
        </p:txBody>
      </p:sp>
    </p:spTree>
    <p:extLst>
      <p:ext uri="{BB962C8B-B14F-4D97-AF65-F5344CB8AC3E}">
        <p14:creationId xmlns:p14="http://schemas.microsoft.com/office/powerpoint/2010/main" val="103021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9;p61"/>
          <p:cNvSpPr txBox="1">
            <a:spLocks noGrp="1"/>
          </p:cNvSpPr>
          <p:nvPr>
            <p:ph type="title"/>
          </p:nvPr>
        </p:nvSpPr>
        <p:spPr>
          <a:xfrm>
            <a:off x="880419" y="437580"/>
            <a:ext cx="6718215" cy="120296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/>
            <a:r>
              <a:rPr lang="es-MX" sz="2400" dirty="0" smtClean="0">
                <a:latin typeface="AR CENA" panose="02000000000000000000" pitchFamily="2" charset="0"/>
              </a:rPr>
              <a:t>Comprobante de </a:t>
            </a:r>
            <a:r>
              <a:rPr lang="es-MX" sz="2400" dirty="0">
                <a:latin typeface="AR CENA" panose="02000000000000000000" pitchFamily="2" charset="0"/>
              </a:rPr>
              <a:t>pago por 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Gastos Administrativos para Titulación Estatal TSU/ING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105989" y="1680754"/>
            <a:ext cx="3709851" cy="4528457"/>
            <a:chOff x="1808152" y="419100"/>
            <a:chExt cx="4684416" cy="6180106"/>
          </a:xfrm>
          <a:effectLst/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22778" t="12011" r="41429" b="4039"/>
            <a:stretch/>
          </p:blipFill>
          <p:spPr>
            <a:xfrm>
              <a:off x="1808152" y="419100"/>
              <a:ext cx="4684416" cy="61801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ángulo 6"/>
            <p:cNvSpPr/>
            <p:nvPr/>
          </p:nvSpPr>
          <p:spPr>
            <a:xfrm>
              <a:off x="3693160" y="201168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4064027" y="1767840"/>
              <a:ext cx="416534" cy="10668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059844" y="2011680"/>
              <a:ext cx="1051396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5694706" y="2712720"/>
              <a:ext cx="416534" cy="10668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19138" b="28397"/>
            <a:stretch/>
          </p:blipFill>
          <p:spPr>
            <a:xfrm>
              <a:off x="3826818" y="2712720"/>
              <a:ext cx="867102" cy="100679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333" r="2879" b="1696"/>
          <a:stretch/>
        </p:blipFill>
        <p:spPr>
          <a:xfrm>
            <a:off x="5111979" y="2161125"/>
            <a:ext cx="2714780" cy="33688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-3571" t="17647" r="3571" b="29412"/>
          <a:stretch/>
        </p:blipFill>
        <p:spPr>
          <a:xfrm>
            <a:off x="7315200" y="4248904"/>
            <a:ext cx="430443" cy="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478043" y="366280"/>
            <a:ext cx="677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1">
              <a:buClrTx/>
              <a:defRPr/>
            </a:pPr>
            <a:r>
              <a:rPr lang="es-MX" sz="24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 que deberán tener las fotografías a entregar para Titulación</a:t>
            </a:r>
            <a:r>
              <a:rPr lang="es-MX" sz="2400" kern="1200" dirty="0">
                <a:solidFill>
                  <a:srgbClr val="1C3867"/>
                </a:solidFill>
                <a:latin typeface="AR CENA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572002" y="1133201"/>
            <a:ext cx="4511508" cy="514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Cantidad:</a:t>
            </a:r>
          </a:p>
          <a:p>
            <a:pPr defTabSz="914411">
              <a:buClrTx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fotografías tamaño título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9 cm de alto x 6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mignon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5 cm de alto x 3.5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6 fotografías tamaño infantil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infantil a color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endParaRPr lang="es-MX" sz="16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Especificaciones:</a:t>
            </a: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Acabado mate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Color, blanco y negro con retoque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Fondo blanco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Auto adheribles</a:t>
            </a:r>
          </a:p>
          <a:p>
            <a:pPr defTabSz="914411">
              <a:buClrTx/>
              <a:buFont typeface="Arial" panose="020B0604020202020204" pitchFamily="34" charset="0"/>
              <a:buChar char="•"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Vestimenta formal:</a:t>
            </a:r>
            <a:endParaRPr lang="es-MX" sz="1401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Hombres</a:t>
            </a: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 Camisa color blanco, saco negro y  corbata lisa, sin aretes y sin barba.</a:t>
            </a: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Mujeres</a:t>
            </a:r>
            <a:r>
              <a:rPr lang="es-MX" sz="1600" b="1" i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 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Blusa color blanco y saco negro, maquillaje discreto, sin aretes, frente y orejas descubiertas.</a:t>
            </a:r>
          </a:p>
          <a:p>
            <a:pPr defTabSz="914411">
              <a:buClrTx/>
              <a:defRPr/>
            </a:pPr>
            <a:endParaRPr lang="es-MX" sz="1051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38157" y="6066481"/>
            <a:ext cx="8798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endParaRPr lang="es-MX" sz="900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algn="just" defTabSz="914411">
              <a:buClrTx/>
              <a:defRPr/>
            </a:pPr>
            <a:r>
              <a:rPr lang="es-MX" sz="1200" i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Nota: Las fotografías deberán cubrir las características antes mencionadas de lo contrario no serán aceptadas y deberán venir identificadas en una etiqueta o nota adhesiva, con  su nombre, carrera y generación saliente. </a:t>
            </a:r>
            <a:r>
              <a:rPr lang="es-MX" sz="1200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 escribir sobre la foto para no maltratarla.</a:t>
            </a:r>
          </a:p>
        </p:txBody>
      </p:sp>
      <p:pic>
        <p:nvPicPr>
          <p:cNvPr id="45" name="Imagen 4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rot="21207793">
            <a:off x="258272" y="545723"/>
            <a:ext cx="369178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Acta </a:t>
            </a:r>
            <a:r>
              <a:rPr lang="es-MX" sz="1800" b="1" dirty="0">
                <a:latin typeface="AR CENA" panose="02000000000000000000" pitchFamily="2" charset="0"/>
              </a:rPr>
              <a:t>de </a:t>
            </a:r>
            <a:r>
              <a:rPr lang="es-MX" sz="1800" b="1" dirty="0" smtClean="0">
                <a:latin typeface="AR CENA" panose="02000000000000000000" pitchFamily="2" charset="0"/>
              </a:rPr>
              <a:t>Nacimiento actualizada </a:t>
            </a:r>
          </a:p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(</a:t>
            </a:r>
            <a:r>
              <a:rPr lang="es-MX" sz="1800" b="1" dirty="0">
                <a:latin typeface="AR CENA" panose="02000000000000000000" pitchFamily="2" charset="0"/>
              </a:rPr>
              <a:t>En dado caso que en escolares no contemos con </a:t>
            </a:r>
            <a:r>
              <a:rPr lang="es-MX" sz="1800" b="1" dirty="0" smtClean="0">
                <a:latin typeface="AR CENA" panose="02000000000000000000" pitchFamily="2" charset="0"/>
              </a:rPr>
              <a:t>ella </a:t>
            </a:r>
            <a:r>
              <a:rPr lang="es-MX" sz="1800" b="1" dirty="0">
                <a:latin typeface="AR CENA" panose="02000000000000000000" pitchFamily="2" charset="0"/>
              </a:rPr>
              <a:t>o este maltratada)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" y="1742267"/>
            <a:ext cx="3691952" cy="478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4572000" y="1429069"/>
            <a:ext cx="379765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CURP actualizada </a:t>
            </a:r>
          </a:p>
          <a:p>
            <a:pPr algn="ctr"/>
            <a:r>
              <a:rPr lang="es-MX" sz="2000" b="1" dirty="0" smtClean="0">
                <a:latin typeface="AR CENA" panose="02000000000000000000" pitchFamily="2" charset="0"/>
              </a:rPr>
              <a:t>(</a:t>
            </a:r>
            <a:r>
              <a:rPr lang="es-MX" sz="1400" b="1" dirty="0" smtClean="0">
                <a:latin typeface="AR CENA" panose="02000000000000000000" pitchFamily="2" charset="0"/>
              </a:rPr>
              <a:t>descargar de RENAPO)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1" y="2474033"/>
            <a:ext cx="4529271" cy="213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46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14249" r="21265" b="4916"/>
          <a:stretch/>
        </p:blipFill>
        <p:spPr>
          <a:xfrm>
            <a:off x="250621" y="309285"/>
            <a:ext cx="4863971" cy="62394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47956" y="2384276"/>
            <a:ext cx="3537925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Formato de Titulación </a:t>
            </a:r>
            <a:endParaRPr lang="es-MX" sz="2400" b="1" dirty="0" smtClean="0">
              <a:latin typeface="AR CENA" panose="02000000000000000000" pitchFamily="2" charset="0"/>
            </a:endParaRPr>
          </a:p>
          <a:p>
            <a:pPr algn="ctr"/>
            <a:r>
              <a:rPr lang="es-MX" sz="2400" b="1" dirty="0" smtClean="0">
                <a:latin typeface="AR CENA" panose="02000000000000000000" pitchFamily="2" charset="0"/>
              </a:rPr>
              <a:t>F-ACA-29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</a:p>
          <a:p>
            <a:pPr algn="ctr"/>
            <a:r>
              <a:rPr lang="es-MX" sz="2400" b="1" dirty="0">
                <a:latin typeface="AR CENA" panose="02000000000000000000" pitchFamily="2" charset="0"/>
              </a:rPr>
              <a:t>Llenar correctamente los campos editables, con </a:t>
            </a:r>
            <a:r>
              <a:rPr lang="es-MX" sz="2400" b="1" dirty="0" smtClean="0">
                <a:latin typeface="AR CENA" panose="02000000000000000000" pitchFamily="2" charset="0"/>
              </a:rPr>
              <a:t>mayúsculas y </a:t>
            </a:r>
            <a:r>
              <a:rPr lang="es-MX" sz="2400" b="1" dirty="0">
                <a:latin typeface="AR CENA" panose="02000000000000000000" pitchFamily="2" charset="0"/>
              </a:rPr>
              <a:t>sin </a:t>
            </a:r>
            <a:r>
              <a:rPr lang="es-MX" sz="2400" b="1" dirty="0" smtClean="0">
                <a:latin typeface="AR CENA" panose="02000000000000000000" pitchFamily="2" charset="0"/>
              </a:rPr>
              <a:t>acentos, </a:t>
            </a:r>
            <a:r>
              <a:rPr lang="es-MX" sz="2400" b="1" dirty="0">
                <a:latin typeface="AR CENA" panose="02000000000000000000" pitchFamily="2" charset="0"/>
              </a:rPr>
              <a:t>imprimir 3 </a:t>
            </a:r>
            <a:r>
              <a:rPr lang="es-MX" sz="2400" b="1" dirty="0" smtClean="0">
                <a:latin typeface="AR CENA" panose="02000000000000000000" pitchFamily="2" charset="0"/>
              </a:rPr>
              <a:t>hojas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  <a:endParaRPr lang="es-MX" sz="24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7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13748" r="21182" b="5227"/>
          <a:stretch/>
        </p:blipFill>
        <p:spPr>
          <a:xfrm>
            <a:off x="379083" y="334317"/>
            <a:ext cx="4711663" cy="60604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9158" y="2105561"/>
            <a:ext cx="3066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Documentación requerida para </a:t>
            </a:r>
            <a:r>
              <a:rPr lang="es-MX" sz="2400" b="1" dirty="0" smtClean="0">
                <a:latin typeface="AR CENA" panose="02000000000000000000" pitchFamily="2" charset="0"/>
              </a:rPr>
              <a:t>trámite </a:t>
            </a:r>
            <a:r>
              <a:rPr lang="es-MX" sz="2400" b="1" dirty="0">
                <a:latin typeface="AR CENA" panose="02000000000000000000" pitchFamily="2" charset="0"/>
              </a:rPr>
              <a:t>de Titulación y </a:t>
            </a:r>
            <a:r>
              <a:rPr lang="es-MX" sz="2400" b="1" dirty="0" smtClean="0">
                <a:latin typeface="AR CENA" panose="02000000000000000000" pitchFamily="2" charset="0"/>
              </a:rPr>
              <a:t>Firmas </a:t>
            </a:r>
            <a:r>
              <a:rPr lang="es-MX" sz="2400" b="1" dirty="0">
                <a:latin typeface="AR CENA" panose="02000000000000000000" pitchFamily="2" charset="0"/>
              </a:rPr>
              <a:t>de no </a:t>
            </a:r>
            <a:r>
              <a:rPr lang="es-MX" sz="2400" b="1" dirty="0" smtClean="0">
                <a:latin typeface="AR CENA" panose="02000000000000000000" pitchFamily="2" charset="0"/>
              </a:rPr>
              <a:t>Adeudos en la Universidad.</a:t>
            </a:r>
            <a:endParaRPr lang="es-MX" sz="24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8077" y="1178167"/>
            <a:ext cx="5424853" cy="3429692"/>
          </a:xfrm>
        </p:spPr>
        <p:txBody>
          <a:bodyPr/>
          <a:lstStyle/>
          <a:p>
            <a:pPr algn="ctr"/>
            <a:r>
              <a:rPr lang="es-MX" sz="4400" dirty="0" smtClean="0"/>
              <a:t>¿Cómo realizar el pago de Derechos estatales y medidas de seguridad para mi trámite de titulación?</a:t>
            </a: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4118" l="20825" r="69352">
                        <a14:foregroundMark x1="53635" y1="37582" x2="54028" y2="26797"/>
                        <a14:foregroundMark x1="41061" y1="42810" x2="38507" y2="30882"/>
                        <a14:foregroundMark x1="39293" y1="35948" x2="33988" y2="34314"/>
                        <a14:foregroundMark x1="64440" y1="14379" x2="64440" y2="14379"/>
                        <a14:foregroundMark x1="63261" y1="18954" x2="63261" y2="18954"/>
                        <a14:foregroundMark x1="44204" y1="90850" x2="44204" y2="90850"/>
                        <a14:foregroundMark x1="54224" y1="89869" x2="36542" y2="90850"/>
                        <a14:foregroundMark x1="53438" y1="92484" x2="58546" y2="91503"/>
                        <a14:foregroundMark x1="60511" y1="91503" x2="62475" y2="91503"/>
                        <a14:foregroundMark x1="36346" y1="92647" x2="29666" y2="91013"/>
                        <a14:foregroundMark x1="28487" y1="91340" x2="28487" y2="91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5222" r="25065" b="3808"/>
          <a:stretch/>
        </p:blipFill>
        <p:spPr>
          <a:xfrm>
            <a:off x="967154" y="2789287"/>
            <a:ext cx="1732085" cy="34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3626"/>
      </p:ext>
    </p:extLst>
  </p:cSld>
  <p:clrMapOvr>
    <a:masterClrMapping/>
  </p:clrMapOvr>
</p:sld>
</file>

<file path=ppt/theme/theme1.xml><?xml version="1.0" encoding="utf-8"?>
<a:theme xmlns:a="http://schemas.openxmlformats.org/drawingml/2006/main" name="Metamorphosis Business Plan XL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555</Words>
  <Application>Microsoft Office PowerPoint</Application>
  <PresentationFormat>Personalizado</PresentationFormat>
  <Paragraphs>84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 CENA</vt:lpstr>
      <vt:lpstr>Montserrat</vt:lpstr>
      <vt:lpstr>Wingdings</vt:lpstr>
      <vt:lpstr>Montserrat Medium</vt:lpstr>
      <vt:lpstr>Bebas Neue</vt:lpstr>
      <vt:lpstr>Montserrat SemiBold</vt:lpstr>
      <vt:lpstr>Rubik</vt:lpstr>
      <vt:lpstr>Arial</vt:lpstr>
      <vt:lpstr>Metamorphosis Business Plan XL by Slidesgo</vt:lpstr>
      <vt:lpstr>PROCESO PARA TRáMITE DE TITULACIóN ING. / LIC.</vt:lpstr>
      <vt:lpstr>Ingresa a www.utnc.edu.mx → Servicios Escolares →Titulación →Titulación Ing./Lic.</vt:lpstr>
      <vt:lpstr>Presentación de PowerPoint</vt:lpstr>
      <vt:lpstr>Comprobante de pago por  Gastos Administrativos para Titulación Estatal TSU/ING  </vt:lpstr>
      <vt:lpstr>Presentación de PowerPoint</vt:lpstr>
      <vt:lpstr>Presentación de PowerPoint</vt:lpstr>
      <vt:lpstr>Presentación de PowerPoint</vt:lpstr>
      <vt:lpstr>Presentación de PowerPoint</vt:lpstr>
      <vt:lpstr>¿Cómo realizar el pago de Derechos estatales y medidas de seguridad para mi trámite de titulación?</vt:lpstr>
      <vt:lpstr>Paso 1.-:</vt:lpstr>
      <vt:lpstr>Paso 2.-:</vt:lpstr>
      <vt:lpstr>Paso 3.-:</vt:lpstr>
      <vt:lpstr>Paso 4.-:</vt:lpstr>
      <vt:lpstr>Paso 5.-:</vt:lpstr>
      <vt:lpstr>Paso 6.-:</vt:lpstr>
      <vt:lpstr>PAGO DE MEDIDAS DE SEGURIDAD (HOLOGRAMAS)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UTNC</dc:creator>
  <cp:lastModifiedBy>UTNC</cp:lastModifiedBy>
  <cp:revision>36</cp:revision>
  <dcterms:modified xsi:type="dcterms:W3CDTF">2024-08-27T19:43:05Z</dcterms:modified>
</cp:coreProperties>
</file>