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9"/>
  </p:notesMasterIdLst>
  <p:handoutMasterIdLst>
    <p:handoutMasterId r:id="rId20"/>
  </p:handoutMasterIdLst>
  <p:sldIdLst>
    <p:sldId id="260" r:id="rId2"/>
    <p:sldId id="257" r:id="rId3"/>
    <p:sldId id="261" r:id="rId4"/>
    <p:sldId id="262" r:id="rId5"/>
    <p:sldId id="267" r:id="rId6"/>
    <p:sldId id="263" r:id="rId7"/>
    <p:sldId id="264" r:id="rId8"/>
    <p:sldId id="265" r:id="rId9"/>
    <p:sldId id="266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59" r:id="rId18"/>
  </p:sldIdLst>
  <p:sldSz cx="9144000" cy="7019925"/>
  <p:notesSz cx="6858000" cy="9144000"/>
  <p:embeddedFontLst>
    <p:embeddedFont>
      <p:font typeface="Rubik" panose="020B0604020202020204" charset="-79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Bebas Neue" panose="020B0604020202020204" charset="0"/>
      <p:regular r:id="rId33"/>
    </p:embeddedFont>
    <p:embeddedFont>
      <p:font typeface="Montserrat SemiBold"/>
      <p:bold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9AA0A6"/>
          </p15:clr>
        </p15:guide>
        <p15:guide id="2" pos="2881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F8F"/>
    <a:srgbClr val="1C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63693D-A489-4CD8-AAAE-7AD03128D06F}">
  <a:tblStyle styleId="{F863693D-A489-4CD8-AAAE-7AD03128D0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256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82D497B-4BDD-B123-E072-B93FD85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8C83D-FEE2-D19B-5F3B-235169D55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ADB5B-DCA3-4F84-BE48-9597289FA76F}" type="datetimeFigureOut">
              <a:rPr lang="es-MX" smtClean="0"/>
              <a:t>05/03/2024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EAACC1-BA9F-D06A-1282-1F4FF53200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34A9AB-0C22-93F2-4099-B997CF74AE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03B2-D6F4-4894-AB22-A806AEEBD2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842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2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8aa852056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8aa852056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F02FD2-490C-97A4-B6C0-CF1C58BC2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58" y="2082"/>
            <a:ext cx="9141288" cy="7015764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374" y="1940719"/>
            <a:ext cx="3047100" cy="225685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984" b="1">
                <a:solidFill>
                  <a:srgbClr val="1C3867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79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8374" y="4424959"/>
            <a:ext cx="3047100" cy="47290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96">
                <a:solidFill>
                  <a:srgbClr val="184F8F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9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3227" y="607377"/>
            <a:ext cx="7717500" cy="781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C3867"/>
                </a:solidFill>
                <a:latin typeface="Bebas Neue" panose="020B0606020202050201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3227" y="1572917"/>
            <a:ext cx="7717500" cy="4662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1117" lvl="0" indent="-23688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821">
                <a:latin typeface="Montserrat" pitchFamily="2" charset="0"/>
              </a:defRPr>
            </a:lvl1pPr>
            <a:lvl2pPr marL="682233" lvl="1" indent="-2368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3351" lvl="2" indent="-2368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64467" lvl="3" indent="-23688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05584" lvl="4" indent="-2368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46700" lvl="5" indent="-2368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87816" lvl="6" indent="-23688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28932" lvl="7" indent="-2368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70049" lvl="8" indent="-2368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62" y="6364430"/>
            <a:ext cx="548699" cy="53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D109B2-6374-F297-F174-39E1872E9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2082"/>
            <a:ext cx="9141288" cy="7015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607377"/>
            <a:ext cx="8520600" cy="78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572917"/>
            <a:ext cx="8520600" cy="466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62" y="6364430"/>
            <a:ext cx="548699" cy="53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46">
                <a:solidFill>
                  <a:schemeClr val="dk2"/>
                </a:solidFill>
              </a:defRPr>
            </a:lvl1pPr>
            <a:lvl2pPr lvl="1" algn="r">
              <a:buNone/>
              <a:defRPr sz="746">
                <a:solidFill>
                  <a:schemeClr val="dk2"/>
                </a:solidFill>
              </a:defRPr>
            </a:lvl2pPr>
            <a:lvl3pPr lvl="2" algn="r">
              <a:buNone/>
              <a:defRPr sz="746">
                <a:solidFill>
                  <a:schemeClr val="dk2"/>
                </a:solidFill>
              </a:defRPr>
            </a:lvl3pPr>
            <a:lvl4pPr lvl="3" algn="r">
              <a:buNone/>
              <a:defRPr sz="746">
                <a:solidFill>
                  <a:schemeClr val="dk2"/>
                </a:solidFill>
              </a:defRPr>
            </a:lvl4pPr>
            <a:lvl5pPr lvl="4" algn="r">
              <a:buNone/>
              <a:defRPr sz="746">
                <a:solidFill>
                  <a:schemeClr val="dk2"/>
                </a:solidFill>
              </a:defRPr>
            </a:lvl5pPr>
            <a:lvl6pPr lvl="5" algn="r">
              <a:buNone/>
              <a:defRPr sz="746">
                <a:solidFill>
                  <a:schemeClr val="dk2"/>
                </a:solidFill>
              </a:defRPr>
            </a:lvl6pPr>
            <a:lvl7pPr lvl="6" algn="r">
              <a:buNone/>
              <a:defRPr sz="746">
                <a:solidFill>
                  <a:schemeClr val="dk2"/>
                </a:solidFill>
              </a:defRPr>
            </a:lvl7pPr>
            <a:lvl8pPr lvl="7" algn="r">
              <a:buNone/>
              <a:defRPr sz="746">
                <a:solidFill>
                  <a:schemeClr val="dk2"/>
                </a:solidFill>
              </a:defRPr>
            </a:lvl8pPr>
            <a:lvl9pPr lvl="8" algn="r">
              <a:buNone/>
              <a:defRPr sz="74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85447C-D364-4E18-AD16-5E6BF1B5BE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354" y="2082"/>
            <a:ext cx="9141288" cy="701576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4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5436F0B-0FBD-837C-5AE9-0B14B989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21" y="2120436"/>
            <a:ext cx="4200414" cy="2472795"/>
          </a:xfrm>
        </p:spPr>
        <p:txBody>
          <a:bodyPr/>
          <a:lstStyle/>
          <a:p>
            <a:pPr algn="ctr"/>
            <a:r>
              <a:rPr lang="es-MX" sz="5372" dirty="0"/>
              <a:t>PROCESO PARA TRáMITE DE TITULACIóN</a:t>
            </a:r>
          </a:p>
        </p:txBody>
      </p:sp>
    </p:spTree>
    <p:extLst>
      <p:ext uri="{BB962C8B-B14F-4D97-AF65-F5344CB8AC3E}">
        <p14:creationId xmlns:p14="http://schemas.microsoft.com/office/powerpoint/2010/main" val="44626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62" y="595040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1.-: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83976" y="595040"/>
            <a:ext cx="621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INGRESAR A LA PÁGINA DE PAGA FÁCIL </a:t>
            </a:r>
          </a:p>
          <a:p>
            <a:r>
              <a:rPr lang="es-MX" sz="1800" dirty="0" smtClean="0"/>
              <a:t>EN EL APARTADO DE SECRETARÍA DE EDUCACIÓN (OPCIÓN DIRECTA EN EL SIGUIENTE ENLACE):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3435" y="1605275"/>
            <a:ext cx="900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u="sng" dirty="0" smtClean="0">
                <a:solidFill>
                  <a:srgbClr val="0070C0"/>
                </a:solidFill>
              </a:rPr>
              <a:t>https</a:t>
            </a:r>
            <a:r>
              <a:rPr lang="es-MX" sz="1600" u="sng" dirty="0">
                <a:solidFill>
                  <a:srgbClr val="0070C0"/>
                </a:solidFill>
              </a:rPr>
              <a:t>://www.pagafacil.gob.mx/pagafacilv2/epago/ingresos_varios/educacion_2019.php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3435" y="2030734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2400066"/>
            <a:ext cx="9144000" cy="46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3956" y="506521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2.-: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2940" y="506521"/>
            <a:ext cx="621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LLENAR TODOS LOS APARTADOS CON SUS </a:t>
            </a:r>
          </a:p>
          <a:p>
            <a:r>
              <a:rPr lang="es-MX" sz="1800" dirty="0" smtClean="0"/>
              <a:t>DATOS PERSONALES, ASÍ COO SE MUESTRAN A CONTINUCACIÓN:</a:t>
            </a:r>
            <a:endParaRPr lang="es-MX" sz="1800" dirty="0">
              <a:solidFill>
                <a:srgbClr val="0070C0"/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183"/>
            <a:ext cx="9144000" cy="52677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07340" y="5593977"/>
            <a:ext cx="4150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C00000"/>
                </a:solidFill>
              </a:rPr>
              <a:t>ESTE APARTADO NO LLENARLO</a:t>
            </a:r>
            <a:endParaRPr lang="es-MX" sz="1600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3956" y="1342490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3.-:</a:t>
            </a:r>
            <a:endParaRPr lang="es-MX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555909" y="235541"/>
            <a:ext cx="621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CONTINUAR LLENANDO LOS APARTADOS </a:t>
            </a:r>
            <a:r>
              <a:rPr lang="es-MX" sz="1800" dirty="0" smtClean="0"/>
              <a:t>CORRESPONDIENTES </a:t>
            </a:r>
            <a:r>
              <a:rPr lang="es-MX" sz="1800" dirty="0" smtClean="0"/>
              <a:t>QUE SE MUESTRAN A CONTINUACIÓN: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8450" y="1006705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311037"/>
            <a:ext cx="9144000" cy="57088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944471" y="1420861"/>
            <a:ext cx="3272117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Seleccionar este apartado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0" name="Flecha izquierda 9"/>
          <p:cNvSpPr/>
          <p:nvPr/>
        </p:nvSpPr>
        <p:spPr>
          <a:xfrm>
            <a:off x="3567953" y="1517255"/>
            <a:ext cx="376518" cy="180713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53835" y="2447364"/>
            <a:ext cx="314510" cy="373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1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12464" y="2375646"/>
            <a:ext cx="372218" cy="373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0070C0"/>
                </a:solidFill>
              </a:rPr>
              <a:t>✔</a:t>
            </a:r>
          </a:p>
        </p:txBody>
      </p:sp>
      <p:sp>
        <p:nvSpPr>
          <p:cNvPr id="13" name="Llamada ovalada 12"/>
          <p:cNvSpPr/>
          <p:nvPr/>
        </p:nvSpPr>
        <p:spPr>
          <a:xfrm>
            <a:off x="7694843" y="954337"/>
            <a:ext cx="1407459" cy="929906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Seleccionar  esta opción 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7887354" y="2017059"/>
            <a:ext cx="141866" cy="430305"/>
          </a:xfrm>
          <a:prstGeom prst="down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61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4.-: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55909" y="235541"/>
            <a:ext cx="6212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DESPÚES DE SELECCIONAR EL TIPO DE </a:t>
            </a:r>
          </a:p>
          <a:p>
            <a:r>
              <a:rPr lang="es-MX" sz="1800" dirty="0" smtClean="0"/>
              <a:t>TRÁMITE A REALIZAR, DEBERÁ DAR CLIC EN </a:t>
            </a:r>
            <a:r>
              <a:rPr lang="es-MX" sz="1800" b="1" u="sng" dirty="0" smtClean="0"/>
              <a:t>CONTINUAR</a:t>
            </a:r>
            <a:r>
              <a:rPr lang="es-MX" sz="1800" dirty="0"/>
              <a:t>,</a:t>
            </a:r>
            <a:r>
              <a:rPr lang="es-MX" sz="1800" dirty="0" smtClean="0"/>
              <a:t> VERIFICAR LOS DATOS PROPORCIONADOS Y DAR CLIC EN </a:t>
            </a:r>
            <a:r>
              <a:rPr lang="es-MX" sz="1800" b="1" u="sng" dirty="0" smtClean="0"/>
              <a:t>ACEPTAR.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310" y="1575263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1959603"/>
            <a:ext cx="9144000" cy="506032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342965" y="3245224"/>
            <a:ext cx="744070" cy="510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851233" y="3122688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rgbClr val="0070C0"/>
                </a:solidFill>
              </a:rPr>
              <a:t>✔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89302" y="6000358"/>
            <a:ext cx="616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0070C0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194647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</a:t>
            </a:r>
            <a:r>
              <a:rPr lang="es-MX" sz="3600" dirty="0"/>
              <a:t>5</a:t>
            </a:r>
            <a:r>
              <a:rPr lang="es-MX" sz="3600" dirty="0" smtClean="0"/>
              <a:t>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30672" y="925587"/>
            <a:ext cx="637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u="sng" dirty="0" smtClean="0"/>
              <a:t>REVISAR</a:t>
            </a:r>
            <a:r>
              <a:rPr lang="es-MX" sz="1800" dirty="0" smtClean="0"/>
              <a:t> QUE TODOS LOS DATOS PROPORCIONADOS SEAN </a:t>
            </a:r>
            <a:r>
              <a:rPr lang="es-MX" sz="1800" b="1" u="sng" dirty="0" smtClean="0"/>
              <a:t>CORRECTOS.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450" y="1822936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408"/>
            <a:ext cx="9144000" cy="322240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32495" y="2496162"/>
            <a:ext cx="8879009" cy="21116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Llamada ovalada 8"/>
          <p:cNvSpPr/>
          <p:nvPr/>
        </p:nvSpPr>
        <p:spPr>
          <a:xfrm>
            <a:off x="6038262" y="4285128"/>
            <a:ext cx="1492091" cy="860613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 smtClean="0">
              <a:solidFill>
                <a:schemeClr val="bg1"/>
              </a:solidFill>
            </a:endParaRPr>
          </a:p>
          <a:p>
            <a:pPr algn="ctr"/>
            <a:r>
              <a:rPr lang="es-MX" sz="1200" dirty="0" smtClean="0">
                <a:solidFill>
                  <a:schemeClr val="bg1"/>
                </a:solidFill>
              </a:rPr>
              <a:t>Seleccionar la opción de imprimir.</a:t>
            </a:r>
          </a:p>
          <a:p>
            <a:pPr algn="ctr"/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0" name="Flecha izquierda 9"/>
          <p:cNvSpPr/>
          <p:nvPr/>
        </p:nvSpPr>
        <p:spPr>
          <a:xfrm>
            <a:off x="5527272" y="4895613"/>
            <a:ext cx="443221" cy="171231"/>
          </a:xfrm>
          <a:prstGeom prst="left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708336"/>
            <a:ext cx="9144000" cy="1311589"/>
          </a:xfrm>
          <a:prstGeom prst="rect">
            <a:avLst/>
          </a:prstGeom>
        </p:spPr>
      </p:pic>
      <p:sp>
        <p:nvSpPr>
          <p:cNvPr id="12" name="Flecha izquierda 11"/>
          <p:cNvSpPr/>
          <p:nvPr/>
        </p:nvSpPr>
        <p:spPr>
          <a:xfrm>
            <a:off x="5721987" y="6688554"/>
            <a:ext cx="443221" cy="171231"/>
          </a:xfrm>
          <a:prstGeom prst="left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22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50" y="305237"/>
            <a:ext cx="2164444" cy="746293"/>
          </a:xfrm>
        </p:spPr>
        <p:txBody>
          <a:bodyPr/>
          <a:lstStyle/>
          <a:p>
            <a:r>
              <a:rPr lang="es-MX" sz="3600" dirty="0" smtClean="0"/>
              <a:t>Paso 6.-:</a:t>
            </a:r>
            <a:endParaRPr lang="es-MX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55909" y="303344"/>
            <a:ext cx="637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chemeClr val="tx1"/>
                </a:solidFill>
              </a:rPr>
              <a:t>PUEDE REALIZAR EL PAGO EN LAS DISTINTAS DEPENDENCIAS QUE MUESTRA EL FORMATO O PAGAR EN LÍNEA.</a:t>
            </a:r>
            <a:r>
              <a:rPr lang="es-MX" sz="1800" dirty="0" smtClean="0">
                <a:solidFill>
                  <a:srgbClr val="0070C0"/>
                </a:solidFill>
              </a:rPr>
              <a:t> </a:t>
            </a:r>
            <a:endParaRPr lang="es-MX" sz="1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8450" y="1073657"/>
            <a:ext cx="140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00B050"/>
                </a:solidFill>
              </a:rPr>
              <a:t>MUESTRA:</a:t>
            </a:r>
            <a:endParaRPr lang="es-MX" sz="1800" b="1" dirty="0">
              <a:solidFill>
                <a:srgbClr val="00B050"/>
              </a:solidFill>
            </a:endParaRP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872"/>
            <a:ext cx="9144000" cy="5534053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258001" y="4477362"/>
            <a:ext cx="4600869" cy="2174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Llamada ovalada 13"/>
          <p:cNvSpPr/>
          <p:nvPr/>
        </p:nvSpPr>
        <p:spPr>
          <a:xfrm>
            <a:off x="258001" y="3515368"/>
            <a:ext cx="1972235" cy="888004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DEPENDENCIAS PARA PAGO DE FORMA FÍSICA</a:t>
            </a:r>
            <a:endParaRPr lang="es-MX" sz="1200" dirty="0"/>
          </a:p>
        </p:txBody>
      </p:sp>
      <p:sp>
        <p:nvSpPr>
          <p:cNvPr id="15" name="Flecha abajo 14"/>
          <p:cNvSpPr/>
          <p:nvPr/>
        </p:nvSpPr>
        <p:spPr>
          <a:xfrm>
            <a:off x="2312894" y="4011919"/>
            <a:ext cx="245541" cy="422560"/>
          </a:xfrm>
          <a:prstGeom prst="down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abajo 15"/>
          <p:cNvSpPr/>
          <p:nvPr/>
        </p:nvSpPr>
        <p:spPr>
          <a:xfrm>
            <a:off x="6131858" y="1542252"/>
            <a:ext cx="245541" cy="422560"/>
          </a:xfrm>
          <a:prstGeom prst="downArrow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Llamada ovalada 16"/>
          <p:cNvSpPr/>
          <p:nvPr/>
        </p:nvSpPr>
        <p:spPr>
          <a:xfrm>
            <a:off x="6254629" y="941294"/>
            <a:ext cx="1433139" cy="669908"/>
          </a:xfrm>
          <a:prstGeom prst="wedgeEllipseCallout">
            <a:avLst/>
          </a:prstGeom>
          <a:solidFill>
            <a:srgbClr val="184F8F"/>
          </a:solidFill>
          <a:ln>
            <a:solidFill>
              <a:srgbClr val="18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PAGOS EN LÍNEA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95581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250" y="719099"/>
            <a:ext cx="7717500" cy="781629"/>
          </a:xfrm>
        </p:spPr>
        <p:txBody>
          <a:bodyPr/>
          <a:lstStyle/>
          <a:p>
            <a:pPr algn="ctr"/>
            <a:r>
              <a:rPr lang="es-MX" sz="3200" b="0" dirty="0" smtClean="0"/>
              <a:t>PAGO DE MEDIDAS DE SEGURIDAD</a:t>
            </a:r>
            <a:br>
              <a:rPr lang="es-MX" sz="3200" b="0" dirty="0" smtClean="0"/>
            </a:br>
            <a:r>
              <a:rPr lang="es-MX" sz="3200" b="0" dirty="0" smtClean="0"/>
              <a:t>(HOLOGRAMAS)</a:t>
            </a:r>
            <a:endParaRPr lang="es-MX" sz="3200" b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9" y="1892159"/>
            <a:ext cx="3666565" cy="10566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3588" y="2409198"/>
            <a:ext cx="321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Depósito de $200.00</a:t>
            </a:r>
            <a:endParaRPr lang="es-MX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104604" y="3077037"/>
            <a:ext cx="49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Concepto: </a:t>
            </a:r>
            <a:r>
              <a:rPr lang="es-MX" sz="2400" b="1" dirty="0" smtClean="0"/>
              <a:t>SEDU PROFESIONES</a:t>
            </a:r>
            <a:endParaRPr lang="es-MX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368267" y="3538702"/>
            <a:ext cx="49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No. De Cuenta: </a:t>
            </a:r>
            <a:r>
              <a:rPr lang="es-MX" sz="2400" b="1" dirty="0" smtClean="0"/>
              <a:t>0110244481</a:t>
            </a:r>
            <a:endParaRPr lang="es-MX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33916" y="4666443"/>
            <a:ext cx="74211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NOTA: Es importante realizar </a:t>
            </a:r>
            <a:r>
              <a:rPr lang="es-MX" sz="1800" b="1" u="sng" dirty="0" smtClean="0">
                <a:solidFill>
                  <a:srgbClr val="00B0F0"/>
                </a:solidFill>
              </a:rPr>
              <a:t>DEPÓSITO</a:t>
            </a:r>
            <a:r>
              <a:rPr lang="es-MX" sz="1800" b="1" dirty="0" smtClean="0">
                <a:solidFill>
                  <a:srgbClr val="00B0F0"/>
                </a:solidFill>
              </a:rPr>
              <a:t> </a:t>
            </a:r>
            <a:r>
              <a:rPr lang="es-MX" sz="1800" b="1" dirty="0" smtClean="0">
                <a:solidFill>
                  <a:srgbClr val="FF0000"/>
                </a:solidFill>
              </a:rPr>
              <a:t>directo a sucursal BBVA,</a:t>
            </a:r>
          </a:p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 no realizar transferencias, debido a que puede rechazar el pago</a:t>
            </a:r>
          </a:p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 la Dirección Estatal de Profesiones.</a:t>
            </a:r>
            <a:endParaRPr lang="es-MX" dirty="0"/>
          </a:p>
          <a:p>
            <a:endParaRPr lang="es-MX" sz="700" dirty="0" smtClean="0"/>
          </a:p>
        </p:txBody>
      </p:sp>
    </p:spTree>
    <p:extLst>
      <p:ext uri="{BB962C8B-B14F-4D97-AF65-F5344CB8AC3E}">
        <p14:creationId xmlns:p14="http://schemas.microsoft.com/office/powerpoint/2010/main" val="44686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4;p60">
            <a:extLst>
              <a:ext uri="{FF2B5EF4-FFF2-40B4-BE49-F238E27FC236}">
                <a16:creationId xmlns:a16="http://schemas.microsoft.com/office/drawing/2014/main" id="{C3691D5A-87CB-002F-AEA4-1CAD1608FA47}"/>
              </a:ext>
            </a:extLst>
          </p:cNvPr>
          <p:cNvSpPr txBox="1">
            <a:spLocks/>
          </p:cNvSpPr>
          <p:nvPr/>
        </p:nvSpPr>
        <p:spPr>
          <a:xfrm>
            <a:off x="1763152" y="4731707"/>
            <a:ext cx="5620871" cy="1821493"/>
          </a:xfrm>
          <a:prstGeom prst="rect">
            <a:avLst/>
          </a:prstGeom>
        </p:spPr>
        <p:txBody>
          <a:bodyPr spcFirstLastPara="1" wrap="square" lIns="68213" tIns="68213" rIns="68213" bIns="6821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800" dirty="0" smtClean="0">
                <a:solidFill>
                  <a:srgbClr val="184F8F"/>
                </a:solidFill>
                <a:latin typeface="Montserrat" pitchFamily="2" charset="0"/>
              </a:rPr>
              <a:t>Puedes contactarnos en: </a:t>
            </a:r>
          </a:p>
          <a:p>
            <a:pPr algn="ctr"/>
            <a:r>
              <a:rPr lang="es-MX" sz="2800" dirty="0" smtClean="0">
                <a:solidFill>
                  <a:srgbClr val="184F8F"/>
                </a:solidFill>
                <a:latin typeface="Montserrat" pitchFamily="2" charset="0"/>
              </a:rPr>
              <a:t>878 78 26300 Ext. 115, 215 y 213</a:t>
            </a:r>
          </a:p>
          <a:p>
            <a:pPr algn="ctr"/>
            <a:r>
              <a:rPr lang="es-MX" sz="2800" dirty="0" smtClean="0">
                <a:solidFill>
                  <a:srgbClr val="184F8F"/>
                </a:solidFill>
                <a:latin typeface="Montserrat" pitchFamily="2" charset="0"/>
              </a:rPr>
              <a:t>titulacion@utnc.edu.mx</a:t>
            </a:r>
            <a:endParaRPr lang="es-MX" sz="2800" dirty="0">
              <a:solidFill>
                <a:srgbClr val="184F8F"/>
              </a:solidFill>
              <a:latin typeface="Montserrat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6267" r="5449" b="9037"/>
          <a:stretch/>
        </p:blipFill>
        <p:spPr>
          <a:xfrm>
            <a:off x="2893223" y="2291393"/>
            <a:ext cx="3360730" cy="24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9;p61"/>
          <p:cNvSpPr txBox="1">
            <a:spLocks noGrp="1"/>
          </p:cNvSpPr>
          <p:nvPr>
            <p:ph type="title"/>
          </p:nvPr>
        </p:nvSpPr>
        <p:spPr>
          <a:xfrm>
            <a:off x="-220592" y="196785"/>
            <a:ext cx="7959785" cy="927314"/>
          </a:xfrm>
          <a:prstGeom prst="rect">
            <a:avLst/>
          </a:prstGeom>
        </p:spPr>
        <p:txBody>
          <a:bodyPr spcFirstLastPara="1" wrap="square" lIns="90950" tIns="90950" rIns="90950" bIns="90950" anchor="t" anchorCtr="0">
            <a:noAutofit/>
          </a:bodyPr>
          <a:lstStyle/>
          <a:p>
            <a:pPr algn="ctr"/>
            <a:r>
              <a:rPr lang="es-MX" sz="2586" dirty="0">
                <a:latin typeface="AR CENA" panose="02000000000000000000" pitchFamily="2" charset="0"/>
              </a:rPr>
              <a:t>Ingresa a www.utnc.edu.mx</a:t>
            </a:r>
            <a:br>
              <a:rPr lang="es-MX" sz="2586" dirty="0">
                <a:latin typeface="AR CENA" panose="02000000000000000000" pitchFamily="2" charset="0"/>
              </a:rPr>
            </a:br>
            <a:r>
              <a:rPr lang="es-MX" sz="2586" dirty="0">
                <a:latin typeface="AR CENA" panose="02000000000000000000" pitchFamily="2" charset="0"/>
              </a:rPr>
              <a:t>→ Servicios Escolares →Titulación →Titulación T.S.U.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6" b="3933"/>
          <a:stretch/>
        </p:blipFill>
        <p:spPr>
          <a:xfrm>
            <a:off x="0" y="1508341"/>
            <a:ext cx="9150452" cy="5511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995321" y="274188"/>
            <a:ext cx="7438209" cy="6093741"/>
          </a:xfrm>
          <a:prstGeom prst="rect">
            <a:avLst/>
          </a:prstGeom>
          <a:noFill/>
          <a:ln w="57150">
            <a:noFill/>
          </a:ln>
        </p:spPr>
        <p:txBody>
          <a:bodyPr vert="horz" lIns="90964" tIns="45483" rIns="90964" bIns="4548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183" b="1" dirty="0">
                <a:solidFill>
                  <a:srgbClr val="1C3867"/>
                </a:solidFill>
                <a:latin typeface="AR CENA" panose="02000000000000000000" pitchFamily="2" charset="0"/>
              </a:rPr>
              <a:t>Requisitos</a:t>
            </a:r>
            <a:r>
              <a:rPr lang="es-MX" sz="2785" b="1" dirty="0">
                <a:solidFill>
                  <a:srgbClr val="1C3867"/>
                </a:solidFill>
                <a:latin typeface="AR CENA" panose="02000000000000000000" pitchFamily="2" charset="0"/>
              </a:rPr>
              <a:t>: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Comprobante de pago por Gastos Administrativos de Titulación Estatal.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Fotografías para Titulación, con las características correspondientes.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CURP Impresa de Sistema RENAPO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Acta de Nacimiento actualizada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Formato de Solicitud </a:t>
            </a:r>
            <a:r>
              <a:rPr lang="es-MX" sz="2200" b="1" dirty="0" smtClean="0">
                <a:latin typeface="AR CENA" panose="02000000000000000000" pitchFamily="2" charset="0"/>
              </a:rPr>
              <a:t>trámite Cédula </a:t>
            </a:r>
            <a:r>
              <a:rPr lang="es-MX" sz="2200" b="1" dirty="0">
                <a:latin typeface="AR CENA" panose="02000000000000000000" pitchFamily="2" charset="0"/>
              </a:rPr>
              <a:t>Estatal de Profesiones   F-ACA 29                             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Comprobante de pago de Derechos Estatales. (plataforma de paga fácil)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Comprobante de pago Medidas de Seguridad.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Folder color crema en tamaño oficio para T.S.U. </a:t>
            </a:r>
          </a:p>
          <a:p>
            <a:pPr marL="454829" indent="-454829" algn="l">
              <a:buFont typeface="+mj-lt"/>
              <a:buAutoNum type="arabicPeriod"/>
            </a:pPr>
            <a:r>
              <a:rPr lang="es-MX" sz="2200" b="1" dirty="0">
                <a:latin typeface="AR CENA" panose="02000000000000000000" pitchFamily="2" charset="0"/>
              </a:rPr>
              <a:t>No se aceptarán expedientes incompletos.</a:t>
            </a:r>
          </a:p>
        </p:txBody>
      </p:sp>
    </p:spTree>
    <p:extLst>
      <p:ext uri="{BB962C8B-B14F-4D97-AF65-F5344CB8AC3E}">
        <p14:creationId xmlns:p14="http://schemas.microsoft.com/office/powerpoint/2010/main" val="103021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9;p61"/>
          <p:cNvSpPr txBox="1">
            <a:spLocks noGrp="1"/>
          </p:cNvSpPr>
          <p:nvPr>
            <p:ph type="title"/>
          </p:nvPr>
        </p:nvSpPr>
        <p:spPr>
          <a:xfrm>
            <a:off x="880419" y="437580"/>
            <a:ext cx="6718215" cy="1202961"/>
          </a:xfrm>
          <a:prstGeom prst="rect">
            <a:avLst/>
          </a:prstGeom>
        </p:spPr>
        <p:txBody>
          <a:bodyPr spcFirstLastPara="1" wrap="square" lIns="91426" tIns="91426" rIns="91426" bIns="91426" anchor="t" anchorCtr="0">
            <a:noAutofit/>
          </a:bodyPr>
          <a:lstStyle/>
          <a:p>
            <a:pPr algn="ctr"/>
            <a:r>
              <a:rPr lang="es-MX" sz="2400" dirty="0" smtClean="0">
                <a:latin typeface="AR CENA" panose="02000000000000000000" pitchFamily="2" charset="0"/>
              </a:rPr>
              <a:t>Comprobante de </a:t>
            </a:r>
            <a:r>
              <a:rPr lang="es-MX" sz="2400" dirty="0">
                <a:latin typeface="AR CENA" panose="02000000000000000000" pitchFamily="2" charset="0"/>
              </a:rPr>
              <a:t>pago por </a:t>
            </a:r>
            <a:br>
              <a:rPr lang="es-MX" sz="2400" dirty="0">
                <a:latin typeface="AR CENA" panose="02000000000000000000" pitchFamily="2" charset="0"/>
              </a:rPr>
            </a:br>
            <a:r>
              <a:rPr lang="es-MX" sz="2400" dirty="0">
                <a:latin typeface="AR CENA" panose="02000000000000000000" pitchFamily="2" charset="0"/>
              </a:rPr>
              <a:t>Gastos Administrativos para Titulación Estatal TSU/ING</a:t>
            </a:r>
            <a:br>
              <a:rPr lang="es-MX" sz="2400" dirty="0">
                <a:latin typeface="AR CENA" panose="02000000000000000000" pitchFamily="2" charset="0"/>
              </a:rPr>
            </a:br>
            <a:r>
              <a:rPr lang="es-MX" sz="2400" dirty="0">
                <a:latin typeface="AR CENA" panose="02000000000000000000" pitchFamily="2" charset="0"/>
              </a:rPr>
              <a:t>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105989" y="1680754"/>
            <a:ext cx="3709851" cy="4528457"/>
            <a:chOff x="1808152" y="419100"/>
            <a:chExt cx="4684416" cy="6180106"/>
          </a:xfrm>
          <a:effectLst/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22778" t="12011" r="41429" b="4039"/>
            <a:stretch/>
          </p:blipFill>
          <p:spPr>
            <a:xfrm>
              <a:off x="1808152" y="419100"/>
              <a:ext cx="4684416" cy="61801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Rectángulo 6"/>
            <p:cNvSpPr/>
            <p:nvPr/>
          </p:nvSpPr>
          <p:spPr>
            <a:xfrm>
              <a:off x="3693160" y="2011680"/>
              <a:ext cx="457200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1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-3571" t="17647" r="3571" b="29412"/>
            <a:stretch/>
          </p:blipFill>
          <p:spPr>
            <a:xfrm>
              <a:off x="4064027" y="1767840"/>
              <a:ext cx="416534" cy="106680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5059844" y="2011680"/>
              <a:ext cx="1051396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401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3"/>
            <a:srcRect l="-3571" t="17647" r="3571" b="29412"/>
            <a:stretch/>
          </p:blipFill>
          <p:spPr>
            <a:xfrm>
              <a:off x="5694706" y="2712720"/>
              <a:ext cx="416534" cy="10668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t="19138" b="28397"/>
            <a:stretch/>
          </p:blipFill>
          <p:spPr>
            <a:xfrm>
              <a:off x="3826818" y="2712720"/>
              <a:ext cx="867102" cy="100679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333" r="2879" b="1696"/>
          <a:stretch/>
        </p:blipFill>
        <p:spPr>
          <a:xfrm>
            <a:off x="5111979" y="2161125"/>
            <a:ext cx="2714780" cy="33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" y="-1"/>
            <a:ext cx="9144000" cy="7019925"/>
          </a:xfrm>
          <a:solidFill>
            <a:srgbClr val="079B7F"/>
          </a:solidFill>
        </p:spPr>
        <p:txBody>
          <a:bodyPr/>
          <a:lstStyle/>
          <a:p>
            <a:pPr marL="139701" indent="0">
              <a:buNone/>
            </a:pPr>
            <a:endParaRPr lang="es-MX" dirty="0"/>
          </a:p>
        </p:txBody>
      </p:sp>
      <p:grpSp>
        <p:nvGrpSpPr>
          <p:cNvPr id="21" name="Grupo 20"/>
          <p:cNvGrpSpPr/>
          <p:nvPr/>
        </p:nvGrpSpPr>
        <p:grpSpPr>
          <a:xfrm>
            <a:off x="1840108" y="4866090"/>
            <a:ext cx="1129945" cy="1321302"/>
            <a:chOff x="143439" y="2185997"/>
            <a:chExt cx="1486571" cy="1609144"/>
          </a:xfrm>
        </p:grpSpPr>
        <p:sp>
          <p:nvSpPr>
            <p:cNvPr id="22" name="Rectángulo 21"/>
            <p:cNvSpPr/>
            <p:nvPr/>
          </p:nvSpPr>
          <p:spPr>
            <a:xfrm>
              <a:off x="551121" y="2185997"/>
              <a:ext cx="900000" cy="10800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11">
                <a:buClrTx/>
                <a:defRPr/>
              </a:pPr>
              <a:endParaRPr lang="es-MX" sz="1801" kern="12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>
              <a:off x="452687" y="2225205"/>
              <a:ext cx="0" cy="1001584"/>
            </a:xfrm>
            <a:prstGeom prst="straightConnector1">
              <a:avLst/>
            </a:prstGeom>
            <a:ln>
              <a:solidFill>
                <a:srgbClr val="00CC99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>
              <a:off x="490543" y="3419996"/>
              <a:ext cx="1021156" cy="458"/>
            </a:xfrm>
            <a:prstGeom prst="straightConnector1">
              <a:avLst/>
            </a:prstGeom>
            <a:ln>
              <a:solidFill>
                <a:srgbClr val="00CC99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CuadroTexto 24"/>
            <p:cNvSpPr txBox="1"/>
            <p:nvPr/>
          </p:nvSpPr>
          <p:spPr>
            <a:xfrm rot="5400000">
              <a:off x="-67887" y="2651040"/>
              <a:ext cx="787075" cy="364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buClrTx/>
                <a:defRPr/>
              </a:pPr>
              <a:r>
                <a:rPr lang="es-MX" sz="12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3 cm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02689" y="3457798"/>
              <a:ext cx="796862" cy="3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buClrTx/>
                <a:defRPr/>
              </a:pPr>
              <a:r>
                <a:rPr lang="es-MX" sz="12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2.5 cm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72229" y="2808396"/>
              <a:ext cx="1257781" cy="562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buClrTx/>
                <a:defRPr/>
              </a:pPr>
              <a:r>
                <a:rPr lang="es-MX" sz="1200" kern="1200" dirty="0">
                  <a:solidFill>
                    <a:schemeClr val="tx1"/>
                  </a:solidFill>
                  <a:latin typeface="AR CENA" panose="02000000000000000000" pitchFamily="2" charset="0"/>
                  <a:ea typeface="+mn-ea"/>
                  <a:cs typeface="+mn-cs"/>
                </a:rPr>
                <a:t>Tamaño Infantil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607177" y="2571321"/>
            <a:ext cx="1554198" cy="2042936"/>
            <a:chOff x="4285794" y="3226789"/>
            <a:chExt cx="1667720" cy="2192156"/>
          </a:xfrm>
        </p:grpSpPr>
        <p:sp>
          <p:nvSpPr>
            <p:cNvPr id="29" name="Elipse 28"/>
            <p:cNvSpPr/>
            <p:nvPr/>
          </p:nvSpPr>
          <p:spPr>
            <a:xfrm>
              <a:off x="4681067" y="3292843"/>
              <a:ext cx="1260000" cy="180000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11">
                <a:buClrTx/>
                <a:defRPr/>
              </a:pPr>
              <a:endParaRPr lang="es-MX" sz="1801" kern="12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4668770" y="4484448"/>
              <a:ext cx="1191170" cy="561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buClrTx/>
                <a:defRPr/>
              </a:pPr>
              <a:r>
                <a:rPr lang="es-MX" sz="1401" kern="1200" dirty="0">
                  <a:solidFill>
                    <a:schemeClr val="tx1"/>
                  </a:solidFill>
                  <a:latin typeface="AR CENA" panose="02000000000000000000" pitchFamily="2" charset="0"/>
                  <a:ea typeface="+mn-ea"/>
                  <a:cs typeface="+mn-cs"/>
                </a:rPr>
                <a:t>Tamaño Mignon</a:t>
              </a:r>
            </a:p>
          </p:txBody>
        </p:sp>
        <p:cxnSp>
          <p:nvCxnSpPr>
            <p:cNvPr id="31" name="Conector recto de flecha 30"/>
            <p:cNvCxnSpPr/>
            <p:nvPr/>
          </p:nvCxnSpPr>
          <p:spPr>
            <a:xfrm>
              <a:off x="4550491" y="3226789"/>
              <a:ext cx="0" cy="1800000"/>
            </a:xfrm>
            <a:prstGeom prst="straightConnector1">
              <a:avLst/>
            </a:prstGeom>
            <a:ln>
              <a:solidFill>
                <a:srgbClr val="00CC99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>
              <a:off x="4693514" y="5196063"/>
              <a:ext cx="1260000" cy="0"/>
            </a:xfrm>
            <a:prstGeom prst="straightConnector1">
              <a:avLst/>
            </a:prstGeom>
            <a:ln>
              <a:solidFill>
                <a:srgbClr val="00CC99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CuadroTexto 32"/>
            <p:cNvSpPr txBox="1"/>
            <p:nvPr/>
          </p:nvSpPr>
          <p:spPr>
            <a:xfrm>
              <a:off x="4925082" y="5121713"/>
              <a:ext cx="796863" cy="29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buClrTx/>
                <a:defRPr/>
              </a:pPr>
              <a:r>
                <a:rPr lang="es-MX" sz="12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3 cm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 rot="5400000">
              <a:off x="4148126" y="4044227"/>
              <a:ext cx="572568" cy="29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buClrTx/>
                <a:defRPr/>
              </a:pPr>
              <a:r>
                <a:rPr lang="es-MX" sz="12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5 cm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136023" y="1552120"/>
            <a:ext cx="2281859" cy="3200140"/>
            <a:chOff x="5821558" y="1924492"/>
            <a:chExt cx="2728575" cy="3826629"/>
          </a:xfrm>
        </p:grpSpPr>
        <p:sp>
          <p:nvSpPr>
            <p:cNvPr id="36" name="Elipse 35"/>
            <p:cNvSpPr/>
            <p:nvPr/>
          </p:nvSpPr>
          <p:spPr>
            <a:xfrm>
              <a:off x="6277479" y="1992374"/>
              <a:ext cx="2160000" cy="324000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11">
                <a:buClrTx/>
                <a:defRPr/>
              </a:pPr>
              <a:endParaRPr lang="es-MX" sz="1801" kern="12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6611128" y="4392808"/>
              <a:ext cx="1492696" cy="77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buClrTx/>
                <a:defRPr/>
              </a:pPr>
              <a:r>
                <a:rPr lang="es-MX" sz="1801" kern="1200" dirty="0">
                  <a:solidFill>
                    <a:schemeClr val="tx1"/>
                  </a:solidFill>
                  <a:latin typeface="AR CENA" panose="02000000000000000000" pitchFamily="2" charset="0"/>
                  <a:ea typeface="+mn-ea"/>
                  <a:cs typeface="+mn-cs"/>
                </a:rPr>
                <a:t>Tamaño Titulo</a:t>
              </a:r>
            </a:p>
          </p:txBody>
        </p:sp>
        <p:cxnSp>
          <p:nvCxnSpPr>
            <p:cNvPr id="38" name="Conector recto de flecha 37"/>
            <p:cNvCxnSpPr/>
            <p:nvPr/>
          </p:nvCxnSpPr>
          <p:spPr>
            <a:xfrm>
              <a:off x="6162626" y="1924492"/>
              <a:ext cx="0" cy="3240000"/>
            </a:xfrm>
            <a:prstGeom prst="straightConnector1">
              <a:avLst/>
            </a:prstGeom>
            <a:ln>
              <a:solidFill>
                <a:srgbClr val="00CC99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 flipV="1">
              <a:off x="6390133" y="5369812"/>
              <a:ext cx="2160000" cy="9004"/>
            </a:xfrm>
            <a:prstGeom prst="straightConnector1">
              <a:avLst/>
            </a:prstGeom>
            <a:ln>
              <a:solidFill>
                <a:srgbClr val="00CC99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7108710" y="5419894"/>
              <a:ext cx="796864" cy="33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buClrTx/>
                <a:defRPr/>
              </a:pPr>
              <a:r>
                <a:rPr lang="es-MX" sz="12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6cm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 rot="5400000">
              <a:off x="5677782" y="3499698"/>
              <a:ext cx="618779" cy="33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buClrTx/>
                <a:defRPr/>
              </a:pPr>
              <a:r>
                <a:rPr lang="es-MX" sz="12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9 cm</a:t>
              </a:r>
            </a:p>
          </p:txBody>
        </p:sp>
      </p:grpSp>
      <p:sp>
        <p:nvSpPr>
          <p:cNvPr id="42" name="CuadroTexto 41"/>
          <p:cNvSpPr txBox="1"/>
          <p:nvPr/>
        </p:nvSpPr>
        <p:spPr>
          <a:xfrm>
            <a:off x="478043" y="366280"/>
            <a:ext cx="677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11">
              <a:buClrTx/>
              <a:defRPr/>
            </a:pPr>
            <a:r>
              <a:rPr lang="es-MX" sz="2400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Especificaciones que deberán tener las fotografías a entregar para Titulación</a:t>
            </a:r>
            <a:r>
              <a:rPr lang="es-MX" sz="2400" kern="1200" dirty="0">
                <a:solidFill>
                  <a:srgbClr val="1C3867"/>
                </a:solidFill>
                <a:latin typeface="AR CENA" panose="020000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4572002" y="1133201"/>
            <a:ext cx="4511508" cy="514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>
              <a:buClrTx/>
              <a:defRPr/>
            </a:pP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Cantidad:</a:t>
            </a:r>
          </a:p>
          <a:p>
            <a:pPr defTabSz="914411">
              <a:buClrTx/>
              <a:defRPr/>
            </a:pPr>
            <a:endParaRPr lang="es-MX" sz="11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3 fotografías tamaño título blanco y negro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9 cm de alto x 6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2 fotografías tamaño mignon blanco y negro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5 cm de alto x 3.5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6 fotografías tamaño infantil blanco y negro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3 cm de alto x 2.5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2 fotografías tamaño infantil a color (</a:t>
            </a:r>
            <a:r>
              <a:rPr lang="es-MX" sz="10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3 cm de alto x 2.5 cm de ancho</a:t>
            </a: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)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endParaRPr lang="es-MX" sz="16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defTabSz="914411">
              <a:buClrTx/>
              <a:defRPr/>
            </a:pP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Especificaciones:</a:t>
            </a:r>
            <a:endParaRPr lang="es-MX" sz="11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Acabado mate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Color, blanco y negro con retoque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Fondo blanco</a:t>
            </a:r>
          </a:p>
          <a:p>
            <a:pPr marL="171453" indent="-171453" defTabSz="914411">
              <a:buClrTx/>
              <a:buFont typeface="Wingdings" panose="05000000000000000000" pitchFamily="2" charset="2"/>
              <a:buChar char="ü"/>
              <a:defRPr/>
            </a:pPr>
            <a:r>
              <a:rPr lang="es-MX" sz="140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Auto adheribles</a:t>
            </a:r>
          </a:p>
          <a:p>
            <a:pPr defTabSz="914411">
              <a:buClrTx/>
              <a:buFont typeface="Arial" panose="020B0604020202020204" pitchFamily="34" charset="0"/>
              <a:buChar char="•"/>
              <a:defRPr/>
            </a:pPr>
            <a:endParaRPr lang="es-MX" sz="1100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defTabSz="914411">
              <a:buClrTx/>
              <a:defRPr/>
            </a:pP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Vestimenta formal:</a:t>
            </a:r>
            <a:endParaRPr lang="es-MX" sz="1401" kern="1200" dirty="0">
              <a:solidFill>
                <a:schemeClr val="bg1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defTabSz="914411">
              <a:buClrTx/>
              <a:defRPr/>
            </a:pPr>
            <a:r>
              <a:rPr lang="es-MX" sz="1600" b="1" i="1" u="sng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Hombres</a:t>
            </a:r>
            <a:r>
              <a:rPr lang="es-MX" sz="1600" b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:</a:t>
            </a:r>
            <a:r>
              <a:rPr lang="es-MX" sz="1600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 Camisa color blanco, saco negro y  corbata lisa, sin aretes y sin barba.</a:t>
            </a:r>
          </a:p>
          <a:p>
            <a:pPr defTabSz="914411">
              <a:buClrTx/>
              <a:defRPr/>
            </a:pPr>
            <a:r>
              <a:rPr lang="es-MX" sz="1600" b="1" i="1" u="sng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Mujeres</a:t>
            </a:r>
            <a:r>
              <a:rPr lang="es-MX" sz="1600" b="1" i="1" u="sng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:</a:t>
            </a:r>
            <a:r>
              <a:rPr lang="es-MX" sz="16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+mn-ea"/>
                <a:cs typeface="+mn-cs"/>
              </a:rPr>
              <a:t> </a:t>
            </a:r>
            <a:r>
              <a:rPr lang="es-MX" sz="1600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Blusa color blanco y saco negro, maquillaje discreto, sin aretes, frente y orejas descubiertas.</a:t>
            </a:r>
          </a:p>
          <a:p>
            <a:pPr defTabSz="914411">
              <a:buClrTx/>
              <a:defRPr/>
            </a:pPr>
            <a:endParaRPr lang="es-MX" sz="1051" kern="1200" dirty="0">
              <a:solidFill>
                <a:srgbClr val="1C3867"/>
              </a:solidFill>
              <a:latin typeface="AR CENA" panose="02000000000000000000" pitchFamily="2" charset="0"/>
              <a:ea typeface="+mn-ea"/>
              <a:cs typeface="+mn-cs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38157" y="6066481"/>
            <a:ext cx="87981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>
              <a:buClrTx/>
              <a:defRPr/>
            </a:pPr>
            <a:endParaRPr lang="es-MX" sz="900" kern="1200" dirty="0">
              <a:solidFill>
                <a:srgbClr val="1C3867"/>
              </a:solidFill>
              <a:latin typeface="AR CENA" panose="02000000000000000000" pitchFamily="2" charset="0"/>
              <a:ea typeface="+mn-ea"/>
              <a:cs typeface="+mn-cs"/>
            </a:endParaRPr>
          </a:p>
          <a:p>
            <a:pPr algn="just" defTabSz="914411">
              <a:buClrTx/>
              <a:defRPr/>
            </a:pPr>
            <a:r>
              <a:rPr lang="es-MX" sz="1200" i="1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Nota: Las fotografías deberán cubrir las características antes mencionadas de lo contrario no serán aceptadas y deberán venir identificadas en una etiqueta o nota adhesiva, con  su nombre, carrera y generación saliente. </a:t>
            </a:r>
            <a:r>
              <a:rPr lang="es-MX" sz="1200" i="1" u="sng" kern="1200" dirty="0">
                <a:solidFill>
                  <a:schemeClr val="bg1"/>
                </a:solidFill>
                <a:latin typeface="AR CENA" panose="02000000000000000000" pitchFamily="2" charset="0"/>
                <a:ea typeface="+mn-ea"/>
                <a:cs typeface="+mn-cs"/>
              </a:rPr>
              <a:t>No escribir sobre la foto para no maltratarla.</a:t>
            </a:r>
          </a:p>
        </p:txBody>
      </p:sp>
    </p:spTree>
    <p:extLst>
      <p:ext uri="{BB962C8B-B14F-4D97-AF65-F5344CB8AC3E}">
        <p14:creationId xmlns:p14="http://schemas.microsoft.com/office/powerpoint/2010/main" val="34521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 rot="21207793">
            <a:off x="258272" y="545723"/>
            <a:ext cx="369178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latin typeface="AR CENA" panose="02000000000000000000" pitchFamily="2" charset="0"/>
              </a:rPr>
              <a:t>Acta </a:t>
            </a:r>
            <a:r>
              <a:rPr lang="es-MX" sz="1800" b="1" dirty="0">
                <a:latin typeface="AR CENA" panose="02000000000000000000" pitchFamily="2" charset="0"/>
              </a:rPr>
              <a:t>de </a:t>
            </a:r>
            <a:r>
              <a:rPr lang="es-MX" sz="1800" b="1" dirty="0" smtClean="0">
                <a:latin typeface="AR CENA" panose="02000000000000000000" pitchFamily="2" charset="0"/>
              </a:rPr>
              <a:t>Nacimiento actualizada </a:t>
            </a:r>
          </a:p>
          <a:p>
            <a:pPr algn="ctr"/>
            <a:r>
              <a:rPr lang="es-MX" sz="1800" b="1" dirty="0" smtClean="0">
                <a:latin typeface="AR CENA" panose="02000000000000000000" pitchFamily="2" charset="0"/>
              </a:rPr>
              <a:t>(</a:t>
            </a:r>
            <a:r>
              <a:rPr lang="es-MX" sz="1800" b="1" dirty="0">
                <a:latin typeface="AR CENA" panose="02000000000000000000" pitchFamily="2" charset="0"/>
              </a:rPr>
              <a:t>En dado caso que en escolares no contemos con </a:t>
            </a:r>
            <a:r>
              <a:rPr lang="es-MX" sz="1800" b="1" dirty="0" smtClean="0">
                <a:latin typeface="AR CENA" panose="02000000000000000000" pitchFamily="2" charset="0"/>
              </a:rPr>
              <a:t>ella </a:t>
            </a:r>
            <a:r>
              <a:rPr lang="es-MX" sz="1800" b="1" dirty="0">
                <a:latin typeface="AR CENA" panose="02000000000000000000" pitchFamily="2" charset="0"/>
              </a:rPr>
              <a:t>o este maltratada)</a:t>
            </a:r>
            <a:endParaRPr lang="es-MX" sz="2000" b="1" dirty="0">
              <a:latin typeface="AR CENA" panose="02000000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8" y="1742267"/>
            <a:ext cx="3691952" cy="478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CuadroTexto 14"/>
          <p:cNvSpPr txBox="1"/>
          <p:nvPr/>
        </p:nvSpPr>
        <p:spPr>
          <a:xfrm>
            <a:off x="4572000" y="1429069"/>
            <a:ext cx="379765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 CENA" panose="02000000000000000000" pitchFamily="2" charset="0"/>
              </a:rPr>
              <a:t>CURP actualizada </a:t>
            </a:r>
          </a:p>
          <a:p>
            <a:pPr algn="ctr"/>
            <a:r>
              <a:rPr lang="es-MX" sz="2000" b="1" dirty="0" smtClean="0">
                <a:latin typeface="AR CENA" panose="02000000000000000000" pitchFamily="2" charset="0"/>
              </a:rPr>
              <a:t>(</a:t>
            </a:r>
            <a:r>
              <a:rPr lang="es-MX" sz="1400" b="1" dirty="0" smtClean="0">
                <a:latin typeface="AR CENA" panose="02000000000000000000" pitchFamily="2" charset="0"/>
              </a:rPr>
              <a:t>descargar de RENAPO)</a:t>
            </a:r>
            <a:endParaRPr lang="es-MX" sz="2000" b="1" dirty="0">
              <a:latin typeface="AR CENA" panose="020000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61" y="2474033"/>
            <a:ext cx="4529271" cy="213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46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.- F-ACA-29 - Excel (Error de activación de productos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3" t="14249" r="21265" b="4916"/>
          <a:stretch/>
        </p:blipFill>
        <p:spPr>
          <a:xfrm>
            <a:off x="250621" y="309285"/>
            <a:ext cx="4863971" cy="62394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47956" y="2384276"/>
            <a:ext cx="3537925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 CENA" panose="02000000000000000000" pitchFamily="2" charset="0"/>
              </a:rPr>
              <a:t>Formato de Titulación </a:t>
            </a:r>
            <a:endParaRPr lang="es-MX" sz="2400" b="1" dirty="0" smtClean="0">
              <a:latin typeface="AR CENA" panose="02000000000000000000" pitchFamily="2" charset="0"/>
            </a:endParaRPr>
          </a:p>
          <a:p>
            <a:pPr algn="ctr"/>
            <a:r>
              <a:rPr lang="es-MX" sz="2400" b="1" dirty="0" smtClean="0">
                <a:latin typeface="AR CENA" panose="02000000000000000000" pitchFamily="2" charset="0"/>
              </a:rPr>
              <a:t>F-ACA-29</a:t>
            </a:r>
            <a:r>
              <a:rPr lang="es-MX" sz="2400" b="1" dirty="0">
                <a:latin typeface="AR CENA" panose="02000000000000000000" pitchFamily="2" charset="0"/>
              </a:rPr>
              <a:t>.</a:t>
            </a:r>
          </a:p>
          <a:p>
            <a:pPr algn="ctr"/>
            <a:r>
              <a:rPr lang="es-MX" sz="2400" b="1" dirty="0">
                <a:latin typeface="AR CENA" panose="02000000000000000000" pitchFamily="2" charset="0"/>
              </a:rPr>
              <a:t>Llenar correctamente los campos editables, con </a:t>
            </a:r>
            <a:r>
              <a:rPr lang="es-MX" sz="2400" b="1" dirty="0" smtClean="0">
                <a:latin typeface="AR CENA" panose="02000000000000000000" pitchFamily="2" charset="0"/>
              </a:rPr>
              <a:t>mayúsculas y </a:t>
            </a:r>
            <a:r>
              <a:rPr lang="es-MX" sz="2400" b="1" dirty="0">
                <a:latin typeface="AR CENA" panose="02000000000000000000" pitchFamily="2" charset="0"/>
              </a:rPr>
              <a:t>sin </a:t>
            </a:r>
            <a:r>
              <a:rPr lang="es-MX" sz="2400" b="1" dirty="0" smtClean="0">
                <a:latin typeface="AR CENA" panose="02000000000000000000" pitchFamily="2" charset="0"/>
              </a:rPr>
              <a:t>acentos, </a:t>
            </a:r>
            <a:r>
              <a:rPr lang="es-MX" sz="2400" b="1" dirty="0">
                <a:latin typeface="AR CENA" panose="02000000000000000000" pitchFamily="2" charset="0"/>
              </a:rPr>
              <a:t>imprimir 3 </a:t>
            </a:r>
            <a:r>
              <a:rPr lang="es-MX" sz="2400" b="1" dirty="0" smtClean="0">
                <a:latin typeface="AR CENA" panose="02000000000000000000" pitchFamily="2" charset="0"/>
              </a:rPr>
              <a:t>hojas</a:t>
            </a:r>
            <a:r>
              <a:rPr lang="es-MX" sz="2400" b="1" dirty="0">
                <a:latin typeface="AR CENA" panose="02000000000000000000" pitchFamily="2" charset="0"/>
              </a:rPr>
              <a:t>.</a:t>
            </a:r>
            <a:endParaRPr lang="es-MX" sz="2400" b="1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7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.- F-ACA-29 - Excel (Error de activación de productos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2" t="13748" r="21182" b="5227"/>
          <a:stretch/>
        </p:blipFill>
        <p:spPr>
          <a:xfrm>
            <a:off x="379083" y="334317"/>
            <a:ext cx="4711663" cy="60604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39158" y="2105561"/>
            <a:ext cx="3066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 CENA" panose="02000000000000000000" pitchFamily="2" charset="0"/>
              </a:rPr>
              <a:t>Documentación requerida para </a:t>
            </a:r>
            <a:r>
              <a:rPr lang="es-MX" sz="2400" b="1" dirty="0" smtClean="0">
                <a:latin typeface="AR CENA" panose="02000000000000000000" pitchFamily="2" charset="0"/>
              </a:rPr>
              <a:t>trámite </a:t>
            </a:r>
            <a:r>
              <a:rPr lang="es-MX" sz="2400" b="1" dirty="0">
                <a:latin typeface="AR CENA" panose="02000000000000000000" pitchFamily="2" charset="0"/>
              </a:rPr>
              <a:t>de Titulación y </a:t>
            </a:r>
            <a:r>
              <a:rPr lang="es-MX" sz="2400" b="1" dirty="0" smtClean="0">
                <a:latin typeface="AR CENA" panose="02000000000000000000" pitchFamily="2" charset="0"/>
              </a:rPr>
              <a:t>Firmas </a:t>
            </a:r>
            <a:r>
              <a:rPr lang="es-MX" sz="2400" b="1" dirty="0">
                <a:latin typeface="AR CENA" panose="02000000000000000000" pitchFamily="2" charset="0"/>
              </a:rPr>
              <a:t>de no </a:t>
            </a:r>
            <a:r>
              <a:rPr lang="es-MX" sz="2400" b="1" dirty="0" smtClean="0">
                <a:latin typeface="AR CENA" panose="02000000000000000000" pitchFamily="2" charset="0"/>
              </a:rPr>
              <a:t>Adeudos en la Universidad.</a:t>
            </a:r>
            <a:endParaRPr lang="es-MX" sz="2400" b="1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3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98077" y="1178167"/>
            <a:ext cx="5424853" cy="3429692"/>
          </a:xfrm>
        </p:spPr>
        <p:txBody>
          <a:bodyPr/>
          <a:lstStyle/>
          <a:p>
            <a:pPr algn="ctr"/>
            <a:r>
              <a:rPr lang="es-MX" sz="4400" dirty="0" smtClean="0"/>
              <a:t>¿Cómo realizar el pago de Derechos estatales y medidas de seguridad para mi trámite de titulación?</a:t>
            </a:r>
            <a:endParaRPr lang="es-MX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0" b="94118" l="20825" r="69352">
                        <a14:foregroundMark x1="53635" y1="37582" x2="54028" y2="26797"/>
                        <a14:foregroundMark x1="41061" y1="42810" x2="38507" y2="30882"/>
                        <a14:foregroundMark x1="39293" y1="35948" x2="33988" y2="34314"/>
                        <a14:foregroundMark x1="64440" y1="14379" x2="64440" y2="14379"/>
                        <a14:foregroundMark x1="63261" y1="18954" x2="63261" y2="18954"/>
                        <a14:foregroundMark x1="44204" y1="90850" x2="44204" y2="90850"/>
                        <a14:foregroundMark x1="54224" y1="89869" x2="36542" y2="90850"/>
                        <a14:foregroundMark x1="53438" y1="92484" x2="58546" y2="91503"/>
                        <a14:foregroundMark x1="60511" y1="91503" x2="62475" y2="91503"/>
                        <a14:foregroundMark x1="36346" y1="92647" x2="29666" y2="91013"/>
                        <a14:foregroundMark x1="28487" y1="91340" x2="28487" y2="91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5222" r="25065" b="3808"/>
          <a:stretch/>
        </p:blipFill>
        <p:spPr>
          <a:xfrm>
            <a:off x="967154" y="2789287"/>
            <a:ext cx="1732085" cy="34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73626"/>
      </p:ext>
    </p:extLst>
  </p:cSld>
  <p:clrMapOvr>
    <a:masterClrMapping/>
  </p:clrMapOvr>
</p:sld>
</file>

<file path=ppt/theme/theme1.xml><?xml version="1.0" encoding="utf-8"?>
<a:theme xmlns:a="http://schemas.openxmlformats.org/drawingml/2006/main" name="Metamorphosis Business Plan XL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FFFFFF"/>
      </a:lt2>
      <a:accent1>
        <a:srgbClr val="212121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567</Words>
  <Application>Microsoft Office PowerPoint</Application>
  <PresentationFormat>Personalizado</PresentationFormat>
  <Paragraphs>93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Rubik</vt:lpstr>
      <vt:lpstr>AR CENA</vt:lpstr>
      <vt:lpstr>Calibri</vt:lpstr>
      <vt:lpstr>Wingdings</vt:lpstr>
      <vt:lpstr>Montserrat</vt:lpstr>
      <vt:lpstr>Montserrat Medium</vt:lpstr>
      <vt:lpstr>Bebas Neue</vt:lpstr>
      <vt:lpstr>Montserrat SemiBold</vt:lpstr>
      <vt:lpstr>Arial</vt:lpstr>
      <vt:lpstr>Metamorphosis Business Plan XL by Slidesgo</vt:lpstr>
      <vt:lpstr>PROCESO PARA TRáMITE DE TITULACIóN</vt:lpstr>
      <vt:lpstr>Ingresa a www.utnc.edu.mx → Servicios Escolares →Titulación →Titulación T.S.U. </vt:lpstr>
      <vt:lpstr>Presentación de PowerPoint</vt:lpstr>
      <vt:lpstr>Comprobante de pago por  Gastos Administrativos para Titulación Estatal TSU/ING  </vt:lpstr>
      <vt:lpstr>Presentación de PowerPoint</vt:lpstr>
      <vt:lpstr>Presentación de PowerPoint</vt:lpstr>
      <vt:lpstr>Presentación de PowerPoint</vt:lpstr>
      <vt:lpstr>Presentación de PowerPoint</vt:lpstr>
      <vt:lpstr>¿Cómo realizar el pago de Derechos estatales y medidas de seguridad para mi trámite de titulación?</vt:lpstr>
      <vt:lpstr>Paso 1.-:</vt:lpstr>
      <vt:lpstr>Paso 2.-:</vt:lpstr>
      <vt:lpstr>Paso 3.-:</vt:lpstr>
      <vt:lpstr>Paso 4.-:</vt:lpstr>
      <vt:lpstr>Paso 5.-:</vt:lpstr>
      <vt:lpstr>Paso 6.-:</vt:lpstr>
      <vt:lpstr>PAGO DE MEDIDAS DE SEGURIDAD (HOLOGRAMAS)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UTNC</dc:creator>
  <cp:lastModifiedBy>UTNC</cp:lastModifiedBy>
  <cp:revision>29</cp:revision>
  <dcterms:modified xsi:type="dcterms:W3CDTF">2024-03-05T14:30:23Z</dcterms:modified>
</cp:coreProperties>
</file>